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ec4fb374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ec4fb37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4fb374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ec4fb37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ec4fb374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ec4fb374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ec4fb374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ec4fb374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ec40cf27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ec40cf27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ec40cf27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ec40cf27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ec4fb3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ec4fb3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ec4fb37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ec4fb37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ec4fb37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ec4fb37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ec4fb37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ec4fb37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ec4fb37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ec4fb37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ec4fb374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ec4fb37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gautam.4@iitj.ac.in" TargetMode="External"/><Relationship Id="rId4" Type="http://schemas.openxmlformats.org/officeDocument/2006/relationships/hyperlink" Target="https://www.linkedin.com/in/princyg/" TargetMode="External"/><Relationship Id="rId5" Type="http://schemas.openxmlformats.org/officeDocument/2006/relationships/hyperlink" Target="https://www.linkedin.com/in/princy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797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9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80"/>
              <a:t>FINANCIAL MODELING FOR INVESTMENT DECISION-MAKING</a:t>
            </a:r>
            <a:endParaRPr b="1" sz="298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374085"/>
            <a:ext cx="42426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PRINCY GAUTAM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2"/>
              <a:t>25 AUGUST 2023</a:t>
            </a:r>
            <a:endParaRPr sz="1032"/>
          </a:p>
        </p:txBody>
      </p:sp>
      <p:sp>
        <p:nvSpPr>
          <p:cNvPr id="66" name="Google Shape;66;p13"/>
          <p:cNvSpPr txBox="1"/>
          <p:nvPr/>
        </p:nvSpPr>
        <p:spPr>
          <a:xfrm>
            <a:off x="3911350" y="3319275"/>
            <a:ext cx="4920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GUIDED BY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MEGHHAA WORAAH MA’AM, 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ARYA MA’AM AND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ANSHIKA MA’AM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925" y="116826"/>
            <a:ext cx="1133625" cy="11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345175" y="1479050"/>
            <a:ext cx="6583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Hypothetical Case Study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Introduce a fictional edtech startup.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Walk through the steps of creating a financial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Incorporate DCF analysis, scenario analysis, and valuation methods.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Model Components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Outline the specific assumptions used in the case study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Present key financial indicators: Net Present Value (NPV), Internal Rate of Return (IRR), etc.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Learning Outcomes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Showcasing practical application of financial modeling concepts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Highlight how various models provide a holistic view of investment prospects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CASE STUDY: FINANCIAL MODELING IN EDTECH STARTUP INVESTMENT</a:t>
            </a:r>
            <a:endParaRPr sz="17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BEST PRACTICES FOR EFFECTIVE FINANCIAL MODELING</a:t>
            </a:r>
            <a:endParaRPr sz="2220"/>
          </a:p>
        </p:txBody>
      </p:sp>
      <p:sp>
        <p:nvSpPr>
          <p:cNvPr id="143" name="Google Shape;143;p23"/>
          <p:cNvSpPr txBox="1"/>
          <p:nvPr/>
        </p:nvSpPr>
        <p:spPr>
          <a:xfrm>
            <a:off x="379500" y="1947675"/>
            <a:ext cx="802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 data and transparency for stakeholders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Simplicity and avoid unnecessary complexities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Flexibility to test different assumptions and sensitivity analysis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regular updates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Validate the model’s output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against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real-world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Continuous learning with techniques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539725"/>
            <a:ext cx="85206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464100" y="1549375"/>
            <a:ext cx="85206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340"/>
              <a:t>Key Takeaways</a:t>
            </a:r>
            <a:endParaRPr b="1" sz="134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en" sz="1340"/>
              <a:t>Financial modeling is a vital tool for investment decision-making</a:t>
            </a:r>
            <a:endParaRPr sz="134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en" sz="1340"/>
              <a:t>Different models offer insights into potential outcomes and risks</a:t>
            </a:r>
            <a:endParaRPr sz="13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340"/>
              <a:t>Informed Decisions</a:t>
            </a:r>
            <a:endParaRPr b="1" sz="134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en" sz="1340"/>
              <a:t>By understanding financial modeling concepts, investors can</a:t>
            </a:r>
            <a:endParaRPr sz="134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en" sz="1340"/>
              <a:t>Quantify risks and re</a:t>
            </a:r>
            <a:r>
              <a:rPr lang="en" sz="1340"/>
              <a:t>w</a:t>
            </a:r>
            <a:r>
              <a:rPr lang="en" sz="1340"/>
              <a:t>ards</a:t>
            </a:r>
            <a:endParaRPr sz="134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en" sz="1340"/>
              <a:t>Plan for uncertainties</a:t>
            </a:r>
            <a:endParaRPr sz="134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en" sz="1340"/>
              <a:t>Compare investment options</a:t>
            </a:r>
            <a:endParaRPr sz="134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en" sz="1340"/>
              <a:t>Align strategies with financial goals</a:t>
            </a:r>
            <a:endParaRPr sz="13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340"/>
              <a:t>Continued Learning</a:t>
            </a:r>
            <a:endParaRPr b="1" sz="134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en" sz="1340"/>
              <a:t>Financial modeling is a skill that evolves with experience</a:t>
            </a:r>
            <a:endParaRPr sz="134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en" sz="1340"/>
              <a:t>Continued learning and practice enhance your ability to make accurate projections</a:t>
            </a:r>
            <a:endParaRPr sz="13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THANK YOU!</a:t>
            </a:r>
            <a:endParaRPr sz="1900"/>
          </a:p>
        </p:txBody>
      </p:sp>
      <p:sp>
        <p:nvSpPr>
          <p:cNvPr id="155" name="Google Shape;155;p25"/>
          <p:cNvSpPr txBox="1"/>
          <p:nvPr/>
        </p:nvSpPr>
        <p:spPr>
          <a:xfrm>
            <a:off x="688075" y="907550"/>
            <a:ext cx="658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Any questions or suggestions?</a:t>
            </a:r>
            <a:endParaRPr sz="3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Contact:</a:t>
            </a:r>
            <a:endParaRPr sz="1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Email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Linked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IN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31125"/>
            <a:ext cx="85206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13750" y="1044725"/>
            <a:ext cx="79323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Informed decision-making</a:t>
            </a:r>
            <a:endParaRPr sz="13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erriweather"/>
              <a:buChar char="○"/>
            </a:pPr>
            <a:r>
              <a:rPr lang="en"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provides a structured approach to assessing potential investment opportunities. It enables investors to make informed decisions based on projected financial outcomes</a:t>
            </a:r>
            <a:endParaRPr sz="1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Risk management</a:t>
            </a:r>
            <a:endParaRPr sz="13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○"/>
            </a:pPr>
            <a:r>
              <a:rPr lang="en"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incorporating various scenarios and assumptions, financial modeling helps identify potential risks and uncertainties. This allows investors to better understand the risks associated with an investment</a:t>
            </a:r>
            <a:endParaRPr sz="1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Valuation accuracy</a:t>
            </a:r>
            <a:endParaRPr sz="13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erriweather"/>
              <a:buChar char="○"/>
            </a:pPr>
            <a:r>
              <a:rPr lang="en"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utilizes valuation methods to estimate the value of an investment. This aids in determining whether an investment is undervalued or overvalued, supporting negotiation and decision-making</a:t>
            </a:r>
            <a:endParaRPr sz="1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Resource allocation</a:t>
            </a:r>
            <a:endParaRPr sz="13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○"/>
            </a:pPr>
            <a:r>
              <a:rPr lang="en"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investors often have limited resources. Financial modeling assists in prioritizing investments by comparing their potential returns and aligning them with available resources</a:t>
            </a:r>
            <a:endParaRPr sz="1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Strategy formulation</a:t>
            </a:r>
            <a:endParaRPr sz="13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erriweather"/>
              <a:buChar char="○"/>
            </a:pPr>
            <a:r>
              <a:rPr lang="en"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aids in formulating investment strategies. It helps determine optimal financing structures and guides strategic decisions for startups and organizations</a:t>
            </a:r>
            <a:endParaRPr sz="1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Long-term planning</a:t>
            </a:r>
            <a:endParaRPr sz="13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erriweather"/>
              <a:buChar char="○"/>
            </a:pPr>
            <a:r>
              <a:rPr lang="en"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supports long-term planning by forecasting future financial performance and enabling adjustments in strategies</a:t>
            </a:r>
            <a:endParaRPr sz="1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Education tool</a:t>
            </a:r>
            <a:endParaRPr sz="13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erriweather"/>
              <a:buChar char="○"/>
            </a:pPr>
            <a:r>
              <a:rPr lang="en"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enhances financial literacy among stakeholders, contributing to a more informed investment community</a:t>
            </a:r>
            <a:endParaRPr sz="1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225" y="244600"/>
            <a:ext cx="4746499" cy="4746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780025" y="896100"/>
            <a:ext cx="1554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Visualize possible scenarios, 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including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risks and rewards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681225" y="896100"/>
            <a:ext cx="1554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Quantify the impact of assumptions on outcomes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096500" y="2469650"/>
            <a:ext cx="1554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Compare investment options objectively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658175" y="3498350"/>
            <a:ext cx="1554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 for 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uncertainty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test strategies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258075" y="2469650"/>
            <a:ext cx="1554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Communicate complex financial insights effectively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45175" y="564650"/>
            <a:ext cx="3406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How financial modeling </a:t>
            </a:r>
            <a:endParaRPr b="1"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aids in </a:t>
            </a:r>
            <a:endParaRPr b="1"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understanding potential</a:t>
            </a: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outcomes?</a:t>
            </a:r>
            <a:endParaRPr b="1" sz="3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FINANCIAL MODELS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800" y="1814300"/>
            <a:ext cx="2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Estimates the value of an investment based on future cash flows.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Considers time value of money and risk through discounting.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key components like cash flows, discount rate, and terminal value.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Commonly used to assess long-term investment prospects.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6311600" y="1814300"/>
            <a:ext cx="2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Includes Comparable Company Analysis, Precedent Transactions, and more.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Assesses the investment's relative value compared to peers or past transactions.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Offers insights into market perception and potential value discrepancies.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3255000" y="1814300"/>
            <a:ext cx="2634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Examines multiple scenarios with varying assumptions.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Assesses how changes impact outcomes.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for risk assessment and strategy formulation.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Helps decision-makers plan for uncertain futures.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65175" y="1353300"/>
            <a:ext cx="26340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DISCOUNTED CASH FLOW (DCF)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255000" y="1334163"/>
            <a:ext cx="26340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SCENARIO ANALYSIS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254900" y="1334163"/>
            <a:ext cx="26340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VALUATION METHOD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DISCOUNTED CASH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(DCF)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NOTES</a:t>
            </a:r>
            <a:endParaRPr b="1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DCF is a valuation method assessing an investment's intrinsic value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Projects future cash flows, discounted to present value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Factors in the time value of money and risk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048500" y="507500"/>
            <a:ext cx="5118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Cash Flows: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Forecasted future cash inflows and outflows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Discount Rate: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Reflects required return on investment, accounting for risk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Terminal Value: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Represents cash flows beyond the projection period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105750" y="2693050"/>
            <a:ext cx="5118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APPLICATIONS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Commonly used in startups and edtech for long-term value estimation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Provides insights into whether an investment is undervalued or overvalued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Requires accurate assumptions and reliable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ANALYSIS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Assesses investment's sensitivity to different variables and scenarios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 range of potential outcomes based on varying assumptions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048500" y="507500"/>
            <a:ext cx="5118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PROCESS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Identify critical assumptions influencing outcomes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Construct scenarios with different assumption combinations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Analyze resulting impact on financial indicators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105750" y="2693050"/>
            <a:ext cx="511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ADVANTAGES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Helps identify risks and opportunities under different conditions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Enhances decision-makers' ability to plan and adapt strategies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Improves understanding of potential outcomes' variability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VALUATION METHOD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Comparable Company Analysis (Comps):</a:t>
            </a:r>
            <a:endParaRPr b="1"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Compares investment to similar companies' valuations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Utilizes multiples like Price-to-Earnings (P/E) ratio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Provides insights into relative market perception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4048500" y="507500"/>
            <a:ext cx="5118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PRECEDENT TRANSACTIONS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Examines past transactions involving similar companies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Assesses valuation metrics like transaction price to earnings or revenue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Helps gauge potential acquisition or investment value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105750" y="2693050"/>
            <a:ext cx="511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APPLICATIONS IN EDTECH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Enables investors to gauge investment's value within industry context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Highlights market trends and investor sentiment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Supports decision-making with broader market insights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539725"/>
            <a:ext cx="85206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FACTORS AND ASSUMPTIONS IN FINANCIAL MODELING</a:t>
            </a:r>
            <a:endParaRPr sz="2200"/>
          </a:p>
        </p:txBody>
      </p:sp>
      <p:sp>
        <p:nvSpPr>
          <p:cNvPr id="125" name="Google Shape;125;p20"/>
          <p:cNvSpPr txBox="1"/>
          <p:nvPr/>
        </p:nvSpPr>
        <p:spPr>
          <a:xfrm>
            <a:off x="356625" y="1421900"/>
            <a:ext cx="6583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Importance of Assumptions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Financial models are built on a foundation of assumptions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Assumptions drive projections and outcomes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Clarity and accuracy of assumptions are crucial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Key Assumptions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Revenue Growth: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Projected revenue increase over time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Cost Structures: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Expenses related to operations and growth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Market Trends: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External factors impacting the industry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Interest Rates: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Influences discounting in DCF analysis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370325"/>
            <a:ext cx="8308800" cy="5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IMPACT OF ASSUMPTION ON INVESTMENT TRADING</a:t>
            </a:r>
            <a:endParaRPr sz="2000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8415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25"/>
              <a:t>Scenario Demonstration</a:t>
            </a:r>
            <a:endParaRPr b="1" sz="1325"/>
          </a:p>
          <a:p>
            <a:pPr indent="-3127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Present a hypothetical scenario using a simple model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Show how varying a key assumption affects outcomes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Illustrate the importance of understanding assumption impact.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25"/>
              <a:t>Practical Example</a:t>
            </a:r>
            <a:endParaRPr b="1" sz="1325"/>
          </a:p>
          <a:p>
            <a:pPr indent="-3127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For an edtech startup, demonstrate how changing assumptions on user growth or subscription pricing influences financial projections</a:t>
            </a:r>
            <a:endParaRPr sz="1325"/>
          </a:p>
          <a:p>
            <a:pPr indent="-3127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Emphasize the difference between optimistic and conservative assumptions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