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cf54278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cf54278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cf54278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ecf54278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cf54278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cf54278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cf54278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ecf54278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cf54278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ecf54278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cf54278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cf54278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cf54278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cf54278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ecf5427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ecf5427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cf54278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ecf54278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ecf54278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ecf54278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cf54278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ecf5427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ecf54278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ecf54278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cf54278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cf54278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cf54278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cf54278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cf54278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cf54278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f54278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cf54278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gautam.4@iitj.ac.in" TargetMode="External"/><Relationship Id="rId4" Type="http://schemas.openxmlformats.org/officeDocument/2006/relationships/hyperlink" Target="https://www.linkedin.com/in/princy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FINANCIAL TECHNOLOGY (FinTech) INNOVATIONS AND ITS IMPACT ON TRADITIONAL FINANCIAL INSTITUTIONS</a:t>
            </a:r>
            <a:endParaRPr sz="28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PRINCY GAUTAM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16"/>
              <a:t>25 AUGUST 2023</a:t>
            </a:r>
            <a:endParaRPr sz="1116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1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16"/>
              <a:t>                                                                                                                            </a:t>
            </a:r>
            <a:r>
              <a:rPr b="1" lang="en" sz="1416"/>
              <a:t>GUIDED BY:  </a:t>
            </a:r>
            <a:endParaRPr b="1" sz="1416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16"/>
              <a:t>MEGHHAA WORAAH MA’AM,  </a:t>
            </a:r>
            <a:endParaRPr sz="121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16"/>
              <a:t>                                                                                                                                      		  ARYA MA’AM AND </a:t>
            </a:r>
            <a:endParaRPr sz="1216"/>
          </a:p>
          <a:p>
            <a:pPr indent="457200" lvl="0" marL="3657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16"/>
              <a:t>   	              	             ANSHIKA MA’AM</a:t>
            </a:r>
            <a:endParaRPr sz="1216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094" y="825844"/>
            <a:ext cx="1071550" cy="1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EXPERIENCE TRANSFORMATION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940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Shift in Customer Expectations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Fintech innovations have redefined what customers expect from financial services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Instant, user-friendly, and personalized experiences are now the norm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Digital Banking and Payments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Mobile apps offer easy account access, fund transfers, and bill payments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Digital wallets streamline transactions and reduce the need for physical cards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Personalized Services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Data-driven insights enable tailored recommendations for investment and saving strategies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Chatbots provide immediate customer support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/>
              <a:t>Enhanced Accessibility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Fintech solutions extend financial services to underserved populations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lang="en" sz="1025"/>
              <a:t>Mobile banking reaches remote areas without brick-and-mortar banks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124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LANDSCAPE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7650" y="1780150"/>
            <a:ext cx="76887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25"/>
              <a:t>Changing Regulatory Environment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Fintech innovations challenge existing regulations designed for traditional finance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Regulators must balance innovation and consumer protection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/>
              <a:t>Regulatory Sandboxes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Regulatory authorities establish controlled environments for Fintech testing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Fintech startups can experiment while regulators assess risks and impacts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/>
              <a:t>Data Privacy and Security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Stricter regulations on data protection (e.g., GDPR) impact Fintech operations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Data security remains a top concern as financial activities digitize</a:t>
            </a:r>
            <a:endParaRPr b="1"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25"/>
              <a:t>Global Regulatory Harmonization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Different jurisdictions have varying Fintech regulations</a:t>
            </a:r>
            <a:endParaRPr b="1"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Char char="●"/>
            </a:pPr>
            <a:r>
              <a:rPr b="1" lang="en" sz="1025"/>
              <a:t>Efforts are underway to create international standards for consistency</a:t>
            </a:r>
            <a:endParaRPr b="1" sz="10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061400" y="91002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CASE STUDIES</a:t>
            </a:r>
            <a:endParaRPr sz="7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325" y="1466225"/>
            <a:ext cx="37743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7"/>
              <a:t>Mobile Banking Revolution</a:t>
            </a:r>
            <a:endParaRPr b="1"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Case:</a:t>
            </a:r>
            <a:r>
              <a:rPr lang="en"/>
              <a:t> Traditional banks launching mobile apps.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r>
              <a:rPr lang="en"/>
              <a:t> Enhanced customer convenience, increased digital transactions, and extended reach to unbanked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17"/>
              <a:t>Robo-Advisors in Wealth Management</a:t>
            </a:r>
            <a:endParaRPr b="1"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Case:</a:t>
            </a:r>
            <a:r>
              <a:rPr lang="en"/>
              <a:t> Adoption of robo-advisory platforms by established investment firms.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r>
              <a:rPr lang="en"/>
              <a:t> Accessibility to investment advice for a broader audience, lower fees, and simplified investment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643600" y="1466275"/>
            <a:ext cx="37743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Blockchain for Cross-Border Payments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 u="sng"/>
              <a:t>Case: </a:t>
            </a:r>
            <a:r>
              <a:rPr lang="en" sz="1429"/>
              <a:t>Utilization of blockchain technology for cross-border remittances.</a:t>
            </a:r>
            <a:endParaRPr sz="14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29"/>
              <a:t>Impact:</a:t>
            </a:r>
            <a:r>
              <a:rPr lang="en" sz="1429"/>
              <a:t> Reduced transaction time, lower fees, and improved transparency in international money transfers</a:t>
            </a:r>
            <a:endParaRPr sz="14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Cryptocurrencies and Financial Inclusion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 u="sng"/>
              <a:t>Case:</a:t>
            </a:r>
            <a:r>
              <a:rPr lang="en" sz="1429"/>
              <a:t> Cryptocurrencies facilitating financial services in areas with limited banking infrastructure.</a:t>
            </a:r>
            <a:endParaRPr sz="14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29"/>
              <a:t>Impact: </a:t>
            </a:r>
            <a:r>
              <a:rPr lang="en" sz="1429"/>
              <a:t>Enabling access to financial services for the unbanked and underbanked populations</a:t>
            </a:r>
            <a:endParaRPr sz="14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FUTURE TRENDS</a:t>
            </a:r>
            <a:endParaRPr sz="7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29625" y="1387600"/>
            <a:ext cx="76881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20"/>
              <a:t>Integration of AI and ML</a:t>
            </a:r>
            <a:endParaRPr b="1"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AI-powered chatbots for customer service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Machine learning for risk assessment and fraud detection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20"/>
              <a:t>Continued Cryptocurrency Evolution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Growth of cryptocurrencies and stablecoins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Exploration of Central Bank Digital Currencies (CBDCs)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20"/>
              <a:t>Open Banking and APIs</a:t>
            </a:r>
            <a:endParaRPr b="1"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Enhanced collaboration between Fintech startups and traditional institutions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Access to financial data through secure APIs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20"/>
              <a:t>Regtech Advancements</a:t>
            </a:r>
            <a:endParaRPr b="1"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Regulatory technology solutions to simplify compliance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Automation of reporting and risk management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20"/>
              <a:t>Green Finance and Sustainable Fintech</a:t>
            </a:r>
            <a:endParaRPr b="1"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Fintech innovations addressing environmental and social concerns.</a:t>
            </a:r>
            <a:endParaRPr sz="1320"/>
          </a:p>
          <a:p>
            <a:pPr indent="-3124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ESG (Environmental, Social, and Governance) investments through Fintech platforms.</a:t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724950" y="2484875"/>
            <a:ext cx="33009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Fintech innovations are reshaping financial services, impacting customer experiences and business models</a:t>
            </a:r>
            <a:endParaRPr sz="128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0"/>
          </a:p>
          <a:p>
            <a:pPr indent="-3098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Traditional financial institutions face both challenges and opportunities in adapting to this new landscape</a:t>
            </a:r>
            <a:endParaRPr sz="1280"/>
          </a:p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974350" y="781800"/>
            <a:ext cx="37572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 and Adaptation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Collaboration between Fintech startups and traditional institutions can lead to innovative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Adapting to changing customer expectations and regulatory requirements is essential for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Continuous Evolution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Fintech is a dynamic field, and its impact will continue to evolve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Staying informed and agile is crucial for all stakeholders in the financial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1322450"/>
            <a:ext cx="76884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5"/>
              <a:t>Any questions or suggestions?</a:t>
            </a:r>
            <a:endParaRPr sz="4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Contact</a:t>
            </a:r>
            <a:r>
              <a:rPr lang="en" sz="2711"/>
              <a:t> </a:t>
            </a:r>
            <a:r>
              <a:rPr lang="en" sz="2711"/>
              <a:t>:</a:t>
            </a:r>
            <a:endParaRPr b="0" sz="1011">
              <a:solidFill>
                <a:srgbClr val="002F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77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" sz="1377" u="sng">
                <a:latin typeface="Roboto"/>
                <a:ea typeface="Roboto"/>
                <a:cs typeface="Roboto"/>
                <a:sym typeface="Roboto"/>
                <a:hlinkClick r:id="rId3"/>
              </a:rPr>
              <a:t>Email</a:t>
            </a:r>
            <a:r>
              <a:rPr b="0" lang="en" sz="1377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0" lang="en" sz="1377" u="sng">
                <a:latin typeface="Roboto"/>
                <a:ea typeface="Roboto"/>
                <a:cs typeface="Roboto"/>
                <a:sym typeface="Roboto"/>
                <a:hlinkClick r:id="rId4"/>
              </a:rPr>
              <a:t>LinkedIN</a:t>
            </a:r>
            <a:endParaRPr b="0" sz="13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>
              <a:solidFill>
                <a:srgbClr val="002F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THANK YOU :)</a:t>
            </a:r>
            <a:endParaRPr sz="3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Fintech, short for Financial Technology, refers to the use of technology to deliver innovative financial services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 the past decade, Fintech has transformed the financial industry, redefining how financial services are accessed and delivered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17"/>
              <a:t>Why Understand Fintech?</a:t>
            </a:r>
            <a:endParaRPr b="1" sz="1417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an era of rapid technological advancement, understanding Fintech's impact is crucial for traditional financial institutions to stay competitive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Fintech is not just a trend but a fundamental shift shaping the future of finance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WHAT ACTUALLY IS FinTech?</a:t>
            </a:r>
            <a:endParaRPr sz="288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5" y="2061950"/>
            <a:ext cx="76881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Fintech encompasses a wide range of technological innovations applied to financial services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disrupts traditional models by enhancing efficiency, accessibility, and user experience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Diverse Fintech Sectors</a:t>
            </a:r>
            <a:endParaRPr b="1"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Fintech is not confined to one area; it spans several sectors:-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Payments and Remittances:</a:t>
            </a:r>
            <a:r>
              <a:rPr lang="en" sz="1300"/>
              <a:t> Digital payment platforms, mobile wallets, and peer-to-peer transfers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Lending and Crowdfunding: </a:t>
            </a:r>
            <a:r>
              <a:rPr lang="en" sz="1300"/>
              <a:t>Online lending platforms, P2P lending, and crowdfunding initiatives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Investment and Wealth Management: </a:t>
            </a:r>
            <a:r>
              <a:rPr lang="en" sz="1300"/>
              <a:t>Robo-advisors, automated investing, and algorithmic trading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Blockchain and Cryptocurrencies: </a:t>
            </a:r>
            <a:r>
              <a:rPr lang="en" sz="1300"/>
              <a:t>Decentralized ledger technology and digital currencies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Insurance Technology (Insurtech):</a:t>
            </a:r>
            <a:r>
              <a:rPr lang="en" sz="1300"/>
              <a:t> Digital insurance platforms, usage-based policies, and claims automation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Regtech and Compliance:</a:t>
            </a:r>
            <a:r>
              <a:rPr lang="en" sz="1300"/>
              <a:t> Regulatory technology tools to facilitate compliance and risk management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WHAT ACTUALLY IS FinTech?</a:t>
            </a:r>
            <a:endParaRPr sz="288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5" y="2061950"/>
            <a:ext cx="76881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Transformation in Financial Services</a:t>
            </a:r>
            <a:endParaRPr b="1"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Fintech innovations are changing how people access banking, insurance, investments, and more</a:t>
            </a:r>
            <a:endParaRPr sz="13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These technologies are democratizing financial services, making them more accessible to a wider population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Global Impact</a:t>
            </a:r>
            <a:endParaRPr b="1"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Fintech's impact is not limited by geographical boundaries; it's a global phenomenon reshaping financial systems worldwide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864300"/>
            <a:ext cx="70212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KEY FINTECH INNOVATIONS</a:t>
            </a:r>
            <a:endParaRPr sz="3500"/>
          </a:p>
        </p:txBody>
      </p:sp>
      <p:sp>
        <p:nvSpPr>
          <p:cNvPr id="112" name="Google Shape;112;p17"/>
          <p:cNvSpPr txBox="1"/>
          <p:nvPr/>
        </p:nvSpPr>
        <p:spPr>
          <a:xfrm>
            <a:off x="825250" y="1856225"/>
            <a:ext cx="6583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Mobile Payments and Digital Wallets.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Peer-to-Peer (P2P) Lending and Crowdfunding.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Robo-Advisors and Automated Investing.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Blockchain and Cryptocurrencies.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Insurtech and Online Insurance Platforms.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9450" y="1322450"/>
            <a:ext cx="7688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ADVANTAGES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9625" y="2210550"/>
            <a:ext cx="76881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that Fintech offers to customers and businesses:-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Improved Accessibility:</a:t>
            </a:r>
            <a:r>
              <a:rPr lang="en"/>
              <a:t> Financial services available anytime, anywhere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Enhanced Efficiency: </a:t>
            </a:r>
            <a:r>
              <a:rPr lang="en"/>
              <a:t>Streamlined processes and reduced bureaucracy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Lower Costs:</a:t>
            </a:r>
            <a:r>
              <a:rPr lang="en"/>
              <a:t> Reduced fees and operational costs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Personalization:</a:t>
            </a:r>
            <a:r>
              <a:rPr lang="en"/>
              <a:t> Tailored services based on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TRADITIONAL FINANCIAL INSTITUTIONS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25"/>
              <a:t>Shift in Industry Landscape</a:t>
            </a:r>
            <a:endParaRPr b="1"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Fintech has caused a seismic shift in the financial industry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Traditional financial institutions are facing increased competition from agile Fintech startups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25"/>
              <a:t>Challenges to Traditional Models</a:t>
            </a:r>
            <a:endParaRPr b="1"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Fintech disrupts conventional business models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Traditional institutions must adapt to digitalization to remain competitive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25"/>
              <a:t>Customer Expectations</a:t>
            </a:r>
            <a:endParaRPr b="1"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Fintech-driven digital experiences raise customer expectations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Traditional institutions must revamp services to match user demands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CHALLENGES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AND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OPPORTUNITIES!!</a:t>
            </a:r>
            <a:endParaRPr sz="4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325" y="1519575"/>
            <a:ext cx="3774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35"/>
              <a:t>Challenges for Traditional Institutions</a:t>
            </a:r>
            <a:endParaRPr b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Customer Expectations:</a:t>
            </a:r>
            <a:r>
              <a:rPr lang="en"/>
              <a:t> Meeting the convenience and personalization standards set by Fintech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Regulatory Compliance:</a:t>
            </a:r>
            <a:r>
              <a:rPr lang="en"/>
              <a:t> Navigating evolving regulations in a rapidly changing landscape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 Security:</a:t>
            </a:r>
            <a:r>
              <a:rPr lang="en"/>
              <a:t> Ensuring robust cybersecurity measures in digital transactions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643600" y="1519675"/>
            <a:ext cx="37743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Opportunities for Collaboration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Partnerships: </a:t>
            </a:r>
            <a:r>
              <a:rPr lang="en"/>
              <a:t>Traditional institutions can collaborate with Fintech startups to leverage their technological expertise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Innovation Adoption:</a:t>
            </a:r>
            <a:r>
              <a:rPr lang="en"/>
              <a:t> Traditional institutions can integrate Fintech solutions to improve customer experience and streamline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Regulatory Advocacy: </a:t>
            </a:r>
            <a:r>
              <a:rPr lang="en"/>
              <a:t>Traditional players can advocate for regulatory frameworks that balance innovation and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