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da654092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da654092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da654057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da654057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da654057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da654057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da6540573_1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da6540573_1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da654f21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da654f2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da6540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da6540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da654f2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da654f2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da65409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da65409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da65409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da65409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da6540573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da6540573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a65409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a65409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da654092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da654092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da654092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da654092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da654092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da654092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 Classification and Data Extraction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11879" l="3642" r="44974" t="20278"/>
          <a:stretch/>
        </p:blipFill>
        <p:spPr>
          <a:xfrm>
            <a:off x="815600" y="0"/>
            <a:ext cx="71508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OCR </a:t>
            </a:r>
            <a:r>
              <a:rPr lang="en-GB"/>
              <a:t>- </a:t>
            </a:r>
            <a:r>
              <a:rPr lang="en-GB"/>
              <a:t>Optical Character Recognition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4"/>
          <p:cNvGrpSpPr/>
          <p:nvPr/>
        </p:nvGrpSpPr>
        <p:grpSpPr>
          <a:xfrm>
            <a:off x="930840" y="1832222"/>
            <a:ext cx="7064715" cy="1938373"/>
            <a:chOff x="3977400" y="946003"/>
            <a:chExt cx="4094300" cy="1193579"/>
          </a:xfrm>
        </p:grpSpPr>
        <p:grpSp>
          <p:nvGrpSpPr>
            <p:cNvPr id="149" name="Google Shape;149;p24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50" name="Google Shape;150;p24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" name="Google Shape;151;p2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2" name="Google Shape;152;p24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Image Processing 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4"/>
            <p:cNvSpPr txBox="1"/>
            <p:nvPr/>
          </p:nvSpPr>
          <p:spPr>
            <a:xfrm>
              <a:off x="5343501" y="1222252"/>
              <a:ext cx="10470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Resizing Image</a:t>
              </a:r>
              <a:endParaRPr sz="8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Converting To grayscale</a:t>
              </a:r>
              <a:endParaRPr sz="8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Laplacian </a:t>
              </a:r>
              <a:endParaRPr sz="8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Filter 2D</a:t>
              </a:r>
              <a:endParaRPr sz="8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Image pre-processing reduces the error by a significant margin and helps to perform OCR better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24"/>
          <p:cNvGrpSpPr/>
          <p:nvPr/>
        </p:nvGrpSpPr>
        <p:grpSpPr>
          <a:xfrm>
            <a:off x="930884" y="3454434"/>
            <a:ext cx="7064715" cy="1689014"/>
            <a:chOff x="3977400" y="946003"/>
            <a:chExt cx="4094300" cy="1193481"/>
          </a:xfrm>
        </p:grpSpPr>
        <p:grpSp>
          <p:nvGrpSpPr>
            <p:cNvPr id="156" name="Google Shape;156;p24"/>
            <p:cNvGrpSpPr/>
            <p:nvPr/>
          </p:nvGrpSpPr>
          <p:grpSpPr>
            <a:xfrm>
              <a:off x="4732925" y="1140987"/>
              <a:ext cx="529800" cy="998497"/>
              <a:chOff x="4318975" y="1083450"/>
              <a:chExt cx="529800" cy="591247"/>
            </a:xfrm>
          </p:grpSpPr>
          <p:sp>
            <p:nvSpPr>
              <p:cNvPr id="157" name="Google Shape;157;p24"/>
              <p:cNvSpPr/>
              <p:nvPr/>
            </p:nvSpPr>
            <p:spPr>
              <a:xfrm>
                <a:off x="4514140" y="1086097"/>
                <a:ext cx="136500" cy="5886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2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9" name="Google Shape;159;p24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Text Extraction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4"/>
            <p:cNvSpPr txBox="1"/>
            <p:nvPr/>
          </p:nvSpPr>
          <p:spPr>
            <a:xfrm>
              <a:off x="5343503" y="1222010"/>
              <a:ext cx="2010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Image to string</a:t>
              </a:r>
              <a:endParaRPr sz="8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Identified language - English</a:t>
              </a:r>
              <a:endParaRPr sz="8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Extracting all the textual information  from the processed Image 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" name="Google Shape;162;p24"/>
          <p:cNvSpPr txBox="1"/>
          <p:nvPr>
            <p:ph type="title"/>
          </p:nvPr>
        </p:nvSpPr>
        <p:spPr>
          <a:xfrm>
            <a:off x="202900" y="354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Optical Character Recognition</a:t>
            </a:r>
            <a:endParaRPr b="1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968" y="2544550"/>
            <a:ext cx="1263921" cy="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2425" y="2544563"/>
            <a:ext cx="1263925" cy="79496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/>
          <p:nvPr/>
        </p:nvSpPr>
        <p:spPr>
          <a:xfrm>
            <a:off x="6521413" y="2868088"/>
            <a:ext cx="235500" cy="1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130" y="4269618"/>
            <a:ext cx="3577670" cy="8310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4"/>
          <p:cNvGrpSpPr/>
          <p:nvPr/>
        </p:nvGrpSpPr>
        <p:grpSpPr>
          <a:xfrm>
            <a:off x="924339" y="1152153"/>
            <a:ext cx="7064715" cy="1044386"/>
            <a:chOff x="3977400" y="946003"/>
            <a:chExt cx="4094300" cy="1193584"/>
          </a:xfrm>
        </p:grpSpPr>
        <p:grpSp>
          <p:nvGrpSpPr>
            <p:cNvPr id="168" name="Google Shape;168;p24"/>
            <p:cNvGrpSpPr/>
            <p:nvPr/>
          </p:nvGrpSpPr>
          <p:grpSpPr>
            <a:xfrm>
              <a:off x="4732925" y="1140987"/>
              <a:ext cx="529800" cy="998600"/>
              <a:chOff x="4318975" y="1083450"/>
              <a:chExt cx="529800" cy="591307"/>
            </a:xfrm>
          </p:grpSpPr>
          <p:sp>
            <p:nvSpPr>
              <p:cNvPr id="169" name="Google Shape;169;p24"/>
              <p:cNvSpPr/>
              <p:nvPr/>
            </p:nvSpPr>
            <p:spPr>
              <a:xfrm>
                <a:off x="4517166" y="1083457"/>
                <a:ext cx="136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0" name="Google Shape;170;p2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1" name="Google Shape;171;p24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Image Classification (TASK 1)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4"/>
            <p:cNvSpPr txBox="1"/>
            <p:nvPr/>
          </p:nvSpPr>
          <p:spPr>
            <a:xfrm>
              <a:off x="5343504" y="1222257"/>
              <a:ext cx="17160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CNN will give label </a:t>
              </a: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whether</a:t>
              </a: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 the given image is PAN card Adhaar card Driving Licence or Voter ID card</a:t>
              </a:r>
              <a:endParaRPr sz="8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2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Predicting label using CNN model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4"/>
          <p:cNvGrpSpPr/>
          <p:nvPr/>
        </p:nvGrpSpPr>
        <p:grpSpPr>
          <a:xfrm>
            <a:off x="930840" y="1832222"/>
            <a:ext cx="7064715" cy="1938384"/>
            <a:chOff x="3977400" y="946003"/>
            <a:chExt cx="4094300" cy="1193586"/>
          </a:xfrm>
        </p:grpSpPr>
        <p:grpSp>
          <p:nvGrpSpPr>
            <p:cNvPr id="175" name="Google Shape;175;p24"/>
            <p:cNvGrpSpPr/>
            <p:nvPr/>
          </p:nvGrpSpPr>
          <p:grpSpPr>
            <a:xfrm>
              <a:off x="4732925" y="1140987"/>
              <a:ext cx="529800" cy="998602"/>
              <a:chOff x="4318975" y="1083450"/>
              <a:chExt cx="529800" cy="591309"/>
            </a:xfrm>
          </p:grpSpPr>
          <p:sp>
            <p:nvSpPr>
              <p:cNvPr id="176" name="Google Shape;176;p24"/>
              <p:cNvSpPr/>
              <p:nvPr/>
            </p:nvSpPr>
            <p:spPr>
              <a:xfrm>
                <a:off x="4514152" y="1083459"/>
                <a:ext cx="136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7" name="Google Shape;177;p2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8" name="Google Shape;178;p24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Image Processing 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4"/>
            <p:cNvSpPr txBox="1"/>
            <p:nvPr/>
          </p:nvSpPr>
          <p:spPr>
            <a:xfrm>
              <a:off x="5343501" y="1222252"/>
              <a:ext cx="10470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Resizing Image</a:t>
              </a:r>
              <a:endParaRPr sz="8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Converting To grayscale</a:t>
              </a:r>
              <a:endParaRPr sz="8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Laplacian </a:t>
              </a: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Filter </a:t>
              </a:r>
              <a:endParaRPr sz="8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0D3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Filter 2D</a:t>
              </a:r>
              <a:endParaRPr sz="8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4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Image pre-processing reduces the error by a significant margin and helps to perform OCR better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5"/>
          <p:cNvGrpSpPr/>
          <p:nvPr/>
        </p:nvGrpSpPr>
        <p:grpSpPr>
          <a:xfrm>
            <a:off x="930875" y="2057433"/>
            <a:ext cx="7064704" cy="2376648"/>
            <a:chOff x="3977406" y="946003"/>
            <a:chExt cx="4094294" cy="1196520"/>
          </a:xfrm>
        </p:grpSpPr>
        <p:grpSp>
          <p:nvGrpSpPr>
            <p:cNvPr id="186" name="Google Shape;186;p25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87" name="Google Shape;187;p25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8" name="Google Shape;188;p25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9" name="Google Shape;189;p25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Classification and Appending 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5343500" y="1145447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Categorising the text within different parameters and making a dictionary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Converting dictionary to dataframe and leaving blank to unidentified values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Appending the information to pre-existing excel sheet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3977406" y="973687"/>
              <a:ext cx="7584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Categorising the text within different parameters and later appending the data to excel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930850" y="127423"/>
            <a:ext cx="7064705" cy="2324113"/>
            <a:chOff x="3977406" y="946003"/>
            <a:chExt cx="4094294" cy="1431104"/>
          </a:xfrm>
        </p:grpSpPr>
        <p:grpSp>
          <p:nvGrpSpPr>
            <p:cNvPr id="193" name="Google Shape;193;p25"/>
            <p:cNvGrpSpPr/>
            <p:nvPr/>
          </p:nvGrpSpPr>
          <p:grpSpPr>
            <a:xfrm>
              <a:off x="4732925" y="1142460"/>
              <a:ext cx="529800" cy="1234648"/>
              <a:chOff x="4318975" y="1084322"/>
              <a:chExt cx="529800" cy="731080"/>
            </a:xfrm>
          </p:grpSpPr>
          <p:sp>
            <p:nvSpPr>
              <p:cNvPr id="194" name="Google Shape;194;p25"/>
              <p:cNvSpPr/>
              <p:nvPr/>
            </p:nvSpPr>
            <p:spPr>
              <a:xfrm>
                <a:off x="4517122" y="1086102"/>
                <a:ext cx="133500" cy="7293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25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6" name="Google Shape;196;p25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Text Preprocessing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5343502" y="1222252"/>
              <a:ext cx="15135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Convert factor column to character columns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Remove white spaces in these columns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Removing unidentified characters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3977406" y="973704"/>
              <a:ext cx="758400" cy="6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 text Preprocessing the extracted text is cleaned. Properly cleaned data will helps in text classification in OCR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25"/>
          <p:cNvGrpSpPr/>
          <p:nvPr/>
        </p:nvGrpSpPr>
        <p:grpSpPr>
          <a:xfrm>
            <a:off x="2234408" y="-101955"/>
            <a:ext cx="914170" cy="544646"/>
            <a:chOff x="4318975" y="1083443"/>
            <a:chExt cx="529800" cy="591300"/>
          </a:xfrm>
        </p:grpSpPr>
        <p:sp>
          <p:nvSpPr>
            <p:cNvPr id="200" name="Google Shape;200;p25"/>
            <p:cNvSpPr/>
            <p:nvPr/>
          </p:nvSpPr>
          <p:spPr>
            <a:xfrm>
              <a:off x="4517122" y="1083443"/>
              <a:ext cx="133500" cy="5913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25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32509" t="0"/>
          <a:stretch/>
        </p:blipFill>
        <p:spPr>
          <a:xfrm>
            <a:off x="5831250" y="957075"/>
            <a:ext cx="3048223" cy="11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0" r="37304" t="0"/>
          <a:stretch/>
        </p:blipFill>
        <p:spPr>
          <a:xfrm>
            <a:off x="3244825" y="3252875"/>
            <a:ext cx="2076975" cy="9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007" y="3188201"/>
            <a:ext cx="3476866" cy="11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8133575" y="4247950"/>
            <a:ext cx="96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Excel sheet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53150" y="2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Challenges </a:t>
            </a:r>
            <a:endParaRPr b="1"/>
          </a:p>
        </p:txBody>
      </p:sp>
      <p:sp>
        <p:nvSpPr>
          <p:cNvPr id="211" name="Google Shape;211;p26"/>
          <p:cNvSpPr txBox="1"/>
          <p:nvPr/>
        </p:nvSpPr>
        <p:spPr>
          <a:xfrm>
            <a:off x="529600" y="862475"/>
            <a:ext cx="84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Overfitting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: reduced through Hyperparameter tuning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3303337" y="1988411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/>
          </a:blip>
          <a:srcRect b="22097" l="3946" r="60912" t="42312"/>
          <a:stretch/>
        </p:blipFill>
        <p:spPr>
          <a:xfrm>
            <a:off x="1172801" y="1431321"/>
            <a:ext cx="3683600" cy="209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4">
            <a:alphaModFix/>
          </a:blip>
          <a:srcRect b="0" l="0" r="7595" t="0"/>
          <a:stretch/>
        </p:blipFill>
        <p:spPr>
          <a:xfrm>
            <a:off x="4996650" y="1371650"/>
            <a:ext cx="2860000" cy="215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6"/>
          <p:cNvCxnSpPr/>
          <p:nvPr/>
        </p:nvCxnSpPr>
        <p:spPr>
          <a:xfrm>
            <a:off x="4283400" y="2388600"/>
            <a:ext cx="5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202900" y="354475"/>
            <a:ext cx="85206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did we pick this specific technique to solve the problem</a:t>
            </a:r>
            <a:endParaRPr b="1"/>
          </a:p>
        </p:txBody>
      </p:sp>
      <p:sp>
        <p:nvSpPr>
          <p:cNvPr id="221" name="Google Shape;221;p27"/>
          <p:cNvSpPr txBox="1"/>
          <p:nvPr/>
        </p:nvSpPr>
        <p:spPr>
          <a:xfrm>
            <a:off x="493925" y="1361900"/>
            <a:ext cx="77949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AutoNum type="arabicPeriod"/>
            </a:pP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Hybrid model(Computer vision+OCR) is seen to work better for classification plus extraction problem.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                                                       </a:t>
            </a: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CNN vs OCR 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CNN does not retrieve data, it only analyses images through pixel structure. For the classification ie task 1 we went with it. 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Georgia"/>
              <a:buChar char="●"/>
            </a:pPr>
            <a:r>
              <a:rPr lang="en-GB" sz="13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OCR still remains a challenge for complex documents that contain a mixture of different fonts, images, background artifacts, and words from various languages without a restricted vocabulary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AutoNum type="arabicPeriod"/>
            </a:pP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We were aware of the CNN architecture through our course, so we wanted to implement it.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this problem statement 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33025" y="1110100"/>
            <a:ext cx="8518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Challenge Addressed- Everyday</a:t>
            </a: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 tons of documents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are uploaded by customers and classification of these as an major task to solve. </a:t>
            </a:r>
            <a:r>
              <a:rPr lang="en-GB" sz="1350">
                <a:highlight>
                  <a:srgbClr val="FFFFFF"/>
                </a:highlight>
              </a:rPr>
              <a:t>Digital storages can serve</a:t>
            </a:r>
            <a:r>
              <a:rPr b="1" lang="en-GB" sz="1350">
                <a:highlight>
                  <a:srgbClr val="FFFFFF"/>
                </a:highlight>
              </a:rPr>
              <a:t> large amounts </a:t>
            </a:r>
            <a:r>
              <a:rPr lang="en-GB" sz="1350">
                <a:highlight>
                  <a:srgbClr val="FFFFFF"/>
                </a:highlight>
              </a:rPr>
              <a:t>of items, it becomes difficult to </a:t>
            </a:r>
            <a:r>
              <a:rPr b="1" lang="en-GB" sz="1350">
                <a:highlight>
                  <a:srgbClr val="FFFFFF"/>
                </a:highlight>
              </a:rPr>
              <a:t>categorize them manually.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Fields to which it applies-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Banking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- applying loans, KYC etc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Goverment Registery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Births, Deaths, and Marriages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 sz="1350">
                <a:highlight>
                  <a:srgbClr val="FFFFFF"/>
                </a:highlight>
              </a:rPr>
              <a:t>Healthcare industry </a:t>
            </a:r>
            <a:r>
              <a:rPr lang="en-GB" sz="1350">
                <a:highlight>
                  <a:srgbClr val="FFFFFF"/>
                </a:highlight>
              </a:rPr>
              <a:t>-Digitizing medical reports and other records</a:t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b="1" lang="en-GB" sz="1350">
                <a:highlight>
                  <a:srgbClr val="FFFFFF"/>
                </a:highlight>
              </a:rPr>
              <a:t>Insurance Industry </a:t>
            </a:r>
            <a:r>
              <a:rPr lang="en-GB" sz="1350">
                <a:highlight>
                  <a:srgbClr val="FFFFFF"/>
                </a:highlight>
              </a:rPr>
              <a:t>- processes tens of thousands of claims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02900" y="354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Collection</a:t>
            </a:r>
            <a:endParaRPr b="1"/>
          </a:p>
        </p:txBody>
      </p:sp>
      <p:sp>
        <p:nvSpPr>
          <p:cNvPr id="71" name="Google Shape;71;p15"/>
          <p:cNvSpPr txBox="1"/>
          <p:nvPr/>
        </p:nvSpPr>
        <p:spPr>
          <a:xfrm>
            <a:off x="1280425" y="1079600"/>
            <a:ext cx="183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Available data on kaggle and Google images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610300" y="1079600"/>
            <a:ext cx="18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Data provided by Ecell 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IITB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179625" y="1079600"/>
            <a:ext cx="237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Manually scanned documents of one-self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938" y="2139975"/>
            <a:ext cx="612457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3019500" y="1235900"/>
            <a:ext cx="407100" cy="385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447200" y="1209800"/>
            <a:ext cx="451500" cy="355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3128" l="19871" r="24355" t="0"/>
          <a:stretch/>
        </p:blipFill>
        <p:spPr>
          <a:xfrm>
            <a:off x="2359500" y="210225"/>
            <a:ext cx="4760750" cy="48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</a:t>
            </a:r>
            <a:endParaRPr b="1"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666275" y="4187475"/>
            <a:ext cx="1367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Georgia"/>
                <a:ea typeface="Georgia"/>
                <a:cs typeface="Georgia"/>
                <a:sym typeface="Georgia"/>
              </a:rPr>
              <a:t>*Data </a:t>
            </a:r>
            <a:r>
              <a:rPr lang="en-GB" sz="1100">
                <a:latin typeface="Georgia"/>
                <a:ea typeface="Georgia"/>
                <a:cs typeface="Georgia"/>
                <a:sym typeface="Georgia"/>
              </a:rPr>
              <a:t>Available on github, kaggle etc and </a:t>
            </a:r>
            <a:r>
              <a:rPr lang="en-GB" sz="1100">
                <a:latin typeface="Georgia"/>
                <a:ea typeface="Georgia"/>
                <a:cs typeface="Georgia"/>
                <a:sym typeface="Georgia"/>
              </a:rPr>
              <a:t>Data provided by Ecell IITB 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919398" y="4255625"/>
            <a:ext cx="12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288050" y="307250"/>
            <a:ext cx="3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*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217175" y="1414450"/>
            <a:ext cx="507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CNN : Text Detection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217175" y="3944875"/>
            <a:ext cx="507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OCR : Text Extraction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 rot="10800000">
            <a:off x="3542375" y="3475375"/>
            <a:ext cx="66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3542325" y="1599425"/>
            <a:ext cx="0" cy="18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3542325" y="1599525"/>
            <a:ext cx="687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>
            <a:off x="5118850" y="1484925"/>
            <a:ext cx="22017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7320675" y="1493725"/>
            <a:ext cx="0" cy="26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5409475" y="4135950"/>
            <a:ext cx="192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4643250" y="3633925"/>
            <a:ext cx="2115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Model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31475" y="140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</a:t>
            </a:r>
            <a:endParaRPr b="1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0" y="706475"/>
            <a:ext cx="8839204" cy="29823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106" name="Google Shape;106;p18"/>
          <p:cNvSpPr/>
          <p:nvPr/>
        </p:nvSpPr>
        <p:spPr>
          <a:xfrm>
            <a:off x="348675" y="3997125"/>
            <a:ext cx="85725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355400" y="3997125"/>
            <a:ext cx="1626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Georgia"/>
                <a:ea typeface="Georgia"/>
                <a:cs typeface="Georgia"/>
                <a:sym typeface="Georgia"/>
              </a:rPr>
              <a:t>Convolutional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Georgia"/>
                <a:ea typeface="Georgia"/>
                <a:cs typeface="Georgia"/>
                <a:sym typeface="Georgia"/>
              </a:rPr>
              <a:t>Layers (5)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Activation : </a:t>
            </a:r>
            <a:r>
              <a:rPr b="1" lang="en-GB" sz="1500"/>
              <a:t>ReLu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Dropout : </a:t>
            </a:r>
            <a:r>
              <a:rPr b="1" lang="en-GB" sz="1500"/>
              <a:t>0.10</a:t>
            </a:r>
            <a:endParaRPr b="1" sz="1500"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3258075" y="3997125"/>
            <a:ext cx="1259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Georgia"/>
                <a:ea typeface="Georgia"/>
                <a:cs typeface="Georgia"/>
                <a:sym typeface="Georgia"/>
              </a:rPr>
              <a:t>Flatten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4793250" y="3997125"/>
            <a:ext cx="1464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Georgia"/>
                <a:ea typeface="Georgia"/>
                <a:cs typeface="Georgia"/>
                <a:sym typeface="Georgia"/>
              </a:rPr>
              <a:t>Dense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Georgia"/>
                <a:ea typeface="Georgia"/>
                <a:cs typeface="Georgia"/>
                <a:sym typeface="Georgia"/>
              </a:rPr>
              <a:t>Layers (4)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Activation : </a:t>
            </a:r>
            <a:r>
              <a:rPr b="1" lang="en-GB" sz="1500"/>
              <a:t>ReLu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Dropout : </a:t>
            </a:r>
            <a:r>
              <a:rPr b="1" lang="en-GB" sz="1500"/>
              <a:t>0.07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6884650" y="3997125"/>
            <a:ext cx="19041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Georgia"/>
                <a:ea typeface="Georgia"/>
                <a:cs typeface="Georgia"/>
                <a:sym typeface="Georgia"/>
              </a:rPr>
              <a:t>O/P Layer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Activation : </a:t>
            </a:r>
            <a:r>
              <a:rPr b="1" lang="en-GB" sz="1500"/>
              <a:t>Softmax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1" name="Google Shape;111;p18"/>
          <p:cNvSpPr/>
          <p:nvPr/>
        </p:nvSpPr>
        <p:spPr>
          <a:xfrm>
            <a:off x="3022563" y="4227063"/>
            <a:ext cx="235500" cy="1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517163" y="4227063"/>
            <a:ext cx="235500" cy="1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6533913" y="4227063"/>
            <a:ext cx="235500" cy="1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005813" y="4227063"/>
            <a:ext cx="235500" cy="1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-139200" y="4071825"/>
            <a:ext cx="16266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Georgia"/>
                <a:ea typeface="Georgia"/>
                <a:cs typeface="Georgia"/>
                <a:sym typeface="Georgia"/>
              </a:rPr>
              <a:t>I/P</a:t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15492" l="3475" r="34359" t="22710"/>
          <a:stretch/>
        </p:blipFill>
        <p:spPr>
          <a:xfrm>
            <a:off x="0" y="0"/>
            <a:ext cx="9144000" cy="511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6367" t="5186"/>
          <a:stretch/>
        </p:blipFill>
        <p:spPr>
          <a:xfrm>
            <a:off x="81625" y="884375"/>
            <a:ext cx="4572000" cy="324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7595" t="0"/>
          <a:stretch/>
        </p:blipFill>
        <p:spPr>
          <a:xfrm>
            <a:off x="4572000" y="884375"/>
            <a:ext cx="4190934" cy="32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>
            <a:off x="131475" y="140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120"/>
              <a:t>Graphical representation of results obtained :</a:t>
            </a:r>
            <a:endParaRPr b="1" sz="2120"/>
          </a:p>
        </p:txBody>
      </p:sp>
      <p:sp>
        <p:nvSpPr>
          <p:cNvPr id="128" name="Google Shape;128;p20"/>
          <p:cNvSpPr txBox="1"/>
          <p:nvPr/>
        </p:nvSpPr>
        <p:spPr>
          <a:xfrm>
            <a:off x="362700" y="4202775"/>
            <a:ext cx="8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r>
              <a:rPr lang="en-GB"/>
              <a:t>ur data classification model achieved </a:t>
            </a:r>
            <a:r>
              <a:rPr b="1" lang="en-GB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0.6923</a:t>
            </a:r>
            <a:r>
              <a:rPr lang="en-GB"/>
              <a:t> </a:t>
            </a:r>
            <a:r>
              <a:rPr b="1" lang="en-GB"/>
              <a:t>accuracy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Multi-Page Document to Single page Images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