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0C949A-5559-41BF-894D-9BC6E090C90E}" v="3" dt="2024-10-26T23:51:59.7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42FD-FE35-4D62-B974-5A1CD175944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4E00-62D8-4AD2-86A2-BA3C7D4DF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90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42FD-FE35-4D62-B974-5A1CD175944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4E00-62D8-4AD2-86A2-BA3C7D4DF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58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42FD-FE35-4D62-B974-5A1CD175944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4E00-62D8-4AD2-86A2-BA3C7D4DF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47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42FD-FE35-4D62-B974-5A1CD175944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4E00-62D8-4AD2-86A2-BA3C7D4DF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51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42FD-FE35-4D62-B974-5A1CD175944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4E00-62D8-4AD2-86A2-BA3C7D4DF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58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42FD-FE35-4D62-B974-5A1CD175944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4E00-62D8-4AD2-86A2-BA3C7D4DF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28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42FD-FE35-4D62-B974-5A1CD175944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4E00-62D8-4AD2-86A2-BA3C7D4DF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77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42FD-FE35-4D62-B974-5A1CD175944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4E00-62D8-4AD2-86A2-BA3C7D4DF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78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42FD-FE35-4D62-B974-5A1CD175944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4E00-62D8-4AD2-86A2-BA3C7D4DF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75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42FD-FE35-4D62-B974-5A1CD175944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4E00-62D8-4AD2-86A2-BA3C7D4DF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43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42FD-FE35-4D62-B974-5A1CD175944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4E00-62D8-4AD2-86A2-BA3C7D4DF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06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842FD-FE35-4D62-B974-5A1CD175944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94E00-62D8-4AD2-86A2-BA3C7D4DF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768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PrincySutariya19/CapstonProject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atalog.data.gov/dataset/supply-chain-shipment-pricing-data-07d29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iencedirect.com/science/article/abs/pii/S0020025522008015?via%3Dihub" TargetMode="External"/><Relationship Id="rId3" Type="http://schemas.openxmlformats.org/officeDocument/2006/relationships/hyperlink" Target="https://www.mdpi.com/2305-6290/5/1/12" TargetMode="External"/><Relationship Id="rId7" Type="http://schemas.openxmlformats.org/officeDocument/2006/relationships/hyperlink" Target="https://onlinelibrary.wiley.com/doi/10.1155/2022/9573669" TargetMode="External"/><Relationship Id="rId2" Type="http://schemas.openxmlformats.org/officeDocument/2006/relationships/hyperlink" Target="https://bmchealthservres.biomedcentral.com/articles/10.1186/s12913-024-11028-6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researchgate.net/publication/320186707_The_Norwegian_patient_experiences_with_GP_questionnaire_PEQ-GP_Reliability_and_construct_validity_following_a_national_survey" TargetMode="External"/><Relationship Id="rId5" Type="http://schemas.openxmlformats.org/officeDocument/2006/relationships/hyperlink" Target="https://joppp.biomedcentral.com/articles/10.1186/s40545-016-0060-z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joppp.biomedcentral.com/articles/10.1186/s40545-022-00467-3" TargetMode="External"/><Relationship Id="rId9" Type="http://schemas.openxmlformats.org/officeDocument/2006/relationships/hyperlink" Target="https://www.mdpi.com/2076-3417/14/16/715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47528E-70D1-34C6-3F34-5918B0D69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8" y="1858296"/>
            <a:ext cx="6172200" cy="172064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</a:rPr>
              <a:t>Supply Chain Optimization for Health Commodity Shipment and Pricing</a:t>
            </a:r>
            <a:endParaRPr lang="en-IN" sz="3600" b="1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495CE8-DACF-DE51-797D-836F7D12B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139380"/>
            <a:ext cx="6172200" cy="212376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Princy Sutariya</a:t>
            </a:r>
          </a:p>
          <a:p>
            <a:pPr marL="0" indent="0" algn="ctr">
              <a:buNone/>
            </a:pPr>
            <a:r>
              <a:rPr lang="en-US" sz="2200" dirty="0"/>
              <a:t>Author:- Princy Sutariya</a:t>
            </a:r>
          </a:p>
          <a:p>
            <a:pPr marL="0" indent="0" algn="ctr">
              <a:buNone/>
            </a:pPr>
            <a:r>
              <a:rPr lang="en-US" sz="2200" dirty="0"/>
              <a:t>Affiliation:- Pace University</a:t>
            </a:r>
          </a:p>
          <a:p>
            <a:pPr marL="0" indent="0" algn="ctr">
              <a:buNone/>
            </a:pPr>
            <a:r>
              <a:rPr lang="en-US" sz="2200" dirty="0"/>
              <a:t>Email:- ps18386n@pace.edu</a:t>
            </a:r>
          </a:p>
          <a:p>
            <a:pPr marL="0" indent="0" algn="ctr">
              <a:buNone/>
            </a:pPr>
            <a:r>
              <a:rPr lang="en-US" sz="2200" dirty="0"/>
              <a:t>GitHub:-</a:t>
            </a:r>
            <a:r>
              <a:rPr lang="en-US" sz="2200" dirty="0">
                <a:hlinkClick r:id="rId2"/>
              </a:rPr>
              <a:t>https://github.com/PrincySutariya19/CapstonProject</a:t>
            </a:r>
            <a:endParaRPr lang="en-US" sz="2200" dirty="0"/>
          </a:p>
          <a:p>
            <a:pPr marL="0" indent="0" algn="ctr">
              <a:buNone/>
            </a:pP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9F02D1-D9AA-A6C7-8008-2544E3378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825910"/>
            <a:ext cx="3932237" cy="5035140"/>
          </a:xfrm>
          <a:solidFill>
            <a:schemeClr val="tx1"/>
          </a:solidFill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890953-0FB7-E379-89B8-869433861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784" y="1273480"/>
            <a:ext cx="2641891" cy="41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D8A6D-3613-62C6-2140-71AFAAD0D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2D5B85-AC1E-0A36-5F1C-388F06215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8" y="1986116"/>
            <a:ext cx="6172200" cy="1015896"/>
          </a:xfrm>
        </p:spPr>
        <p:txBody>
          <a:bodyPr>
            <a:normAutofit fontScale="9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b="1" dirty="0">
                <a:latin typeface="+mn-lt"/>
              </a:rPr>
              <a:t>Objective:</a:t>
            </a:r>
            <a:r>
              <a:rPr lang="en-US" sz="1600" b="1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Using predictive modeling to optimize costs and efficiency in supply chains for HIV health commodities.</a:t>
            </a:r>
            <a:endParaRPr lang="en-IN" sz="2200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FAC6C0-390B-D044-E11C-0C2AF5B5F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3178994"/>
            <a:ext cx="6172200" cy="832567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>
                <a:latin typeface="+mn-lt"/>
              </a:rPr>
              <a:t>Motivation:</a:t>
            </a:r>
            <a:r>
              <a:rPr lang="en-US" sz="3200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Enhancing distribution systems in developing countries to ensure reliable, cost-effective delivery of critical health products.</a:t>
            </a:r>
            <a:endParaRPr lang="en-IN" sz="2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9D042C-E049-024D-8F31-E88E7C7EC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582" y="964993"/>
            <a:ext cx="3932237" cy="4428000"/>
          </a:xfrm>
          <a:solidFill>
            <a:schemeClr val="tx1"/>
          </a:solidFill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6F689B-1323-A130-8C1F-98EECF357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81" y="964993"/>
            <a:ext cx="3959136" cy="44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5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3928-A144-436E-BAAC-AD71BF9B0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Research Questions</a:t>
            </a:r>
            <a:endParaRPr lang="en-IN" sz="4000" b="1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B6F8BB-4805-3872-5707-9F66DA15BE6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5185" b="15185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71B44-77C3-088A-5D19-B1C2AC3CF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How can supply chain costs be minimized for HIV-related health commodities?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What are the primary causes of delivery delays, and how can they be predicted?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How can pricing be optimized to improve cost efficiency across different regions?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916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B0728-65D0-8D79-DCD9-E06063DEE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B0D97E-1903-DEE5-DF20-FEEFE556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8" y="196645"/>
            <a:ext cx="6172200" cy="101589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+mn-lt"/>
              </a:rPr>
              <a:t>Literature Review</a:t>
            </a:r>
            <a:endParaRPr lang="en-IN" sz="4000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B6BF25-A41A-B719-7177-000536D8D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389523"/>
            <a:ext cx="6172200" cy="3752748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literature underscores the importance of clear demand forecasting, effective inventory management, and transparency to ensure timely, affordable access to essential health products.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applies these insights by using machine learning 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RandomForest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to predict costs and delivery times for HIV-related shipments.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tools like SHAP for explaining model predictions and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Streamlit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real-time forecasting, this approach supports smarter, people-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centered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supply chains, aiming to make critical health products more accessible and cost-effective globally.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9325E-B81B-8102-BC7C-629C20A96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4763819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701EFD-0C51-5D08-E19D-96CDEA1B2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47698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3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86710-4AEA-9887-2719-302B48CB3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08BCF1-6C67-B21E-99F6-099419D0B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8" y="196645"/>
            <a:ext cx="6172200" cy="101589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+mn-lt"/>
              </a:rPr>
              <a:t>Dataset Overview</a:t>
            </a:r>
            <a:endParaRPr lang="en-IN" sz="4000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13FABE-BC72-E64C-9525-B0788C159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389523"/>
            <a:ext cx="6172200" cy="375274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on ARV and HIV lab shipments includes 10,324 rows and 33 columns, detailing costs, logistics, and distribution for developing countries.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parameters cover geography, cost details (freight, insurance, unit price), and logistics management (vendor, shipment mode, weight) to enhance supply chain efficiency.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shows all the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the first entry of the dataset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https://catalog.data.gov/dataset/supply-chain-shipment-pricing-data-07d29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6E65E9-45D2-88D2-CF2B-C18AF7AF3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4763819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B9DE3F-4E7B-248A-9259-D7547AA68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" y="0"/>
            <a:ext cx="4763818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0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F4562D-D713-180C-B220-B38399BEE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01AB45-F214-B7E1-AC51-E70C5C6A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8" y="196645"/>
            <a:ext cx="6172200" cy="1015896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EDA &amp; Methodology</a:t>
            </a:r>
            <a:endParaRPr lang="en-IN" sz="4000" b="1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0C9C96-C9FD-C0A1-4B12-34282FD34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389523"/>
            <a:ext cx="6172200" cy="3752748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Images shows the </a:t>
            </a:r>
            <a:r>
              <a:rPr lang="en-IN" sz="1800" b="1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eda</a:t>
            </a: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dataset.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Preprocessing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Handle missing values, standardize features, and engineer key metrics (e.g., cost per unit weight).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Modeling</a:t>
            </a: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Approach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Freight Cost Prediction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Used 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N" sz="14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 be using linear regression in future)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Optimization &amp; Experimentation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Tune model parameters (Grid &amp; Random Search).</a:t>
            </a:r>
          </a:p>
          <a:p>
            <a:pPr lvl="1"/>
            <a:r>
              <a:rPr lang="en-IN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Optimize costs with Linear and Mixed-Integer Linear Programming.</a:t>
            </a:r>
            <a:endParaRPr lang="en-IN" sz="1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06CE14-2DAD-B66D-2288-ACCFE4657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4763819" cy="6858000"/>
          </a:xfrm>
          <a:solidFill>
            <a:srgbClr val="00B0F0"/>
          </a:solidFill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F1499-9E9B-480D-1CFD-98A041074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1" y="0"/>
            <a:ext cx="2367749" cy="190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42A96A-E03B-8464-982D-321B78A15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909" y="0"/>
            <a:ext cx="2457763" cy="189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D25FCD-3A5B-7044-F278-CA2D796F9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" y="1980000"/>
            <a:ext cx="3111224" cy="147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7A854C-6DB9-2CCC-DC83-A6510C4500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034" y="3681000"/>
            <a:ext cx="2826383" cy="136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2AB3E4-9A26-B47B-DBFA-9832F3893A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11" y="5413500"/>
            <a:ext cx="465067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1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7EED87-4ED6-DF2C-D6C4-03D2CE249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2377"/>
            <a:ext cx="10515600" cy="1001558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Model Results &amp; Evaluation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5D00A-8F08-C104-CC35-9A3BA6604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935"/>
            <a:ext cx="10515600" cy="3594256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chemeClr val="bg1"/>
                </a:solidFill>
              </a:rPr>
              <a:t>Cost Prediction:</a:t>
            </a:r>
          </a:p>
          <a:p>
            <a:r>
              <a:rPr lang="en-IN" sz="1800" b="1" dirty="0">
                <a:solidFill>
                  <a:schemeClr val="bg1"/>
                </a:solidFill>
              </a:rPr>
              <a:t>Libraries &amp; Models Used:</a:t>
            </a:r>
            <a:endParaRPr lang="en-IN" sz="1400" dirty="0">
              <a:solidFill>
                <a:schemeClr val="bg1"/>
              </a:solidFill>
            </a:endParaRPr>
          </a:p>
          <a:p>
            <a:pPr lvl="1"/>
            <a:r>
              <a:rPr lang="en-IN" sz="1400" dirty="0" err="1">
                <a:solidFill>
                  <a:schemeClr val="bg1"/>
                </a:solidFill>
              </a:rPr>
              <a:t>XGBoost</a:t>
            </a:r>
            <a:r>
              <a:rPr lang="en-IN" sz="1400" dirty="0">
                <a:solidFill>
                  <a:schemeClr val="bg1"/>
                </a:solidFill>
              </a:rPr>
              <a:t>: </a:t>
            </a:r>
            <a:r>
              <a:rPr lang="en-IN" sz="1400" dirty="0" err="1">
                <a:solidFill>
                  <a:schemeClr val="bg1"/>
                </a:solidFill>
              </a:rPr>
              <a:t>XGBoost</a:t>
            </a:r>
            <a:r>
              <a:rPr lang="en-IN" sz="1400" dirty="0">
                <a:solidFill>
                  <a:schemeClr val="bg1"/>
                </a:solidFill>
              </a:rPr>
              <a:t> Regressor</a:t>
            </a:r>
          </a:p>
          <a:p>
            <a:r>
              <a:rPr lang="en-IN" sz="1800" b="1" dirty="0">
                <a:solidFill>
                  <a:schemeClr val="bg1"/>
                </a:solidFill>
              </a:rPr>
              <a:t>Evaluation Metrics:</a:t>
            </a:r>
          </a:p>
          <a:p>
            <a:pPr lvl="1"/>
            <a:r>
              <a:rPr lang="en-IN" sz="1400" dirty="0">
                <a:solidFill>
                  <a:schemeClr val="bg1"/>
                </a:solidFill>
              </a:rPr>
              <a:t>Mean Absolute Error (MAE), Root Mean Squared Error (RMSE), and R-squared (R²)</a:t>
            </a:r>
          </a:p>
          <a:p>
            <a:pPr lvl="1"/>
            <a:r>
              <a:rPr lang="en-IN" sz="1400" b="1" dirty="0">
                <a:solidFill>
                  <a:schemeClr val="bg1"/>
                </a:solidFill>
              </a:rPr>
              <a:t>Results: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 err="1">
                <a:solidFill>
                  <a:schemeClr val="bg1"/>
                </a:solidFill>
              </a:rPr>
              <a:t>XGBoost</a:t>
            </a:r>
            <a:r>
              <a:rPr lang="en-IN" sz="1400" dirty="0">
                <a:solidFill>
                  <a:schemeClr val="bg1"/>
                </a:solidFill>
              </a:rPr>
              <a:t>: MAE = 488.9446504856742, RMSE =1675.916427098434, R² = 0.987670371822244</a:t>
            </a:r>
          </a:p>
          <a:p>
            <a:pPr marL="0" indent="0">
              <a:buNone/>
            </a:pP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67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85A03-9ED9-89EC-05E5-7644F05D6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1BA27D-9B16-29FA-136B-03DA402B0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2377"/>
            <a:ext cx="10515600" cy="1001558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Next Steps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5FEC8-C2AA-96D3-F781-6D9328B32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935"/>
            <a:ext cx="10515600" cy="3594256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chemeClr val="bg1"/>
                </a:solidFill>
              </a:rPr>
              <a:t>Model Tuning:</a:t>
            </a:r>
          </a:p>
          <a:p>
            <a:r>
              <a:rPr lang="en-US" sz="1600" dirty="0">
                <a:solidFill>
                  <a:schemeClr val="bg1"/>
                </a:solidFill>
              </a:rPr>
              <a:t>Experiment with additional models (e.g., Gradient Boosting, Neural Networks).</a:t>
            </a:r>
          </a:p>
          <a:p>
            <a:r>
              <a:rPr lang="en-US" sz="1600" dirty="0">
                <a:solidFill>
                  <a:schemeClr val="bg1"/>
                </a:solidFill>
              </a:rPr>
              <a:t>Apply advanced hyperparameter tuning using techniques such as Bayesian Optimization for improved model accuracy.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</a:rPr>
              <a:t>Delay Prediction Expansion:</a:t>
            </a:r>
          </a:p>
          <a:p>
            <a:r>
              <a:rPr lang="en-US" sz="1600" dirty="0">
                <a:solidFill>
                  <a:schemeClr val="bg1"/>
                </a:solidFill>
              </a:rPr>
              <a:t>Extend current models to further predict delays in shipment by integrating additional features like historical delays, vendor performance, and seasonal factors.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10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B0B12-A7CD-DC8D-DA89-6EAE0DC0B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9B505-9746-F3A9-6310-334230A0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8" y="196645"/>
            <a:ext cx="6172200" cy="101589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+mn-lt"/>
              </a:rPr>
              <a:t>References</a:t>
            </a:r>
            <a:endParaRPr lang="en-IN" sz="4000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BBA97D-7853-67EF-44F3-975FC228A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1389522"/>
            <a:ext cx="6664683" cy="493261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/>
              <a:t>Price Optimization in Supply Chain Agreements:- </a:t>
            </a:r>
            <a:r>
              <a:rPr kumimoji="0" lang="en-US" sz="10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BMC Health Services Research</a:t>
            </a:r>
            <a:endParaRPr kumimoji="0" lang="en-US" sz="1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/>
              <a:t>Effective Demand Forecasting in Health Supply Chains:- </a:t>
            </a:r>
            <a:r>
              <a:rPr kumimoji="0" lang="en-US" sz="10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MDPI - Effective Demand Forecasting in Health Supply Chains</a:t>
            </a:r>
            <a:endParaRPr kumimoji="0" lang="en-US" sz="1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/>
              <a:t>The procurement and supply chain strengthening project: improving public health supply chains for better access to HIV medicines, Uganda 2011–2016:- 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kumimoji="0" lang="en-US" sz="10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procurement and supply chain strengthening project: improving public health supply chains for better access to HIV medicines, Uganda 2011–2016</a:t>
            </a:r>
            <a:endParaRPr kumimoji="0" lang="en-US" sz="1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/>
              <a:t>HIV/AIDS related commodities supply chain management in public health facilities of Addis Ababa, Ethiopia</a:t>
            </a:r>
            <a:r>
              <a:rPr lang="en-US" sz="1000" u="sng" kern="0" dirty="0">
                <a:solidFill>
                  <a:srgbClr val="FFFFFF"/>
                </a:solidFill>
                <a:latin typeface="Oswald"/>
                <a:sym typeface="Oswald"/>
              </a:rPr>
              <a:t>:- </a:t>
            </a:r>
            <a:r>
              <a:rPr kumimoji="0" lang="en-US" sz="10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HIV/AIDS related commodities supply chain management in public health facilities of Addis Ababa, Ethiopia</a:t>
            </a:r>
            <a:endParaRPr kumimoji="0" lang="en-US" sz="1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/>
              <a:t>Study on Logistic Challenges in HIV/AIDS Supply Chain Management (Nigeria):- </a:t>
            </a:r>
            <a:r>
              <a:rPr kumimoji="0" lang="en-US" sz="10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ResearchGate Article</a:t>
            </a:r>
            <a:endParaRPr kumimoji="0" lang="en-US" sz="10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/>
              <a:t>Big Data Analytics in Supply Chain Management: A Review</a:t>
            </a:r>
            <a:r>
              <a:rPr lang="en-US" sz="1000" u="sng" kern="0" dirty="0">
                <a:solidFill>
                  <a:srgbClr val="FFFFFF"/>
                </a:solidFill>
                <a:latin typeface="Oswald"/>
                <a:sym typeface="Oswald"/>
              </a:rPr>
              <a:t>:- </a:t>
            </a:r>
            <a:r>
              <a:rPr kumimoji="0" lang="en-US" sz="10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Big Data Analytics in Supply Chain Management: A Review - Wiley Online Library</a:t>
            </a:r>
            <a:endParaRPr kumimoji="0" lang="en-US" sz="1000" b="1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/>
              <a:t>Transportation Planning for Sustainable Supply Chain Network Using Big Data Technology</a:t>
            </a:r>
            <a:r>
              <a:rPr lang="en-US" sz="1000" b="1" u="sng" kern="0" dirty="0">
                <a:solidFill>
                  <a:srgbClr val="FFFFFF"/>
                </a:solidFill>
                <a:latin typeface="Oswald"/>
                <a:sym typeface="Oswald"/>
              </a:rPr>
              <a:t>:- </a:t>
            </a:r>
            <a:r>
              <a:rPr kumimoji="0" lang="en-US" sz="10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Transportation Planning for Sustainable Supply Chain Network Using Big Data Technology – Elsevier</a:t>
            </a:r>
            <a:endParaRPr kumimoji="0" lang="en-US" sz="1000" b="1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/>
              <a:t>Optimizing Logistics and Supply Chain Efficiency with Data-Driven Approaches</a:t>
            </a:r>
            <a:r>
              <a:rPr lang="en-US" sz="1000" b="1" u="sng" kern="0" dirty="0">
                <a:solidFill>
                  <a:srgbClr val="FFFFFF"/>
                </a:solidFill>
                <a:latin typeface="Oswald"/>
                <a:sym typeface="Oswald"/>
              </a:rPr>
              <a:t>:- </a:t>
            </a:r>
            <a:r>
              <a:rPr kumimoji="0" lang="en-US" sz="10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Optimizing Logistics and Supply Chain Efficiency - MDPI</a:t>
            </a:r>
            <a:endParaRPr kumimoji="0" lang="en-US" sz="12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0DD642-548F-9793-7437-452687031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4763819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4EF05B-1825-0FBA-68A0-2DDB1E8278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" y="0"/>
            <a:ext cx="47698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1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311</TotalTime>
  <Words>672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Oswald</vt:lpstr>
      <vt:lpstr>Symbol</vt:lpstr>
      <vt:lpstr>Office Theme</vt:lpstr>
      <vt:lpstr>Supply Chain Optimization for Health Commodity Shipment and Pricing</vt:lpstr>
      <vt:lpstr>Objective: Using predictive modeling to optimize costs and efficiency in supply chains for HIV health commodities.</vt:lpstr>
      <vt:lpstr>Research Questions</vt:lpstr>
      <vt:lpstr>Literature Review</vt:lpstr>
      <vt:lpstr>Dataset Overview</vt:lpstr>
      <vt:lpstr>EDA &amp; Methodology</vt:lpstr>
      <vt:lpstr>Model Results &amp; Evaluation</vt:lpstr>
      <vt:lpstr>Next Steps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Vansh Sutariya</dc:creator>
  <cp:lastModifiedBy>Vansh Sutariya</cp:lastModifiedBy>
  <cp:revision>10</cp:revision>
  <dcterms:created xsi:type="dcterms:W3CDTF">2024-10-26T22:27:35Z</dcterms:created>
  <dcterms:modified xsi:type="dcterms:W3CDTF">2024-10-28T22:33:37Z</dcterms:modified>
</cp:coreProperties>
</file>