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C949A-5559-41BF-894D-9BC6E090C90E}" v="3" dt="2024-10-26T23:51:59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1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7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5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6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incySutariya19/CapstonProjec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atalog.data.gov/dataset/supply-chain-shipment-pricing-data-07d29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0020025522008015?via%3Dihub" TargetMode="External"/><Relationship Id="rId3" Type="http://schemas.openxmlformats.org/officeDocument/2006/relationships/hyperlink" Target="https://www.mdpi.com/2305-6290/5/1/12" TargetMode="External"/><Relationship Id="rId7" Type="http://schemas.openxmlformats.org/officeDocument/2006/relationships/hyperlink" Target="https://onlinelibrary.wiley.com/doi/10.1155/2022/9573669" TargetMode="External"/><Relationship Id="rId2" Type="http://schemas.openxmlformats.org/officeDocument/2006/relationships/hyperlink" Target="https://bmchealthservres.biomedcentral.com/articles/10.1186/s12913-024-11028-6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earchgate.net/publication/320186707_The_Norwegian_patient_experiences_with_GP_questionnaire_PEQ-GP_Reliability_and_construct_validity_following_a_national_survey" TargetMode="External"/><Relationship Id="rId5" Type="http://schemas.openxmlformats.org/officeDocument/2006/relationships/hyperlink" Target="https://joppp.biomedcentral.com/articles/10.1186/s40545-016-0060-z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joppp.biomedcentral.com/articles/10.1186/s40545-022-00467-3" TargetMode="External"/><Relationship Id="rId9" Type="http://schemas.openxmlformats.org/officeDocument/2006/relationships/hyperlink" Target="https://www.mdpi.com/2076-3417/14/16/71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7528E-70D1-34C6-3F34-5918B0D6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858296"/>
            <a:ext cx="6172200" cy="17206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Supply Chain Optimization for Health Commodity Shipment and Pricing</a:t>
            </a:r>
            <a:endParaRPr lang="en-IN" sz="36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95CE8-DACF-DE51-797D-836F7D12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139380"/>
            <a:ext cx="6172200" cy="21237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Princy Sutariya</a:t>
            </a:r>
          </a:p>
          <a:p>
            <a:pPr marL="0" indent="0" algn="ctr">
              <a:buNone/>
            </a:pPr>
            <a:r>
              <a:rPr lang="en-US" sz="2200" dirty="0"/>
              <a:t>Author:- Princy Sutariya</a:t>
            </a:r>
          </a:p>
          <a:p>
            <a:pPr marL="0" indent="0" algn="ctr">
              <a:buNone/>
            </a:pPr>
            <a:r>
              <a:rPr lang="en-US" sz="2200" dirty="0"/>
              <a:t>Affiliation:- Pace University</a:t>
            </a:r>
          </a:p>
          <a:p>
            <a:pPr marL="0" indent="0" algn="ctr">
              <a:buNone/>
            </a:pPr>
            <a:r>
              <a:rPr lang="en-US" sz="2200" dirty="0"/>
              <a:t>Email</a:t>
            </a:r>
            <a:r>
              <a:rPr lang="en-US" sz="2200"/>
              <a:t>:- ps18386n@pace.edu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GitHub:-</a:t>
            </a:r>
            <a:r>
              <a:rPr lang="en-US" sz="2200" dirty="0">
                <a:hlinkClick r:id="rId2"/>
              </a:rPr>
              <a:t>https://github.com/PrincySutariya19/CapstonProject</a:t>
            </a:r>
            <a:endParaRPr lang="en-US" sz="22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F02D1-D9AA-A6C7-8008-2544E337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825910"/>
            <a:ext cx="3932237" cy="503514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0953-0FB7-E379-89B8-86943386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84" y="1273480"/>
            <a:ext cx="2641891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D8A6D-3613-62C6-2140-71AFAAD0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D5B85-AC1E-0A36-5F1C-388F0621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86116"/>
            <a:ext cx="6172200" cy="1015896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b="1" dirty="0">
                <a:latin typeface="+mn-lt"/>
              </a:rPr>
              <a:t>Objective:</a:t>
            </a:r>
            <a:r>
              <a:rPr lang="en-US" sz="16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Using predictive modeling to optimize costs and efficiency in supply chains for HIV health commodities.</a:t>
            </a:r>
            <a:endParaRPr lang="en-IN" sz="2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AC6C0-390B-D044-E11C-0C2AF5B5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178994"/>
            <a:ext cx="6172200" cy="83256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Motivation:</a:t>
            </a:r>
            <a:r>
              <a:rPr lang="en-US" sz="32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Enhancing distribution systems in developing countries to ensure reliable, cost-effective delivery of critical health products.</a:t>
            </a:r>
            <a:endParaRPr lang="en-IN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9D042C-E049-024D-8F31-E88E7C7E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582" y="964993"/>
            <a:ext cx="3932237" cy="442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F689B-1323-A130-8C1F-98EECF35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1" y="964993"/>
            <a:ext cx="3959136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3928-A144-436E-BAAC-AD71BF9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6F8BB-4805-3872-5707-9F66DA15BE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85" b="1518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71B44-77C3-088A-5D19-B1C2AC3C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How can supply chain costs be minimized for HIV-related health commodities?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What are the primary causes of delivery delays, and how can they be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How can pricing be optimized to improve cost efficiency across different regions?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B0728-65D0-8D79-DCD9-E06063DE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0D97E-1903-DEE5-DF20-FEEFE556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Literature Review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6BF25-A41A-B719-7177-000536D8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literature underscores the importance of clear demand forecasting, effective inventory management, and transparency to ensure timely, affordable access to essential health products.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applies these insights by using machine learning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predict costs and delivery times for HIV-related shipments.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tools like SHAP for explaining model predictions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real-time forecasting, this approach supports smarter, people-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supply chains, aiming to make critical health products more accessible and cost-effective globally.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9325E-B81B-8102-BC7C-629C20A9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01EFD-0C51-5D08-E19D-96CDEA1B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76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6710-4AEA-9887-2719-302B48CB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8BCF1-6C67-B21E-99F6-099419D0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Dataset Overview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3FABE-BC72-E64C-9525-B0788C15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on ARV and HIV lab shipments includes 10,324 rows and 33 columns, detailing costs, logistics, and distribution for developing countries.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parameters cover geography, cost details (freight, insurance, unit price), and logistics management (vendor, shipment mode, weight) to enhance supply chain efficiency.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shows all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first entry of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https://catalog.data.gov/dataset/supply-chain-shipment-pricing-data-07d29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E65E9-45D2-88D2-CF2B-C18AF7AF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9DE3F-4E7B-248A-9259-D7547AA6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0"/>
            <a:ext cx="4763818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4562D-D713-180C-B220-B38399BE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1AB45-F214-B7E1-AC51-E70C5C6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 &amp; Methodology</a:t>
            </a:r>
            <a:endParaRPr lang="en-IN" sz="40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C9C96-C9FD-C0A1-4B12-34282FD3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shows the </a:t>
            </a:r>
            <a:r>
              <a:rPr lang="en-IN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dataset.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values, standardize features, and engineer key metrics (e.g., cost per unit weight).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 Cost Prediction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Linear Regression, Ridge Regression, and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&amp; Experimentation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 model parameters (Grid &amp; Random Search).</a:t>
            </a:r>
          </a:p>
          <a:p>
            <a:pPr lvl="1"/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costs with Linear and Mixed-Integer Linear Programming.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6CE14-2DAD-B66D-2288-ACCFE465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rgbClr val="00B0F0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F1499-9E9B-480D-1CFD-98A04107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" y="0"/>
            <a:ext cx="2367749" cy="19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2A96A-E03B-8464-982D-321B78A1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09" y="0"/>
            <a:ext cx="2457763" cy="189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25FCD-3A5B-7044-F278-CA2D796F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1980000"/>
            <a:ext cx="3111224" cy="147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A854C-6DB9-2CCC-DC83-A6510C450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34" y="3681000"/>
            <a:ext cx="2826383" cy="13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AB3E4-9A26-B47B-DBFA-9832F3893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" y="5413500"/>
            <a:ext cx="465067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EED87-4ED6-DF2C-D6C4-03D2CE24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77"/>
            <a:ext cx="10515600" cy="1001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 Results &amp; Evaluation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5D00A-8F08-C104-CC35-9A3BA66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3594256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Cost Prediction: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Libraries &amp; Models Used:</a:t>
            </a:r>
          </a:p>
          <a:p>
            <a:pPr lvl="1"/>
            <a:r>
              <a:rPr lang="en-IN" sz="1400" dirty="0">
                <a:solidFill>
                  <a:schemeClr val="bg1"/>
                </a:solidFill>
              </a:rPr>
              <a:t>Scikit-Learn: Linear Regression, Ridge Regression</a:t>
            </a:r>
          </a:p>
          <a:p>
            <a:pPr lvl="1"/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: </a:t>
            </a:r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 Regressor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Evaluation Metrics:</a:t>
            </a:r>
          </a:p>
          <a:p>
            <a:pPr lvl="1"/>
            <a:r>
              <a:rPr lang="en-IN" sz="1400" dirty="0">
                <a:solidFill>
                  <a:schemeClr val="bg1"/>
                </a:solidFill>
              </a:rPr>
              <a:t>Mean Absolute Error (MAE), Root Mean Squared Error (RMSE), and R-squared (R²)</a:t>
            </a:r>
          </a:p>
          <a:p>
            <a:pPr lvl="1"/>
            <a:r>
              <a:rPr lang="en-IN" sz="1400" b="1" dirty="0">
                <a:solidFill>
                  <a:schemeClr val="bg1"/>
                </a:solidFill>
              </a:rPr>
              <a:t>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Linear Regression: MAE = 150.25, RMSE = 200.13, R² = 0.72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Ridge Regression: MAE = 140.40, RMSE = 190.87, R² = 0.75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: MAE = 130.12, RMSE = 180.45, R² = 0.78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85A03-9ED9-89EC-05E5-7644F05D6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BA27D-9B16-29FA-136B-03DA402B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77"/>
            <a:ext cx="10515600" cy="1001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Next Steps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5FEC8-C2AA-96D3-F781-6D9328B3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3594256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1"/>
                </a:solidFill>
              </a:rPr>
              <a:t>Model Tuning: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Experiment with additional models (e.g., Gradient Boosting, Neural Networks).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Apply advanced hyperparameter tuning using techniques such as Bayesian Optimization for improved model accuracy.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Delay Prediction Expansion: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Extend current models to further predict delays in shipment by integrating additional features like historical delays, vendor performance, and seasonal factors.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0B12-A7CD-DC8D-DA89-6EAE0DC0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B505-9746-F3A9-6310-334230A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References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BA97D-7853-67EF-44F3-975FC228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389522"/>
            <a:ext cx="6664683" cy="49326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Price Optimization in Supply Chain Agreements:-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BMC Health Services Research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Effective Demand Forecasting in Health Supply Chains:-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MDPI - Effective Demand Forecasting in Health Supply Chains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The procurement and supply chain strengthening project: improving public health supply chains for better access to HIV medicines, Uganda 2011–2016:-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procurement and supply chain strengthening project: improving public health supply chains for better access to HIV medicines, Uganda 2011–2016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HIV/AIDS related commodities supply chain management in public health facilities of Addis Ababa, Ethiopia</a:t>
            </a:r>
            <a:r>
              <a:rPr lang="en-US" sz="1000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HIV/AIDS related commodities supply chain management in public health facilities of Addis Ababa, Ethiopia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Study on Logistic Challenges in HIV/AIDS Supply Chain Management (Nigeria):-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ResearchGate Article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Big Data Analytics in Supply Chain Management: A Review</a:t>
            </a:r>
            <a:r>
              <a:rPr lang="en-US" sz="1000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 in Supply Chain Management: A Review - Wiley Online Library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Transportation Planning for Sustainable Supply Chain Network Using Big Data Technology</a:t>
            </a:r>
            <a:r>
              <a:rPr lang="en-US" sz="1000" b="1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 Planning for Sustainable Supply Chain Network Using Big Data Technology – Elsevier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Optimizing Logistics and Supply Chain Efficiency with Data-Driven Approaches</a:t>
            </a:r>
            <a:r>
              <a:rPr lang="en-US" sz="1000" b="1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Logistics and Supply Chain Efficiency - MDPI</a:t>
            </a:r>
            <a:endParaRPr kumimoji="0" lang="en-US" sz="12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0DD642-548F-9793-7437-45268703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EF05B-1825-0FBA-68A0-2DDB1E827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0"/>
            <a:ext cx="476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289</TotalTime>
  <Words>706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Symbol</vt:lpstr>
      <vt:lpstr>Office Theme</vt:lpstr>
      <vt:lpstr>Supply Chain Optimization for Health Commodity Shipment and Pricing</vt:lpstr>
      <vt:lpstr>Objective: Using predictive modeling to optimize costs and efficiency in supply chains for HIV health commodities.</vt:lpstr>
      <vt:lpstr>Research Questions</vt:lpstr>
      <vt:lpstr>Literature Review</vt:lpstr>
      <vt:lpstr>Dataset Overview</vt:lpstr>
      <vt:lpstr>EDA &amp; Methodology</vt:lpstr>
      <vt:lpstr>Model Results &amp; Evaluation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Sutariya</dc:creator>
  <cp:lastModifiedBy>Vansh Sutariya</cp:lastModifiedBy>
  <cp:revision>7</cp:revision>
  <dcterms:created xsi:type="dcterms:W3CDTF">2024-10-26T22:27:35Z</dcterms:created>
  <dcterms:modified xsi:type="dcterms:W3CDTF">2024-10-28T22:11:06Z</dcterms:modified>
</cp:coreProperties>
</file>