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16459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7">
          <p15:clr>
            <a:srgbClr val="A4A3A4"/>
          </p15:clr>
        </p15:guide>
        <p15:guide id="2" orient="horz" pos="10098">
          <p15:clr>
            <a:srgbClr val="A4A3A4"/>
          </p15:clr>
        </p15:guide>
        <p15:guide id="3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32" autoAdjust="0"/>
    <p:restoredTop sz="94660"/>
  </p:normalViewPr>
  <p:slideViewPr>
    <p:cSldViewPr snapToGrid="0">
      <p:cViewPr varScale="1">
        <p:scale>
          <a:sx n="34" d="100"/>
          <a:sy n="34" d="100"/>
        </p:scale>
        <p:origin x="192" y="110"/>
      </p:cViewPr>
      <p:guideLst>
        <p:guide orient="horz" pos="5187"/>
        <p:guide orient="horz" pos="1009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684213" y="692150"/>
            <a:ext cx="8085138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A79CF9-3CDC-4B27-88D3-E5E517F0A9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2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796EC-D3FF-40FD-8B63-0EEE189FD7B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2674560" y="16170048"/>
            <a:ext cx="2993013" cy="15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35690433" y="16098981"/>
            <a:ext cx="1830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1A531-8F32-43D4-9DE7-0714F1BFB96B}"/>
              </a:ext>
            </a:extLst>
          </p:cNvPr>
          <p:cNvSpPr txBox="1"/>
          <p:nvPr userDrawn="1"/>
        </p:nvSpPr>
        <p:spPr>
          <a:xfrm>
            <a:off x="-53341" y="16355635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2pPr>
      <a:lvl3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3pPr>
      <a:lvl4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4pPr>
      <a:lvl5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5pPr>
      <a:lvl6pPr marL="4572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6pPr>
      <a:lvl7pPr marL="9144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7pPr>
      <a:lvl8pPr marL="13716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8pPr>
      <a:lvl9pPr marL="18288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9pPr>
    </p:titleStyle>
    <p:bodyStyle>
      <a:lvl1pPr marL="941388" indent="-941388" algn="l" defTabSz="2508250" rtl="0" fontAlgn="base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  <a:ea typeface="+mn-ea"/>
          <a:cs typeface="+mn-cs"/>
        </a:defRPr>
      </a:lvl1pPr>
      <a:lvl2pPr marL="2036763" indent="-782638" algn="l" defTabSz="2508250" rtl="0" fontAlgn="base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2pPr>
      <a:lvl3pPr marL="3135313" indent="-627063" algn="l" defTabSz="2508250" rtl="0" fontAlgn="base">
        <a:spcBef>
          <a:spcPct val="20000"/>
        </a:spcBef>
        <a:spcAft>
          <a:spcPct val="0"/>
        </a:spcAft>
        <a:buChar char="•"/>
        <a:defRPr sz="6600">
          <a:solidFill>
            <a:schemeClr val="tx1"/>
          </a:solidFill>
          <a:latin typeface="+mn-lt"/>
        </a:defRPr>
      </a:lvl3pPr>
      <a:lvl4pPr marL="4387850" indent="-625475" algn="l" defTabSz="2508250" rtl="0" fontAlgn="base">
        <a:spcBef>
          <a:spcPct val="20000"/>
        </a:spcBef>
        <a:spcAft>
          <a:spcPct val="0"/>
        </a:spcAft>
        <a:buChar char="–"/>
        <a:defRPr sz="5500">
          <a:solidFill>
            <a:schemeClr val="tx1"/>
          </a:solidFill>
          <a:latin typeface="+mn-lt"/>
        </a:defRPr>
      </a:lvl4pPr>
      <a:lvl5pPr marL="56435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5pPr>
      <a:lvl6pPr marL="61007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6pPr>
      <a:lvl7pPr marL="65579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7pPr>
      <a:lvl8pPr marL="70151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8pPr>
      <a:lvl9pPr marL="74723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28736925" y="3048000"/>
            <a:ext cx="90678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9934575" y="3048000"/>
            <a:ext cx="90678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19335750" y="3048000"/>
            <a:ext cx="90678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48891" y="2892947"/>
            <a:ext cx="90678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88988" y="4425950"/>
            <a:ext cx="8556625" cy="728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algn="l" defTabSz="2508250" eaLnBrk="0" hangingPunct="0">
              <a:lnSpc>
                <a:spcPct val="95000"/>
              </a:lnSpc>
            </a:pPr>
            <a:r>
              <a:rPr lang="en-US" sz="3300" b="1" dirty="0">
                <a:latin typeface="+mn-lt"/>
              </a:rPr>
              <a:t>Objective: </a:t>
            </a:r>
            <a:r>
              <a:rPr lang="en-US" sz="3300" dirty="0">
                <a:latin typeface="+mn-lt"/>
              </a:rPr>
              <a:t>Using predictive modeling to optimize costs and efficiency in supply chains for HIV health commodities.</a:t>
            </a:r>
          </a:p>
          <a:p>
            <a:pPr algn="l" defTabSz="2508250" eaLnBrk="0" hangingPunct="0">
              <a:lnSpc>
                <a:spcPct val="95000"/>
              </a:lnSpc>
            </a:pPr>
            <a:endParaRPr lang="en-US" sz="3300" dirty="0">
              <a:latin typeface="+mn-lt"/>
            </a:endParaRPr>
          </a:p>
          <a:p>
            <a:pPr algn="l" defTabSz="2508250" eaLnBrk="0" hangingPunct="0">
              <a:lnSpc>
                <a:spcPct val="95000"/>
              </a:lnSpc>
            </a:pPr>
            <a:r>
              <a:rPr lang="en-US" sz="3300" b="1" dirty="0">
                <a:latin typeface="+mn-lt"/>
              </a:rPr>
              <a:t>Dataset: </a:t>
            </a:r>
            <a:r>
              <a:rPr lang="en-US" sz="3300" dirty="0">
                <a:latin typeface="+mn-lt"/>
              </a:rPr>
              <a:t>Dataset on ARV and HIV lab shipments includes 10,324 rows and 33 columns, detailing costs, logistics, and distribution for developing countries. </a:t>
            </a:r>
          </a:p>
          <a:p>
            <a:pPr algn="l" defTabSz="2508250" eaLnBrk="0" hangingPunct="0">
              <a:lnSpc>
                <a:spcPct val="95000"/>
              </a:lnSpc>
            </a:pPr>
            <a:endParaRPr lang="en-US" sz="3300" dirty="0">
              <a:latin typeface="+mn-lt"/>
            </a:endParaRPr>
          </a:p>
          <a:p>
            <a:pPr algn="l" defTabSz="2508250" eaLnBrk="0" hangingPunct="0">
              <a:lnSpc>
                <a:spcPct val="95000"/>
              </a:lnSpc>
            </a:pPr>
            <a:r>
              <a:rPr lang="en-US" sz="3300" dirty="0">
                <a:latin typeface="+mn-lt"/>
              </a:rPr>
              <a:t>Key parameters cover geography, cost details (freight, insurance, unit price), and logistics management (vendor, shipment mode, weight) to enhance supply chain efficiency.</a:t>
            </a:r>
          </a:p>
          <a:p>
            <a:pPr algn="l" defTabSz="2508250" eaLnBrk="0" hangingPunct="0">
              <a:lnSpc>
                <a:spcPct val="95000"/>
              </a:lnSpc>
            </a:pPr>
            <a:endParaRPr lang="en-US" sz="3300" dirty="0">
              <a:latin typeface="+mn-lt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0134600" y="3276600"/>
            <a:ext cx="86010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Methods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9070300" y="3279775"/>
            <a:ext cx="86010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Conclusions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00075" y="190500"/>
            <a:ext cx="37204650" cy="26289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52247" tIns="26123" rIns="52247" bIns="26123" anchor="ctr"/>
          <a:lstStyle/>
          <a:p>
            <a:pPr defTabSz="2508250"/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23925" y="659478"/>
            <a:ext cx="35804475" cy="176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6600" b="1" dirty="0">
                <a:latin typeface="+mn-lt"/>
              </a:rPr>
              <a:t>Supply Chain Optimization for Health Commodity Shipment and Pricing</a:t>
            </a:r>
          </a:p>
          <a:p>
            <a:pPr defTabSz="2508250">
              <a:spcBef>
                <a:spcPct val="50000"/>
              </a:spcBef>
            </a:pPr>
            <a:r>
              <a:rPr lang="en-US" sz="3000" b="1" i="1" dirty="0"/>
              <a:t>Princy Sutariya</a:t>
            </a:r>
            <a:endParaRPr lang="en-US" sz="3000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9591338" y="4457700"/>
            <a:ext cx="8545512" cy="432261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34951" tIns="17475" rIns="34951" bIns="17475">
            <a:spAutoFit/>
          </a:bodyPr>
          <a:lstStyle/>
          <a:p>
            <a:pPr marL="0" indent="0" algn="l">
              <a:buNone/>
            </a:pPr>
            <a:r>
              <a:rPr lang="en-IN" sz="2800" b="1" dirty="0"/>
              <a:t>Cost Prediction:</a:t>
            </a:r>
          </a:p>
          <a:p>
            <a:pPr algn="l"/>
            <a:r>
              <a:rPr lang="en-IN" sz="2800" b="1" dirty="0"/>
              <a:t>Libraries &amp; Models Used:</a:t>
            </a:r>
            <a:endParaRPr lang="en-IN" sz="2800" dirty="0"/>
          </a:p>
          <a:p>
            <a:pPr lvl="1" algn="l"/>
            <a:r>
              <a:rPr lang="en-IN" sz="2800" dirty="0" err="1"/>
              <a:t>XGBoost</a:t>
            </a:r>
            <a:r>
              <a:rPr lang="en-IN" sz="2800" dirty="0"/>
              <a:t>: </a:t>
            </a:r>
            <a:r>
              <a:rPr lang="en-IN" sz="2800" dirty="0" err="1"/>
              <a:t>XGBoost</a:t>
            </a:r>
            <a:r>
              <a:rPr lang="en-IN" sz="2800" dirty="0"/>
              <a:t> and Linear Regressor</a:t>
            </a:r>
          </a:p>
          <a:p>
            <a:pPr algn="l"/>
            <a:r>
              <a:rPr lang="en-IN" sz="2800" b="1" dirty="0"/>
              <a:t>Evaluation Metrics:</a:t>
            </a:r>
          </a:p>
          <a:p>
            <a:pPr lvl="1" algn="l"/>
            <a:r>
              <a:rPr lang="en-IN" sz="2800" b="1" dirty="0"/>
              <a:t>Results:</a:t>
            </a:r>
            <a:endParaRPr lang="en-IN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800" dirty="0" err="1"/>
              <a:t>XGBoost</a:t>
            </a:r>
            <a:r>
              <a:rPr lang="en-IN" sz="2800" dirty="0"/>
              <a:t> RMSE =943.64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800" dirty="0" err="1"/>
              <a:t>XGBoost</a:t>
            </a:r>
            <a:r>
              <a:rPr lang="en-IN" sz="2800" dirty="0"/>
              <a:t> R² =0.996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LR RMSE = 300.78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LR R² = 0.99960</a:t>
            </a:r>
          </a:p>
          <a:p>
            <a:pPr algn="l" defTabSz="3508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733425" y="3276600"/>
            <a:ext cx="8601075" cy="74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Project Proposal	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9535775" y="3282950"/>
            <a:ext cx="86010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Results</a:t>
            </a:r>
          </a:p>
        </p:txBody>
      </p:sp>
      <p:sp>
        <p:nvSpPr>
          <p:cNvPr id="2" name="Text Box 42">
            <a:extLst>
              <a:ext uri="{FF2B5EF4-FFF2-40B4-BE49-F238E27FC236}">
                <a16:creationId xmlns:a16="http://schemas.microsoft.com/office/drawing/2014/main" id="{55A61DFF-C0B9-56BD-A6E8-6586AD2B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91" y="11827747"/>
            <a:ext cx="8601075" cy="74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Research Question</a:t>
            </a:r>
          </a:p>
        </p:txBody>
      </p:sp>
      <p:sp>
        <p:nvSpPr>
          <p:cNvPr id="3" name="Text Box 42">
            <a:extLst>
              <a:ext uri="{FF2B5EF4-FFF2-40B4-BE49-F238E27FC236}">
                <a16:creationId xmlns:a16="http://schemas.microsoft.com/office/drawing/2014/main" id="{177E289E-B6F6-18FD-BFDD-B241AA671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2844827"/>
            <a:ext cx="8727703" cy="263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2247" tIns="26123" rIns="52247" bIns="26123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b="1" dirty="0"/>
              <a:t>How can supply chain costs be minimized for HIV-related health commodities?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/>
              <a:t>What are the primary causes of delivery delays, and how can they be predicted?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/>
              <a:t>How can pricing be optimized to improve cost efficiency across different regions?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8685C-05F3-0354-324D-2E08679E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140" y="4257956"/>
            <a:ext cx="7751136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C67617-C6D0-1633-49D7-79A1F90A4E50}"/>
              </a:ext>
            </a:extLst>
          </p:cNvPr>
          <p:cNvSpPr txBox="1"/>
          <p:nvPr/>
        </p:nvSpPr>
        <p:spPr>
          <a:xfrm>
            <a:off x="10407464" y="6100979"/>
            <a:ext cx="8122022" cy="938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Preprocessing: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Sourced data from Data.gov, cleaned and handled missing values, and transformed datetime columns into numerical features for analysis.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Applied one-hot encoding for categorical variables and derived new features like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delivery_duration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capture delivery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delays.Exploratory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 Analysis (EDA): Conducted statistical analysis, visualized correlations, and addressed outliers to understand relationships among key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variables.Data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Scaling: Used scaling techniques to standardize features for consistent model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input.Predictive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Modeling: Built and compared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Linear Regression models to predict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freight_cost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_(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usd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with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outperforming due to hyperparameter tuning using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Optuna.Model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Evaluation: Evaluated models using RMSE, MAE, and R², confirming </a:t>
            </a:r>
            <a:r>
              <a:rPr lang="en-US" sz="2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XGBoost's</a:t>
            </a:r>
            <a:r>
              <a:rPr lang="en-US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superior predictive power.</a:t>
            </a:r>
            <a:endParaRPr lang="en-IN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32354-BC7C-7EAC-ED4F-08C5B01C42E4}"/>
              </a:ext>
            </a:extLst>
          </p:cNvPr>
          <p:cNvSpPr txBox="1"/>
          <p:nvPr/>
        </p:nvSpPr>
        <p:spPr>
          <a:xfrm>
            <a:off x="29070300" y="4244975"/>
            <a:ext cx="8201025" cy="114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900" dirty="0"/>
              <a:t>While Linear Regression produced a lower RMSE in this scenario, </a:t>
            </a:r>
            <a:r>
              <a:rPr lang="en-US" sz="3900" dirty="0" err="1"/>
              <a:t>XGBoost's</a:t>
            </a:r>
            <a:r>
              <a:rPr lang="en-US" sz="3900" dirty="0"/>
              <a:t> ability to handle complex, non-linear relationships makes it highly suitable for scenarios where supply chain variables exhibit complex interactions.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900" dirty="0"/>
              <a:t>The </a:t>
            </a:r>
            <a:r>
              <a:rPr lang="en-US" sz="3900" dirty="0" err="1"/>
              <a:t>highR</a:t>
            </a:r>
            <a:r>
              <a:rPr lang="en-US" sz="3900" dirty="0"/>
              <a:t> 2  scores of both models (close to 1) indicate that the models effectively explain the variance in the freight cost data.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900" dirty="0"/>
              <a:t>Both models are viable for predicting freight costs, but for more advanced and scalable applications, </a:t>
            </a:r>
            <a:r>
              <a:rPr lang="en-US" sz="3900" dirty="0" err="1"/>
              <a:t>XGBoost's</a:t>
            </a:r>
            <a:r>
              <a:rPr lang="en-US" sz="3900" dirty="0"/>
              <a:t> robustness makes it a strong candidate.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1A6F-EF3B-DA77-8F6E-7B256F65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5530" y="9399670"/>
            <a:ext cx="8061564" cy="52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392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36x84 Horizontal Template</dc:title>
  <dc:creator>Ethan Shulda;www.postersession.com</dc:creator>
  <cp:keywords>www.postersession.com</cp:keywords>
  <dc:description>©MegaPrint Inc. 2009</dc:description>
  <cp:lastModifiedBy>Vansh Sutariya</cp:lastModifiedBy>
  <cp:revision>40</cp:revision>
  <dcterms:created xsi:type="dcterms:W3CDTF">2008-12-04T00:20:37Z</dcterms:created>
  <dcterms:modified xsi:type="dcterms:W3CDTF">2024-11-30T21:37:49Z</dcterms:modified>
  <cp:category>Research Poster</cp:category>
</cp:coreProperties>
</file>