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9" r:id="rId4"/>
    <p:sldId id="267" r:id="rId5"/>
    <p:sldId id="268" r:id="rId6"/>
    <p:sldId id="260" r:id="rId7"/>
    <p:sldId id="257" r:id="rId8"/>
    <p:sldId id="258" r:id="rId9"/>
    <p:sldId id="262" r:id="rId10"/>
    <p:sldId id="263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31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1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71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84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2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4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1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7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1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7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4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9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FA43-3565-4953-9650-F6D29272CA29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D2004-252B-478B-9B4C-BD18A1DC3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B010C6-63EE-4DFB-BAC7-B477DFBBAF37}"/>
              </a:ext>
            </a:extLst>
          </p:cNvPr>
          <p:cNvSpPr txBox="1"/>
          <p:nvPr/>
        </p:nvSpPr>
        <p:spPr>
          <a:xfrm>
            <a:off x="852256" y="452761"/>
            <a:ext cx="10360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RAJ KUMAR GOEL INSTITUTE OF TECHNOLOGY GHAZIABAD</a:t>
            </a:r>
          </a:p>
          <a:p>
            <a:r>
              <a:rPr lang="en-US" sz="2800" b="1" dirty="0">
                <a:latin typeface="Algerian" panose="04020705040A02060702" pitchFamily="82" charset="0"/>
              </a:rPr>
              <a:t>              B.TECH IN COMPUTER SCIENCE ENGINEERING</a:t>
            </a:r>
          </a:p>
          <a:p>
            <a:r>
              <a:rPr lang="en-US" sz="2800" b="1" dirty="0">
                <a:latin typeface="Algerian" panose="04020705040A02060702" pitchFamily="82" charset="0"/>
              </a:rPr>
              <a:t>                        SESSION:-2020-2021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57A78-3357-475B-A5CD-B642E2D51407}"/>
              </a:ext>
            </a:extLst>
          </p:cNvPr>
          <p:cNvSpPr txBox="1"/>
          <p:nvPr/>
        </p:nvSpPr>
        <p:spPr>
          <a:xfrm>
            <a:off x="2243811" y="2288127"/>
            <a:ext cx="7000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TITLE OF SYNOPSIS:DRIVER DROWSINESS DETECTION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9497D-AA2A-42C6-9959-63D1903BE5B8}"/>
              </a:ext>
            </a:extLst>
          </p:cNvPr>
          <p:cNvSpPr txBox="1"/>
          <p:nvPr/>
        </p:nvSpPr>
        <p:spPr>
          <a:xfrm>
            <a:off x="3530716" y="3586647"/>
            <a:ext cx="422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UNDER THE SUPERVISION OF</a:t>
            </a:r>
          </a:p>
          <a:p>
            <a:r>
              <a:rPr lang="en-US" sz="2000" b="1" dirty="0"/>
              <a:t>GUIDE NAME:DR.SACHI GUPTA</a:t>
            </a:r>
            <a:endParaRPr lang="en-IN" sz="2000" b="1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B05C4109-412A-47B9-AA29-8546AD4F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116" y="1564852"/>
            <a:ext cx="1582737" cy="1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28AE2C1A-8688-467D-A463-3BA5D22B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336" y="2578584"/>
            <a:ext cx="16557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90EBE1-EC5E-4B30-89E8-DC0806CC52E3}"/>
              </a:ext>
            </a:extLst>
          </p:cNvPr>
          <p:cNvSpPr txBox="1"/>
          <p:nvPr/>
        </p:nvSpPr>
        <p:spPr>
          <a:xfrm>
            <a:off x="8126290" y="5067300"/>
            <a:ext cx="3870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BY:</a:t>
            </a:r>
          </a:p>
          <a:p>
            <a:r>
              <a:rPr lang="en-US" b="1" dirty="0"/>
              <a:t>1.PRINCY UPADHYAY(1703310139)</a:t>
            </a:r>
          </a:p>
          <a:p>
            <a:r>
              <a:rPr lang="en-US" b="1" dirty="0"/>
              <a:t>2.SHRIYA GOYAL(1703310195)</a:t>
            </a:r>
          </a:p>
          <a:p>
            <a:r>
              <a:rPr lang="en-US" b="1" dirty="0"/>
              <a:t>3.LAUREN JAIN(1703310102)</a:t>
            </a:r>
          </a:p>
          <a:p>
            <a:r>
              <a:rPr lang="en-US" b="1" dirty="0"/>
              <a:t>4.SATYA MISHRA(1703310176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F7869-82E0-47C3-A27B-CB405CF79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4465393"/>
            <a:ext cx="3373515" cy="22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14CB0-DA45-4FEF-A82B-7C47B36A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</p:spPr>
      </p:pic>
      <p:pic>
        <p:nvPicPr>
          <p:cNvPr id="1026" name="Picture 2" descr="Prepare facial landmark detection dataset by Ashuamit786">
            <a:extLst>
              <a:ext uri="{FF2B5EF4-FFF2-40B4-BE49-F238E27FC236}">
                <a16:creationId xmlns:a16="http://schemas.microsoft.com/office/drawing/2014/main" id="{3B785C32-0249-4B73-8679-24A33D10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85" y="736848"/>
            <a:ext cx="2719639" cy="19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4F03CA0-BAD8-4E72-A9EA-AAD6A9EA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825" y="303212"/>
            <a:ext cx="9641019" cy="433635"/>
          </a:xfrm>
        </p:spPr>
        <p:txBody>
          <a:bodyPr>
            <a:normAutofit fontScale="90000"/>
          </a:bodyPr>
          <a:lstStyle/>
          <a:p>
            <a:r>
              <a:rPr lang="en-US" altLang="en-US" sz="24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Implementation – Step by Step (2)</a:t>
            </a:r>
          </a:p>
        </p:txBody>
      </p:sp>
      <p:pic>
        <p:nvPicPr>
          <p:cNvPr id="5" name="Picture 2" descr="011 How to detect eye blinking in videos using dlib and OpenCV in Python">
            <a:extLst>
              <a:ext uri="{FF2B5EF4-FFF2-40B4-BE49-F238E27FC236}">
                <a16:creationId xmlns:a16="http://schemas.microsoft.com/office/drawing/2014/main" id="{2D71B46D-075F-404F-8812-593D9D52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95" y="3167739"/>
            <a:ext cx="3080712" cy="14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iver Drowsiness Alert System with Effective Feature Extraction">
            <a:extLst>
              <a:ext uri="{FF2B5EF4-FFF2-40B4-BE49-F238E27FC236}">
                <a16:creationId xmlns:a16="http://schemas.microsoft.com/office/drawing/2014/main" id="{E16E57D6-EEAB-4E5F-9DCB-555A7CB7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44" y="5080356"/>
            <a:ext cx="2769833" cy="154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CA9BC90-1DF8-4128-A5C4-CF3D6FE08538}"/>
              </a:ext>
            </a:extLst>
          </p:cNvPr>
          <p:cNvSpPr txBox="1">
            <a:spLocks noChangeArrowheads="1"/>
          </p:cNvSpPr>
          <p:nvPr/>
        </p:nvSpPr>
        <p:spPr>
          <a:xfrm>
            <a:off x="1731146" y="2788959"/>
            <a:ext cx="9641019" cy="43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Implementation – Step by Step (3)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98B320F-42D3-4698-B6D7-32A384235C76}"/>
              </a:ext>
            </a:extLst>
          </p:cNvPr>
          <p:cNvSpPr txBox="1">
            <a:spLocks noChangeArrowheads="1"/>
          </p:cNvSpPr>
          <p:nvPr/>
        </p:nvSpPr>
        <p:spPr>
          <a:xfrm>
            <a:off x="5711234" y="4646721"/>
            <a:ext cx="5368481" cy="43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Implementation – Step by Step (4)</a:t>
            </a:r>
          </a:p>
        </p:txBody>
      </p:sp>
    </p:spTree>
    <p:extLst>
      <p:ext uri="{BB962C8B-B14F-4D97-AF65-F5344CB8AC3E}">
        <p14:creationId xmlns:p14="http://schemas.microsoft.com/office/powerpoint/2010/main" val="299121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84C4B-7D74-438C-B18E-CD190A209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516A35B-DCB7-4607-8428-E75B0C86AF1D}"/>
              </a:ext>
            </a:extLst>
          </p:cNvPr>
          <p:cNvSpPr txBox="1">
            <a:spLocks noChangeArrowheads="1"/>
          </p:cNvSpPr>
          <p:nvPr/>
        </p:nvSpPr>
        <p:spPr>
          <a:xfrm>
            <a:off x="4608860" y="3658971"/>
            <a:ext cx="5539666" cy="43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Implementation – Step by Step (6)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1D6978-88D4-44D5-BDEE-729F269CA2AE}"/>
              </a:ext>
            </a:extLst>
          </p:cNvPr>
          <p:cNvSpPr txBox="1">
            <a:spLocks noChangeArrowheads="1"/>
          </p:cNvSpPr>
          <p:nvPr/>
        </p:nvSpPr>
        <p:spPr>
          <a:xfrm>
            <a:off x="507507" y="571022"/>
            <a:ext cx="9641019" cy="433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4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Implementation – Step by Step (5)</a:t>
            </a:r>
          </a:p>
        </p:txBody>
      </p:sp>
      <p:pic>
        <p:nvPicPr>
          <p:cNvPr id="4102" name="Picture 6" descr="Medical Product Alert N°4/2020">
            <a:extLst>
              <a:ext uri="{FF2B5EF4-FFF2-40B4-BE49-F238E27FC236}">
                <a16:creationId xmlns:a16="http://schemas.microsoft.com/office/drawing/2014/main" id="{DA64B07A-C0C5-4469-8D25-02A47CA6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52" y="3977197"/>
            <a:ext cx="233811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F6BF9-DA31-4AE6-B5F2-91E45786B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103050"/>
            <a:ext cx="3157653" cy="23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6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B329-1C8B-4C23-9F27-6F2AACDB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338" y="476435"/>
            <a:ext cx="2305563" cy="50898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1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63FD5-61C4-4935-89DC-E7D145430EA1}"/>
              </a:ext>
            </a:extLst>
          </p:cNvPr>
          <p:cNvSpPr txBox="1"/>
          <p:nvPr/>
        </p:nvSpPr>
        <p:spPr>
          <a:xfrm>
            <a:off x="2547892" y="2413337"/>
            <a:ext cx="5983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THANK YOU</a:t>
            </a:r>
            <a:endParaRPr lang="en-IN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C6D8-4C6E-4AC8-A18E-33D34FE8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7620" y="-366999"/>
            <a:ext cx="9144000" cy="15568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Road accident rate</a:t>
            </a:r>
            <a:endParaRPr lang="en-IN" sz="32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B5308-FCA5-480D-BAF6-2E7A575A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4" y="1276513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3F68BB-B64E-4835-A3A6-3AFC610B769C}"/>
              </a:ext>
            </a:extLst>
          </p:cNvPr>
          <p:cNvSpPr txBox="1"/>
          <p:nvPr/>
        </p:nvSpPr>
        <p:spPr>
          <a:xfrm>
            <a:off x="1145219" y="1913051"/>
            <a:ext cx="6116715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According National Crime Records Bureau(NCRB)Over 1,48,707 people were killed in road accidents.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Two wheelers account for 25% of total road crash deaths.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There is one death every 4 minutes due to a road accident in India.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India ranks 1</a:t>
            </a:r>
            <a:r>
              <a:rPr lang="en-IN" baseline="30000" dirty="0"/>
              <a:t>st</a:t>
            </a:r>
            <a:r>
              <a:rPr lang="en-IN" dirty="0"/>
              <a:t> in the number of road accidents </a:t>
            </a:r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974DDE9-A06F-45B0-AB63-80949992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3" y="4469777"/>
            <a:ext cx="403966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5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EB0E-4D77-4064-A751-61DC3753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7" y="235303"/>
            <a:ext cx="7457244" cy="52264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RATE OF ACCIDENTS DUE TO DROWSINESS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C74BA-E951-476E-A196-1FA4993C9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10" y="3429000"/>
            <a:ext cx="4535010" cy="308942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8D0E31-A04F-4DB8-96CF-08542BFB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EDF2F1-88C4-41FF-8097-44B3DB514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1123024"/>
            <a:ext cx="3795204" cy="230597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DA66DDD4-02F9-4CE3-B99F-E1BFA9498FC8}"/>
              </a:ext>
            </a:extLst>
          </p:cNvPr>
          <p:cNvSpPr/>
          <p:nvPr/>
        </p:nvSpPr>
        <p:spPr>
          <a:xfrm>
            <a:off x="763480" y="3562165"/>
            <a:ext cx="5584052" cy="2305976"/>
          </a:xfrm>
          <a:prstGeom prst="cloud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21% OF ALL FATAL ACCIDENTS ARE DUE TO DROWSY DRIVING.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NATIONAL HIGHWAY TRAFFIC SAFETY ADMINISTRATION ESTIMATES THAT 100,000 ACCIDENTS ARE DIRECT RESULT OF DRIVER FATIQUE EVERY YEAR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34A422A2-B904-4C35-8349-77FD9F8F2BD2}"/>
              </a:ext>
            </a:extLst>
          </p:cNvPr>
          <p:cNvSpPr/>
          <p:nvPr/>
        </p:nvSpPr>
        <p:spPr>
          <a:xfrm>
            <a:off x="6347532" y="1112490"/>
            <a:ext cx="3795204" cy="2095130"/>
          </a:xfrm>
          <a:prstGeom prst="cloud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ACCORDING TO NSF ABOUT 37 % OR 103 MILLION PEOPLE HAVE FALLEN ASLEEP AT THE WHEEL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9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2AF28-35B1-40A9-B875-F95E9534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B0C60A-668F-46D4-B019-CF0BD50C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784" y="356248"/>
            <a:ext cx="7457244" cy="5226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Reason for developing this project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A24D8-F74E-4766-96B8-A5C1DD05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41" y="1147994"/>
            <a:ext cx="7315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1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977F2F-3DD2-48AF-A826-C495EC03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510" y="347371"/>
            <a:ext cx="4758431" cy="5226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Problem statement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80D45-DB22-48D7-9B54-8061785D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61" y="3550883"/>
            <a:ext cx="4424039" cy="333375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C243F95-5EEA-43E7-AFA3-DC2A28B01BF6}"/>
              </a:ext>
            </a:extLst>
          </p:cNvPr>
          <p:cNvSpPr txBox="1">
            <a:spLocks/>
          </p:cNvSpPr>
          <p:nvPr/>
        </p:nvSpPr>
        <p:spPr>
          <a:xfrm>
            <a:off x="3821510" y="1584589"/>
            <a:ext cx="5144938" cy="2604699"/>
          </a:xfrm>
          <a:prstGeom prst="cloud">
            <a:avLst/>
          </a:prstGeom>
          <a:solidFill>
            <a:schemeClr val="bg2"/>
          </a:solidFill>
          <a:ln w="19050" cap="rnd" cmpd="sng" algn="ctr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 prototype Driver Drowsiness Detection System using Computer vision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A5077-6A5B-423B-BAF9-2D36BECF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8D2D01-4EB6-4142-8BD4-FF0C13648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7" y="870013"/>
            <a:ext cx="3278260" cy="20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0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EB0E-4D77-4064-A751-61DC3753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16" y="365125"/>
            <a:ext cx="6693763" cy="48713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Objective and scope of project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168DD-DE74-4098-B781-2BFE012E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00633B-7AD6-4410-B7BA-ED68D636F0FB}"/>
              </a:ext>
            </a:extLst>
          </p:cNvPr>
          <p:cNvSpPr txBox="1">
            <a:spLocks/>
          </p:cNvSpPr>
          <p:nvPr/>
        </p:nvSpPr>
        <p:spPr>
          <a:xfrm>
            <a:off x="1495559" y="1061778"/>
            <a:ext cx="5144938" cy="2367221"/>
          </a:xfrm>
          <a:prstGeom prst="cloud">
            <a:avLst/>
          </a:prstGeom>
          <a:solidFill>
            <a:schemeClr val="bg2"/>
          </a:solidFill>
          <a:ln w="19050" cap="rnd" cmpd="sng" algn="ctr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of the project is to ensure the safety system to avoid accidents.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1686162-80DE-4A56-B155-71C975C5EE87}"/>
              </a:ext>
            </a:extLst>
          </p:cNvPr>
          <p:cNvSpPr txBox="1">
            <a:spLocks/>
          </p:cNvSpPr>
          <p:nvPr/>
        </p:nvSpPr>
        <p:spPr>
          <a:xfrm>
            <a:off x="4482895" y="3304712"/>
            <a:ext cx="5144938" cy="2854171"/>
          </a:xfrm>
          <a:prstGeom prst="cloud">
            <a:avLst/>
          </a:prstGeom>
          <a:solidFill>
            <a:schemeClr val="bg2"/>
          </a:solidFill>
          <a:ln w="19050" cap="rnd" cmpd="sng" algn="ctr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integrated with external camera in car, so that we can automatically detect driver's face.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20653-F357-40AF-B41B-E9D4D3C8E73B}"/>
              </a:ext>
            </a:extLst>
          </p:cNvPr>
          <p:cNvSpPr txBox="1"/>
          <p:nvPr/>
        </p:nvSpPr>
        <p:spPr>
          <a:xfrm>
            <a:off x="3404258" y="1317814"/>
            <a:ext cx="165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Objective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BBF9-82F7-4CC1-85E0-9A8EEB4C5720}"/>
              </a:ext>
            </a:extLst>
          </p:cNvPr>
          <p:cNvSpPr txBox="1"/>
          <p:nvPr/>
        </p:nvSpPr>
        <p:spPr>
          <a:xfrm>
            <a:off x="6322956" y="3549744"/>
            <a:ext cx="165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Scope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0376C-8CBF-4078-B80E-BE707CA2C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1" y="1751567"/>
            <a:ext cx="3293616" cy="14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7624-0E4E-4B37-832B-9D3C87DA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00" y="3881414"/>
            <a:ext cx="7077640" cy="45151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INFERENCEs form Literature Survey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B269-6454-40A9-A984-1323A8B3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4" y="1130780"/>
            <a:ext cx="6105206" cy="2118447"/>
          </a:xfrm>
          <a:solidFill>
            <a:schemeClr val="bg2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Technique 1-Vehicle based measure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Technique 2-Physiological measure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Technique 3-Artificial neural network based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Technique 4-Subjective measure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Technique5-Behavioral measures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91657-10ED-4D14-87B4-A7E6132FB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2512A2-AA2A-47FB-98E4-9FE0CF92B049}"/>
              </a:ext>
            </a:extLst>
          </p:cNvPr>
          <p:cNvSpPr txBox="1">
            <a:spLocks/>
          </p:cNvSpPr>
          <p:nvPr/>
        </p:nvSpPr>
        <p:spPr>
          <a:xfrm>
            <a:off x="3836633" y="517525"/>
            <a:ext cx="3719744" cy="4515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  <a:latin typeface="Algerian" panose="04020705040A02060702" pitchFamily="82" charset="0"/>
              </a:rPr>
              <a:t>Literature Survey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23E3CE-EFC1-4426-B731-168565656DD9}"/>
              </a:ext>
            </a:extLst>
          </p:cNvPr>
          <p:cNvSpPr txBox="1">
            <a:spLocks/>
          </p:cNvSpPr>
          <p:nvPr/>
        </p:nvSpPr>
        <p:spPr>
          <a:xfrm>
            <a:off x="5179791" y="4517486"/>
            <a:ext cx="4381459" cy="114522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Technique5-Behavioral measures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0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BB03-6F27-46BA-9C69-EDFFAA9F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67" y="169878"/>
            <a:ext cx="4021584" cy="489376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Solution/Methodology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AB5F9-0102-46C1-A39A-B01965C97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337A0E-96B0-4DAA-830E-D8A33BC53791}"/>
              </a:ext>
            </a:extLst>
          </p:cNvPr>
          <p:cNvSpPr/>
          <p:nvPr/>
        </p:nvSpPr>
        <p:spPr>
          <a:xfrm>
            <a:off x="4350058" y="1549188"/>
            <a:ext cx="1606858" cy="4901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Dividing video into frames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EF9F1-4FA7-4928-AD21-E299F705D408}"/>
              </a:ext>
            </a:extLst>
          </p:cNvPr>
          <p:cNvSpPr/>
          <p:nvPr/>
        </p:nvSpPr>
        <p:spPr>
          <a:xfrm>
            <a:off x="4350058" y="3435941"/>
            <a:ext cx="1606858" cy="49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Feature Extraction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E71F1-1D3A-4EAB-823F-FFA16F5DF54C}"/>
              </a:ext>
            </a:extLst>
          </p:cNvPr>
          <p:cNvSpPr/>
          <p:nvPr/>
        </p:nvSpPr>
        <p:spPr>
          <a:xfrm>
            <a:off x="4350058" y="897857"/>
            <a:ext cx="1606858" cy="4901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Video Input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23BD26-F0AF-44C9-ADF0-016172BF84F2}"/>
              </a:ext>
            </a:extLst>
          </p:cNvPr>
          <p:cNvSpPr/>
          <p:nvPr/>
        </p:nvSpPr>
        <p:spPr>
          <a:xfrm>
            <a:off x="4350058" y="2191257"/>
            <a:ext cx="1606858" cy="49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Fetch Frame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570746-1B36-49C5-A84D-80ED362FFA78}"/>
              </a:ext>
            </a:extLst>
          </p:cNvPr>
          <p:cNvSpPr/>
          <p:nvPr/>
        </p:nvSpPr>
        <p:spPr>
          <a:xfrm>
            <a:off x="4350058" y="2816579"/>
            <a:ext cx="1606858" cy="4901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Face Detection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8B6DB-A430-4E59-AA1C-836D4E4827AE}"/>
              </a:ext>
            </a:extLst>
          </p:cNvPr>
          <p:cNvSpPr/>
          <p:nvPr/>
        </p:nvSpPr>
        <p:spPr>
          <a:xfrm>
            <a:off x="7207189" y="4225767"/>
            <a:ext cx="1606858" cy="4557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Mouth State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16204E-979E-40D9-8B15-666E5DB6E5DE}"/>
              </a:ext>
            </a:extLst>
          </p:cNvPr>
          <p:cNvSpPr/>
          <p:nvPr/>
        </p:nvSpPr>
        <p:spPr>
          <a:xfrm>
            <a:off x="7207189" y="4860832"/>
            <a:ext cx="1606858" cy="4557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Mouth Opening and closure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095C2-155D-4556-B694-C7A491A8450F}"/>
              </a:ext>
            </a:extLst>
          </p:cNvPr>
          <p:cNvSpPr/>
          <p:nvPr/>
        </p:nvSpPr>
        <p:spPr>
          <a:xfrm>
            <a:off x="1367161" y="4225768"/>
            <a:ext cx="2077356" cy="4557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Eye State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A5CF2-8D2E-4700-8941-A3C9626A241D}"/>
              </a:ext>
            </a:extLst>
          </p:cNvPr>
          <p:cNvSpPr/>
          <p:nvPr/>
        </p:nvSpPr>
        <p:spPr>
          <a:xfrm>
            <a:off x="1367160" y="4828556"/>
            <a:ext cx="2077357" cy="4557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Eye closure and blinking Ratio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B3FE6C-218F-4386-9234-9841268C870D}"/>
              </a:ext>
            </a:extLst>
          </p:cNvPr>
          <p:cNvSpPr/>
          <p:nvPr/>
        </p:nvSpPr>
        <p:spPr>
          <a:xfrm>
            <a:off x="4537968" y="6396605"/>
            <a:ext cx="1231037" cy="3865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6157370-7B07-48D6-9514-9D689276A345}"/>
              </a:ext>
            </a:extLst>
          </p:cNvPr>
          <p:cNvSpPr/>
          <p:nvPr/>
        </p:nvSpPr>
        <p:spPr>
          <a:xfrm>
            <a:off x="4003829" y="5606789"/>
            <a:ext cx="2299316" cy="6473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it a Drowsy state?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B7EFEE-C0D1-4338-9C44-5739CD3F1FBB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5153487" y="1387979"/>
            <a:ext cx="0" cy="161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A7B658-2010-4D1A-BA55-57ACB4FCDCD5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153487" y="2039310"/>
            <a:ext cx="0" cy="15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E9B372-D72E-4165-9B96-BF1F2DD5330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153487" y="2681378"/>
            <a:ext cx="0" cy="13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7D74C0-5F14-4901-A22A-1359072E45E5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5153487" y="3306700"/>
            <a:ext cx="0" cy="129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581F80-5B9A-42E3-A615-A4E14977123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53487" y="3926062"/>
            <a:ext cx="0" cy="10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06D1B6-E5B0-4F7D-BA11-0DA171B8DB0E}"/>
              </a:ext>
            </a:extLst>
          </p:cNvPr>
          <p:cNvCxnSpPr>
            <a:cxnSpLocks/>
          </p:cNvCxnSpPr>
          <p:nvPr/>
        </p:nvCxnSpPr>
        <p:spPr>
          <a:xfrm>
            <a:off x="2405838" y="4007890"/>
            <a:ext cx="5604780" cy="33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3C1679-5B37-405A-B761-DCCDABD3CE4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405839" y="5284278"/>
            <a:ext cx="0" cy="17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244D42-3712-463E-BD80-01DCAAE83490}"/>
              </a:ext>
            </a:extLst>
          </p:cNvPr>
          <p:cNvCxnSpPr>
            <a:stCxn id="17" idx="2"/>
          </p:cNvCxnSpPr>
          <p:nvPr/>
        </p:nvCxnSpPr>
        <p:spPr>
          <a:xfrm>
            <a:off x="8010618" y="5316553"/>
            <a:ext cx="0" cy="157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306FC3-D7E3-4117-8DAD-F12B5B434765}"/>
              </a:ext>
            </a:extLst>
          </p:cNvPr>
          <p:cNvCxnSpPr>
            <a:cxnSpLocks/>
          </p:cNvCxnSpPr>
          <p:nvPr/>
        </p:nvCxnSpPr>
        <p:spPr>
          <a:xfrm>
            <a:off x="2405838" y="5459768"/>
            <a:ext cx="56047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0B3632-9093-4AE7-9B0A-A313D21F6D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05839" y="4007890"/>
            <a:ext cx="0" cy="21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9E3C4F-0E92-4BD2-A543-FFFBE0C2FC8B}"/>
              </a:ext>
            </a:extLst>
          </p:cNvPr>
          <p:cNvCxnSpPr>
            <a:endCxn id="15" idx="0"/>
          </p:cNvCxnSpPr>
          <p:nvPr/>
        </p:nvCxnSpPr>
        <p:spPr>
          <a:xfrm>
            <a:off x="8010618" y="4041674"/>
            <a:ext cx="0" cy="18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62812F-AEC0-4B05-85AE-FAD6F75BCF22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5153487" y="6254098"/>
            <a:ext cx="0" cy="14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09363F-FE06-4947-8E55-09163F385C4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303145" y="5919310"/>
            <a:ext cx="3045041" cy="1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726250-930E-4DA4-BA95-E0EB142936C7}"/>
              </a:ext>
            </a:extLst>
          </p:cNvPr>
          <p:cNvCxnSpPr>
            <a:cxnSpLocks/>
          </p:cNvCxnSpPr>
          <p:nvPr/>
        </p:nvCxnSpPr>
        <p:spPr>
          <a:xfrm flipV="1">
            <a:off x="9348186" y="2419568"/>
            <a:ext cx="0" cy="349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EABFD9-AD3C-43F1-9B8B-DEE5CDDCA56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5956916" y="2436318"/>
            <a:ext cx="3391270" cy="6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6D7D764-33D5-473F-A569-835DC6298A69}"/>
              </a:ext>
            </a:extLst>
          </p:cNvPr>
          <p:cNvSpPr txBox="1"/>
          <p:nvPr/>
        </p:nvSpPr>
        <p:spPr>
          <a:xfrm>
            <a:off x="6331991" y="5599747"/>
            <a:ext cx="83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761963-04F7-4387-9AD0-CF67A2558BEF}"/>
              </a:ext>
            </a:extLst>
          </p:cNvPr>
          <p:cNvSpPr txBox="1"/>
          <p:nvPr/>
        </p:nvSpPr>
        <p:spPr>
          <a:xfrm>
            <a:off x="5462738" y="6072951"/>
            <a:ext cx="83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7C6C04B-4584-4A96-BF38-3E538E629DE1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2405839" y="4681489"/>
            <a:ext cx="0" cy="14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7B2D25-9E1B-4F4E-A932-F82E316E9DC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010618" y="4681489"/>
            <a:ext cx="0" cy="17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451B89F-4B4F-45DF-B362-66C39E2E02F0}"/>
              </a:ext>
            </a:extLst>
          </p:cNvPr>
          <p:cNvCxnSpPr>
            <a:endCxn id="24" idx="0"/>
          </p:cNvCxnSpPr>
          <p:nvPr/>
        </p:nvCxnSpPr>
        <p:spPr>
          <a:xfrm>
            <a:off x="5153487" y="5474287"/>
            <a:ext cx="0" cy="13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1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FF6FC-227B-4754-BEA0-FE5233CA3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5708342"/>
            <a:ext cx="1597980" cy="114965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1EA667B-DEBD-49DD-87B3-2382008B8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844" y="303212"/>
            <a:ext cx="9144000" cy="6858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Implementation – Step by Step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E199FF-8F22-462F-8E25-B67F8FB52A09}"/>
              </a:ext>
            </a:extLst>
          </p:cNvPr>
          <p:cNvSpPr txBox="1">
            <a:spLocks noChangeArrowheads="1"/>
          </p:cNvSpPr>
          <p:nvPr/>
        </p:nvSpPr>
        <p:spPr>
          <a:xfrm>
            <a:off x="93663" y="761206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altLang="en-US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74367-0449-4FFC-BA65-1301DC690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2138362" cy="160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A048F-4B5D-4030-B523-77C9B52B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1916113"/>
            <a:ext cx="2138362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05714-EF82-4EDE-B9FC-70C24849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2779713"/>
            <a:ext cx="2138363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9AA16-3DB4-4723-9123-D80C6C99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3643313"/>
            <a:ext cx="2138362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A1EBB4-3D96-4E17-9F46-AFE7F5ADD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4579938"/>
            <a:ext cx="2138363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>
            <a:extLst>
              <a:ext uri="{FF2B5EF4-FFF2-40B4-BE49-F238E27FC236}">
                <a16:creationId xmlns:a16="http://schemas.microsoft.com/office/drawing/2014/main" id="{8B9AE398-51E3-4E3A-8457-218FC03C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1557338"/>
            <a:ext cx="2449512" cy="1439862"/>
          </a:xfrm>
          <a:prstGeom prst="bevel">
            <a:avLst>
              <a:gd name="adj" fmla="val 7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solidFill>
                  <a:schemeClr val="tx2"/>
                </a:solidFill>
              </a:rPr>
              <a:t>30 frames </a:t>
            </a:r>
          </a:p>
          <a:p>
            <a:pPr algn="ctr"/>
            <a:r>
              <a:rPr lang="en-US" altLang="en-US" sz="2400" b="1">
                <a:solidFill>
                  <a:schemeClr val="tx2"/>
                </a:solidFill>
              </a:rPr>
              <a:t>per second</a:t>
            </a:r>
          </a:p>
        </p:txBody>
      </p:sp>
    </p:spTree>
    <p:extLst>
      <p:ext uri="{BB962C8B-B14F-4D97-AF65-F5344CB8AC3E}">
        <p14:creationId xmlns:p14="http://schemas.microsoft.com/office/powerpoint/2010/main" val="22445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351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Road accident rate</vt:lpstr>
      <vt:lpstr>RATE OF ACCIDENTS DUE TO DROWSINESS</vt:lpstr>
      <vt:lpstr>Reason for developing this project</vt:lpstr>
      <vt:lpstr>Problem statement</vt:lpstr>
      <vt:lpstr>Objective and scope of project</vt:lpstr>
      <vt:lpstr>INFERENCEs form Literature Survey</vt:lpstr>
      <vt:lpstr>Solution/Methodology</vt:lpstr>
      <vt:lpstr>Implementation – Step by Step (1)</vt:lpstr>
      <vt:lpstr>Implementation – Step by Step (2)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</dc:title>
  <dc:creator>princy upadhyay</dc:creator>
  <cp:lastModifiedBy>princy upadhyay</cp:lastModifiedBy>
  <cp:revision>30</cp:revision>
  <dcterms:created xsi:type="dcterms:W3CDTF">2020-09-20T05:34:26Z</dcterms:created>
  <dcterms:modified xsi:type="dcterms:W3CDTF">2020-09-23T15:29:05Z</dcterms:modified>
</cp:coreProperties>
</file>