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9" r:id="rId4"/>
    <p:sldId id="267" r:id="rId5"/>
    <p:sldId id="257" r:id="rId6"/>
    <p:sldId id="273" r:id="rId7"/>
    <p:sldId id="260" r:id="rId8"/>
    <p:sldId id="268" r:id="rId9"/>
    <p:sldId id="258" r:id="rId10"/>
    <p:sldId id="262" r:id="rId11"/>
    <p:sldId id="263" r:id="rId12"/>
    <p:sldId id="269" r:id="rId13"/>
    <p:sldId id="272"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193885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191152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3319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377541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27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366488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402262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210865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209264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0FA43-3565-4953-9650-F6D29272CA29}"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383956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0FA43-3565-4953-9650-F6D29272CA29}"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110911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0FA43-3565-4953-9650-F6D29272CA29}" type="datetimeFigureOut">
              <a:rPr lang="en-IN" smtClean="0"/>
              <a:t>26-09-2020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58157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0FA43-3565-4953-9650-F6D29272CA29}" type="datetimeFigureOut">
              <a:rPr lang="en-IN" smtClean="0"/>
              <a:t>26-09-2020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352721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FA43-3565-4953-9650-F6D29272CA29}" type="datetimeFigureOut">
              <a:rPr lang="en-IN" smtClean="0"/>
              <a:t>26-09-2020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417607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0FA43-3565-4953-9650-F6D29272CA29}"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D2004-252B-478B-9B4C-BD18A1DC3434}" type="slidenum">
              <a:rPr lang="en-IN" smtClean="0"/>
              <a:t>‹#›</a:t>
            </a:fld>
            <a:endParaRPr lang="en-IN"/>
          </a:p>
        </p:txBody>
      </p:sp>
    </p:spTree>
    <p:extLst>
      <p:ext uri="{BB962C8B-B14F-4D97-AF65-F5344CB8AC3E}">
        <p14:creationId xmlns:p14="http://schemas.microsoft.com/office/powerpoint/2010/main" val="194974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D2004-252B-478B-9B4C-BD18A1DC3434}" type="slidenum">
              <a:rPr lang="en-IN" smtClean="0"/>
              <a:t>‹#›</a:t>
            </a:fld>
            <a:endParaRPr lang="en-IN"/>
          </a:p>
        </p:txBody>
      </p:sp>
      <p:sp>
        <p:nvSpPr>
          <p:cNvPr id="5" name="Date Placeholder 4"/>
          <p:cNvSpPr>
            <a:spLocks noGrp="1"/>
          </p:cNvSpPr>
          <p:nvPr>
            <p:ph type="dt" sz="half" idx="10"/>
          </p:nvPr>
        </p:nvSpPr>
        <p:spPr/>
        <p:txBody>
          <a:bodyPr/>
          <a:lstStyle/>
          <a:p>
            <a:fld id="{36A0FA43-3565-4953-9650-F6D29272CA29}" type="datetimeFigureOut">
              <a:rPr lang="en-IN" smtClean="0"/>
              <a:t>26-09-2020</a:t>
            </a:fld>
            <a:endParaRPr lang="en-IN"/>
          </a:p>
        </p:txBody>
      </p:sp>
    </p:spTree>
    <p:extLst>
      <p:ext uri="{BB962C8B-B14F-4D97-AF65-F5344CB8AC3E}">
        <p14:creationId xmlns:p14="http://schemas.microsoft.com/office/powerpoint/2010/main" val="424819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A0FA43-3565-4953-9650-F6D29272CA29}" type="datetimeFigureOut">
              <a:rPr lang="en-IN" smtClean="0"/>
              <a:t>26-09-2020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1D2004-252B-478B-9B4C-BD18A1DC3434}" type="slidenum">
              <a:rPr lang="en-IN" smtClean="0"/>
              <a:t>‹#›</a:t>
            </a:fld>
            <a:endParaRPr lang="en-IN"/>
          </a:p>
        </p:txBody>
      </p:sp>
    </p:spTree>
    <p:extLst>
      <p:ext uri="{BB962C8B-B14F-4D97-AF65-F5344CB8AC3E}">
        <p14:creationId xmlns:p14="http://schemas.microsoft.com/office/powerpoint/2010/main" val="3586284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B010C6-63EE-4DFB-BAC7-B477DFBBAF37}"/>
              </a:ext>
            </a:extLst>
          </p:cNvPr>
          <p:cNvSpPr txBox="1"/>
          <p:nvPr/>
        </p:nvSpPr>
        <p:spPr>
          <a:xfrm>
            <a:off x="852256" y="452761"/>
            <a:ext cx="10360241" cy="1384995"/>
          </a:xfrm>
          <a:prstGeom prst="rect">
            <a:avLst/>
          </a:prstGeom>
          <a:noFill/>
        </p:spPr>
        <p:txBody>
          <a:bodyPr wrap="square" rtlCol="0">
            <a:spAutoFit/>
          </a:bodyPr>
          <a:lstStyle/>
          <a:p>
            <a:r>
              <a:rPr lang="en-US" sz="2800" b="1" dirty="0">
                <a:latin typeface="Algerian" panose="04020705040A02060702" pitchFamily="82" charset="0"/>
              </a:rPr>
              <a:t>RAJ KUMAR GOEL INSTITUTE OF TECHNOLOGY GHAZIABAD</a:t>
            </a:r>
          </a:p>
          <a:p>
            <a:r>
              <a:rPr lang="en-US" sz="2800" b="1" dirty="0">
                <a:latin typeface="Algerian" panose="04020705040A02060702" pitchFamily="82" charset="0"/>
              </a:rPr>
              <a:t>              B.TECH IN COMPUTER SCIENCE ENGINEERING</a:t>
            </a:r>
          </a:p>
          <a:p>
            <a:r>
              <a:rPr lang="en-US" sz="2800" b="1" dirty="0">
                <a:latin typeface="Algerian" panose="04020705040A02060702" pitchFamily="82" charset="0"/>
              </a:rPr>
              <a:t>                             SESSION:-2020-2021</a:t>
            </a:r>
            <a:endParaRPr lang="en-IN" sz="2800" b="1" dirty="0">
              <a:latin typeface="Algerian" panose="04020705040A02060702" pitchFamily="82" charset="0"/>
            </a:endParaRPr>
          </a:p>
        </p:txBody>
      </p:sp>
      <p:sp>
        <p:nvSpPr>
          <p:cNvPr id="9" name="TextBox 8">
            <a:extLst>
              <a:ext uri="{FF2B5EF4-FFF2-40B4-BE49-F238E27FC236}">
                <a16:creationId xmlns:a16="http://schemas.microsoft.com/office/drawing/2014/main" id="{69157A78-3357-475B-A5CD-B642E2D51407}"/>
              </a:ext>
            </a:extLst>
          </p:cNvPr>
          <p:cNvSpPr txBox="1"/>
          <p:nvPr/>
        </p:nvSpPr>
        <p:spPr>
          <a:xfrm>
            <a:off x="1622567" y="2631966"/>
            <a:ext cx="8080917" cy="707886"/>
          </a:xfrm>
          <a:prstGeom prst="rect">
            <a:avLst/>
          </a:prstGeom>
          <a:noFill/>
        </p:spPr>
        <p:txBody>
          <a:bodyPr wrap="square" rtlCol="0">
            <a:spAutoFit/>
          </a:bodyPr>
          <a:lstStyle/>
          <a:p>
            <a:r>
              <a:rPr lang="en-US" sz="4000" dirty="0">
                <a:solidFill>
                  <a:schemeClr val="accent2">
                    <a:lumMod val="75000"/>
                  </a:schemeClr>
                </a:solidFill>
                <a:latin typeface="Algerian" panose="04020705040A02060702" pitchFamily="82" charset="0"/>
              </a:rPr>
              <a:t>DRIVER DROWSINESS DETECTION</a:t>
            </a:r>
            <a:endParaRPr lang="en-IN" sz="4000" dirty="0">
              <a:solidFill>
                <a:schemeClr val="accent2">
                  <a:lumMod val="75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id="{87B9497D-AA2A-42C6-9959-63D1903BE5B8}"/>
              </a:ext>
            </a:extLst>
          </p:cNvPr>
          <p:cNvSpPr txBox="1"/>
          <p:nvPr/>
        </p:nvSpPr>
        <p:spPr>
          <a:xfrm>
            <a:off x="3613754" y="3356041"/>
            <a:ext cx="4225771" cy="707886"/>
          </a:xfrm>
          <a:prstGeom prst="rect">
            <a:avLst/>
          </a:prstGeom>
          <a:noFill/>
        </p:spPr>
        <p:txBody>
          <a:bodyPr wrap="square" rtlCol="0">
            <a:spAutoFit/>
          </a:bodyPr>
          <a:lstStyle/>
          <a:p>
            <a:r>
              <a:rPr lang="en-US" sz="2000" b="1" dirty="0"/>
              <a:t>GUIDE NAME:DR. SACHI GUPTA</a:t>
            </a:r>
          </a:p>
          <a:p>
            <a:r>
              <a:rPr lang="en-US" sz="2000" b="1" dirty="0"/>
              <a:t>  HOD CSE DEPARTMENT RKGIT</a:t>
            </a:r>
            <a:endParaRPr lang="en-IN" sz="2000" b="1" dirty="0"/>
          </a:p>
        </p:txBody>
      </p:sp>
      <p:pic>
        <p:nvPicPr>
          <p:cNvPr id="12" name="Picture 8">
            <a:extLst>
              <a:ext uri="{FF2B5EF4-FFF2-40B4-BE49-F238E27FC236}">
                <a16:creationId xmlns:a16="http://schemas.microsoft.com/office/drawing/2014/main" id="{B05C4109-412A-47B9-AA29-8546AD4F7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2116" y="1564852"/>
            <a:ext cx="1582737" cy="1050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a:extLst>
              <a:ext uri="{FF2B5EF4-FFF2-40B4-BE49-F238E27FC236}">
                <a16:creationId xmlns:a16="http://schemas.microsoft.com/office/drawing/2014/main" id="{28AE2C1A-8688-467D-A463-3BA5D22B7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336" y="2578584"/>
            <a:ext cx="1655763" cy="10080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E90EBE1-EC5E-4B30-89E8-DC0806CC52E3}"/>
              </a:ext>
            </a:extLst>
          </p:cNvPr>
          <p:cNvSpPr txBox="1"/>
          <p:nvPr/>
        </p:nvSpPr>
        <p:spPr>
          <a:xfrm>
            <a:off x="8126290" y="5067300"/>
            <a:ext cx="3870663" cy="1477328"/>
          </a:xfrm>
          <a:prstGeom prst="rect">
            <a:avLst/>
          </a:prstGeom>
          <a:noFill/>
        </p:spPr>
        <p:txBody>
          <a:bodyPr wrap="square" rtlCol="0">
            <a:spAutoFit/>
          </a:bodyPr>
          <a:lstStyle/>
          <a:p>
            <a:r>
              <a:rPr lang="en-US" b="1" dirty="0"/>
              <a:t>SUBMITTED BY:-G-8</a:t>
            </a:r>
          </a:p>
          <a:p>
            <a:r>
              <a:rPr lang="en-US" b="1" dirty="0"/>
              <a:t>1.PRINCY UPADHYAY(1703310139)</a:t>
            </a:r>
          </a:p>
          <a:p>
            <a:r>
              <a:rPr lang="en-US" b="1" dirty="0"/>
              <a:t>2.LAUREN JAIN(1703310102)</a:t>
            </a:r>
          </a:p>
          <a:p>
            <a:r>
              <a:rPr lang="en-US" b="1" dirty="0"/>
              <a:t>3.SATYA MISHRA(1703310176)</a:t>
            </a:r>
            <a:r>
              <a:rPr lang="en-US" b="1" dirty="0">
                <a:solidFill>
                  <a:schemeClr val="accent1">
                    <a:lumMod val="75000"/>
                  </a:schemeClr>
                </a:solidFill>
              </a:rPr>
              <a:t>)</a:t>
            </a:r>
            <a:endParaRPr lang="en-US" b="1" dirty="0"/>
          </a:p>
          <a:p>
            <a:r>
              <a:rPr lang="en-US" b="1" dirty="0"/>
              <a:t>2.SHRIYA GOYAL(1703310195)</a:t>
            </a:r>
          </a:p>
        </p:txBody>
      </p:sp>
      <p:pic>
        <p:nvPicPr>
          <p:cNvPr id="3" name="Picture 2">
            <a:extLst>
              <a:ext uri="{FF2B5EF4-FFF2-40B4-BE49-F238E27FC236}">
                <a16:creationId xmlns:a16="http://schemas.microsoft.com/office/drawing/2014/main" id="{BEFF7869-82E0-47C3-A27B-CB405CF79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52" y="4465393"/>
            <a:ext cx="3373515" cy="2250564"/>
          </a:xfrm>
          <a:prstGeom prst="rect">
            <a:avLst/>
          </a:prstGeom>
        </p:spPr>
      </p:pic>
    </p:spTree>
    <p:extLst>
      <p:ext uri="{BB962C8B-B14F-4D97-AF65-F5344CB8AC3E}">
        <p14:creationId xmlns:p14="http://schemas.microsoft.com/office/powerpoint/2010/main" val="39698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3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EA667B-DEBD-49DD-87B3-2382008B8AD5}"/>
              </a:ext>
            </a:extLst>
          </p:cNvPr>
          <p:cNvSpPr>
            <a:spLocks noGrp="1" noChangeArrowheads="1"/>
          </p:cNvSpPr>
          <p:nvPr>
            <p:ph type="title"/>
          </p:nvPr>
        </p:nvSpPr>
        <p:spPr>
          <a:xfrm>
            <a:off x="434876" y="350838"/>
            <a:ext cx="9144000" cy="685800"/>
          </a:xfrm>
        </p:spPr>
        <p:txBody>
          <a:bodyPr>
            <a:normAutofit/>
          </a:body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(1)</a:t>
            </a:r>
          </a:p>
        </p:txBody>
      </p:sp>
      <p:sp>
        <p:nvSpPr>
          <p:cNvPr id="5" name="Rectangle 3">
            <a:extLst>
              <a:ext uri="{FF2B5EF4-FFF2-40B4-BE49-F238E27FC236}">
                <a16:creationId xmlns:a16="http://schemas.microsoft.com/office/drawing/2014/main" id="{3EE199FF-8F22-462F-8E25-B67F8FB52A09}"/>
              </a:ext>
            </a:extLst>
          </p:cNvPr>
          <p:cNvSpPr txBox="1">
            <a:spLocks noChangeArrowheads="1"/>
          </p:cNvSpPr>
          <p:nvPr/>
        </p:nvSpPr>
        <p:spPr>
          <a:xfrm>
            <a:off x="93663" y="761206"/>
            <a:ext cx="9144000" cy="5638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buFontTx/>
              <a:buNone/>
            </a:pPr>
            <a:endParaRPr lang="en-US" altLang="en-US" dirty="0">
              <a:solidFill>
                <a:schemeClr val="bg2"/>
              </a:solidFill>
            </a:endParaRPr>
          </a:p>
        </p:txBody>
      </p:sp>
      <p:pic>
        <p:nvPicPr>
          <p:cNvPr id="6" name="Picture 5">
            <a:extLst>
              <a:ext uri="{FF2B5EF4-FFF2-40B4-BE49-F238E27FC236}">
                <a16:creationId xmlns:a16="http://schemas.microsoft.com/office/drawing/2014/main" id="{60974367-0449-4FFC-BA65-1301DC690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96975"/>
            <a:ext cx="2138362" cy="1601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AA048F-4B5D-4030-B523-77C9B52BF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1916113"/>
            <a:ext cx="2138362" cy="16017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905714-EF82-4EDE-B9FC-70C248492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700" y="2779713"/>
            <a:ext cx="2138363" cy="1601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199AA16-3DB4-4723-9123-D80C6C99E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663" y="3643313"/>
            <a:ext cx="2138362" cy="16017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8A1EBB4-3D96-4E17-9F46-AFE7F5ADDD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550" y="4579938"/>
            <a:ext cx="2138363" cy="1601787"/>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a:extLst>
              <a:ext uri="{FF2B5EF4-FFF2-40B4-BE49-F238E27FC236}">
                <a16:creationId xmlns:a16="http://schemas.microsoft.com/office/drawing/2014/main" id="{8B9AE398-51E3-4E3A-8457-218FC03CB69F}"/>
              </a:ext>
            </a:extLst>
          </p:cNvPr>
          <p:cNvSpPr>
            <a:spLocks noChangeArrowheads="1"/>
          </p:cNvSpPr>
          <p:nvPr/>
        </p:nvSpPr>
        <p:spPr bwMode="auto">
          <a:xfrm>
            <a:off x="5938838" y="1557338"/>
            <a:ext cx="2449512" cy="1439862"/>
          </a:xfrm>
          <a:prstGeom prst="bevel">
            <a:avLst>
              <a:gd name="adj" fmla="val 74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tx2"/>
                </a:solidFill>
              </a:rPr>
              <a:t> frames </a:t>
            </a:r>
          </a:p>
          <a:p>
            <a:pPr algn="ctr"/>
            <a:r>
              <a:rPr lang="en-US" altLang="en-US" sz="2400" b="1" dirty="0">
                <a:solidFill>
                  <a:schemeClr val="tx2"/>
                </a:solidFill>
              </a:rPr>
              <a:t>per second</a:t>
            </a:r>
          </a:p>
        </p:txBody>
      </p:sp>
    </p:spTree>
    <p:extLst>
      <p:ext uri="{BB962C8B-B14F-4D97-AF65-F5344CB8AC3E}">
        <p14:creationId xmlns:p14="http://schemas.microsoft.com/office/powerpoint/2010/main" val="22445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pare facial landmark detection dataset by Ashuamit786">
            <a:extLst>
              <a:ext uri="{FF2B5EF4-FFF2-40B4-BE49-F238E27FC236}">
                <a16:creationId xmlns:a16="http://schemas.microsoft.com/office/drawing/2014/main" id="{3B785C32-0249-4B73-8679-24A33D10E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85" y="736848"/>
            <a:ext cx="2719639" cy="19972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4F03CA0-BAD8-4E72-A9EA-AAD6A9EAD41B}"/>
              </a:ext>
            </a:extLst>
          </p:cNvPr>
          <p:cNvSpPr>
            <a:spLocks noGrp="1" noChangeArrowheads="1"/>
          </p:cNvSpPr>
          <p:nvPr>
            <p:ph type="title"/>
          </p:nvPr>
        </p:nvSpPr>
        <p:spPr>
          <a:xfrm>
            <a:off x="665825" y="285457"/>
            <a:ext cx="9641019" cy="433635"/>
          </a:xfrm>
        </p:spPr>
        <p:txBody>
          <a:bodyPr>
            <a:noAutofit/>
          </a:body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(2)</a:t>
            </a:r>
          </a:p>
        </p:txBody>
      </p:sp>
      <p:pic>
        <p:nvPicPr>
          <p:cNvPr id="5" name="Picture 2" descr="011 How to detect eye blinking in videos using dlib and OpenCV in Python">
            <a:extLst>
              <a:ext uri="{FF2B5EF4-FFF2-40B4-BE49-F238E27FC236}">
                <a16:creationId xmlns:a16="http://schemas.microsoft.com/office/drawing/2014/main" id="{2D71B46D-075F-404F-8812-593D9D52D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522" y="3176399"/>
            <a:ext cx="3080712" cy="1478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ver Drowsiness Alert System with Effective Feature Extraction">
            <a:extLst>
              <a:ext uri="{FF2B5EF4-FFF2-40B4-BE49-F238E27FC236}">
                <a16:creationId xmlns:a16="http://schemas.microsoft.com/office/drawing/2014/main" id="{E16E57D6-EEAB-4E5F-9DCB-555A7CB73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106990"/>
            <a:ext cx="2769833" cy="154238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a:extLst>
              <a:ext uri="{FF2B5EF4-FFF2-40B4-BE49-F238E27FC236}">
                <a16:creationId xmlns:a16="http://schemas.microsoft.com/office/drawing/2014/main" id="{2CA9BC90-1DF8-4128-A5C4-CF3D6FE08538}"/>
              </a:ext>
            </a:extLst>
          </p:cNvPr>
          <p:cNvSpPr txBox="1">
            <a:spLocks noChangeArrowheads="1"/>
          </p:cNvSpPr>
          <p:nvPr/>
        </p:nvSpPr>
        <p:spPr>
          <a:xfrm>
            <a:off x="2550981" y="2780081"/>
            <a:ext cx="9641019" cy="43363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(3)</a:t>
            </a:r>
          </a:p>
        </p:txBody>
      </p:sp>
      <p:sp>
        <p:nvSpPr>
          <p:cNvPr id="12" name="Rectangle 2">
            <a:extLst>
              <a:ext uri="{FF2B5EF4-FFF2-40B4-BE49-F238E27FC236}">
                <a16:creationId xmlns:a16="http://schemas.microsoft.com/office/drawing/2014/main" id="{498B320F-42D3-4698-B6D7-32A384235C76}"/>
              </a:ext>
            </a:extLst>
          </p:cNvPr>
          <p:cNvSpPr txBox="1">
            <a:spLocks noChangeArrowheads="1"/>
          </p:cNvSpPr>
          <p:nvPr/>
        </p:nvSpPr>
        <p:spPr>
          <a:xfrm>
            <a:off x="5897665" y="4566822"/>
            <a:ext cx="5368481" cy="43363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(4)</a:t>
            </a:r>
          </a:p>
        </p:txBody>
      </p:sp>
    </p:spTree>
    <p:extLst>
      <p:ext uri="{BB962C8B-B14F-4D97-AF65-F5344CB8AC3E}">
        <p14:creationId xmlns:p14="http://schemas.microsoft.com/office/powerpoint/2010/main" val="299121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ircle(in)">
                                      <p:cBhvr>
                                        <p:cTn id="3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516A35B-DCB7-4607-8428-E75B0C86AF1D}"/>
              </a:ext>
            </a:extLst>
          </p:cNvPr>
          <p:cNvSpPr txBox="1">
            <a:spLocks noChangeArrowheads="1"/>
          </p:cNvSpPr>
          <p:nvPr/>
        </p:nvSpPr>
        <p:spPr>
          <a:xfrm>
            <a:off x="4608860" y="3658971"/>
            <a:ext cx="5539666" cy="43363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(6)</a:t>
            </a:r>
          </a:p>
        </p:txBody>
      </p:sp>
      <p:sp>
        <p:nvSpPr>
          <p:cNvPr id="8" name="Rectangle 2">
            <a:extLst>
              <a:ext uri="{FF2B5EF4-FFF2-40B4-BE49-F238E27FC236}">
                <a16:creationId xmlns:a16="http://schemas.microsoft.com/office/drawing/2014/main" id="{231D6978-88D4-44D5-BDEE-729F269CA2AE}"/>
              </a:ext>
            </a:extLst>
          </p:cNvPr>
          <p:cNvSpPr txBox="1">
            <a:spLocks noChangeArrowheads="1"/>
          </p:cNvSpPr>
          <p:nvPr/>
        </p:nvSpPr>
        <p:spPr>
          <a:xfrm>
            <a:off x="507507" y="571022"/>
            <a:ext cx="9641019" cy="43363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800" b="1" dirty="0">
                <a:solidFill>
                  <a:schemeClr val="tx1"/>
                </a:solidFill>
                <a:latin typeface="Algerian" panose="04020705040A02060702" pitchFamily="82" charset="0"/>
                <a:cs typeface="Times New Roman" panose="02020603050405020304" pitchFamily="18" charset="0"/>
              </a:rPr>
              <a:t>Implementation – Step (5)</a:t>
            </a:r>
          </a:p>
        </p:txBody>
      </p:sp>
      <p:pic>
        <p:nvPicPr>
          <p:cNvPr id="4102" name="Picture 6" descr="Medical Product Alert N°4/2020">
            <a:extLst>
              <a:ext uri="{FF2B5EF4-FFF2-40B4-BE49-F238E27FC236}">
                <a16:creationId xmlns:a16="http://schemas.microsoft.com/office/drawing/2014/main" id="{DA64B07A-C0C5-4469-8D25-02A47CA63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096" y="4322577"/>
            <a:ext cx="2338111"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0F6BF9-DA31-4AE6-B5F2-91E45786B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36" y="1168839"/>
            <a:ext cx="3157653" cy="2325950"/>
          </a:xfrm>
          <a:prstGeom prst="rect">
            <a:avLst/>
          </a:prstGeom>
        </p:spPr>
      </p:pic>
    </p:spTree>
    <p:extLst>
      <p:ext uri="{BB962C8B-B14F-4D97-AF65-F5344CB8AC3E}">
        <p14:creationId xmlns:p14="http://schemas.microsoft.com/office/powerpoint/2010/main" val="210436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2"/>
                                        </p:tgtEl>
                                        <p:attrNameLst>
                                          <p:attrName>style.visibility</p:attrName>
                                        </p:attrNameLst>
                                      </p:cBhvr>
                                      <p:to>
                                        <p:strVal val="visible"/>
                                      </p:to>
                                    </p:set>
                                    <p:animEffect transition="in" filter="wipe(down)">
                                      <p:cBhvr>
                                        <p:cTn id="22"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A12622-7D12-4AFA-8F98-18648E83DFC4}"/>
              </a:ext>
            </a:extLst>
          </p:cNvPr>
          <p:cNvSpPr>
            <a:spLocks noGrp="1"/>
          </p:cNvSpPr>
          <p:nvPr>
            <p:ph type="title"/>
          </p:nvPr>
        </p:nvSpPr>
        <p:spPr>
          <a:xfrm>
            <a:off x="1118587" y="581844"/>
            <a:ext cx="10369117" cy="487131"/>
          </a:xfrm>
        </p:spPr>
        <p:txBody>
          <a:bodyPr>
            <a:noAutofit/>
          </a:bodyPr>
          <a:lstStyle/>
          <a:p>
            <a:r>
              <a:rPr lang="en-US" sz="2800" b="1" dirty="0">
                <a:solidFill>
                  <a:schemeClr val="tx1"/>
                </a:solidFill>
                <a:latin typeface="Algerian" panose="04020705040A02060702" pitchFamily="82" charset="0"/>
              </a:rPr>
              <a:t>INNOVATIVE FEATURES OF THE PROJECT</a:t>
            </a:r>
            <a:endParaRPr lang="en-IN" sz="2800" b="1"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ACC67360-9982-4FDE-8D85-9CC647590FE5}"/>
              </a:ext>
            </a:extLst>
          </p:cNvPr>
          <p:cNvSpPr txBox="1"/>
          <p:nvPr/>
        </p:nvSpPr>
        <p:spPr>
          <a:xfrm>
            <a:off x="1047565" y="1697854"/>
            <a:ext cx="6445188" cy="1754326"/>
          </a:xfrm>
          <a:prstGeom prst="rect">
            <a:avLst/>
          </a:prstGeom>
          <a:solidFill>
            <a:schemeClr val="bg2"/>
          </a:solid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location of the driver will be sent to his / her near and dear one so that in case of any accident with the driver, the person near and dear to him will come to know about the driver on time.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alarm warning will be deactivated manually rather than automatically. This will ensure the driver's activation as until he sets off the alarm, the alarm will not go off</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33A6CE7-FAC6-4309-A08A-7FFF46077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201" y="914400"/>
            <a:ext cx="2568607" cy="1981548"/>
          </a:xfrm>
          <a:prstGeom prst="rect">
            <a:avLst/>
          </a:prstGeom>
        </p:spPr>
      </p:pic>
      <p:pic>
        <p:nvPicPr>
          <p:cNvPr id="9" name="Picture 4" descr="Connect, distance, location, locations, map, pin, share icon">
            <a:extLst>
              <a:ext uri="{FF2B5EF4-FFF2-40B4-BE49-F238E27FC236}">
                <a16:creationId xmlns:a16="http://schemas.microsoft.com/office/drawing/2014/main" id="{6B561B79-EEE2-45A2-82D7-87AE6C576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178" y="3892443"/>
            <a:ext cx="1681164" cy="114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down)">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B329-1C8B-4C23-9F27-6F2AACDB9D04}"/>
              </a:ext>
            </a:extLst>
          </p:cNvPr>
          <p:cNvSpPr>
            <a:spLocks noGrp="1"/>
          </p:cNvSpPr>
          <p:nvPr>
            <p:ph type="title"/>
          </p:nvPr>
        </p:nvSpPr>
        <p:spPr>
          <a:xfrm>
            <a:off x="3923931" y="512594"/>
            <a:ext cx="2683716" cy="508986"/>
          </a:xfrm>
        </p:spPr>
        <p:txBody>
          <a:bodyPr>
            <a:noAutofit/>
          </a:bodyPr>
          <a:lstStyle/>
          <a:p>
            <a:r>
              <a:rPr lang="en-US" sz="2800" b="1" dirty="0">
                <a:solidFill>
                  <a:schemeClr val="tx1"/>
                </a:solidFill>
                <a:latin typeface="Algerian" panose="04020705040A02060702" pitchFamily="82" charset="0"/>
              </a:rPr>
              <a:t>References</a:t>
            </a:r>
            <a:endParaRPr lang="en-IN" sz="2800" b="1" dirty="0">
              <a:solidFill>
                <a:schemeClr val="tx1"/>
              </a:solidFill>
              <a:latin typeface="Algerian" panose="04020705040A02060702" pitchFamily="82" charset="0"/>
            </a:endParaRPr>
          </a:p>
        </p:txBody>
      </p:sp>
      <p:sp>
        <p:nvSpPr>
          <p:cNvPr id="3" name="TextBox 2">
            <a:extLst>
              <a:ext uri="{FF2B5EF4-FFF2-40B4-BE49-F238E27FC236}">
                <a16:creationId xmlns:a16="http://schemas.microsoft.com/office/drawing/2014/main" id="{294E55C6-4986-4D7D-9DE4-CFF9DFF7C1BA}"/>
              </a:ext>
            </a:extLst>
          </p:cNvPr>
          <p:cNvSpPr txBox="1"/>
          <p:nvPr/>
        </p:nvSpPr>
        <p:spPr>
          <a:xfrm>
            <a:off x="834502" y="1562470"/>
            <a:ext cx="9845336" cy="4247317"/>
          </a:xfrm>
          <a:prstGeom prst="rect">
            <a:avLst/>
          </a:prstGeom>
          <a:solidFill>
            <a:schemeClr val="bg2"/>
          </a:solidFill>
        </p:spPr>
        <p:txBody>
          <a:bodyPr wrap="square" rtlCol="0">
            <a:spAutoFit/>
          </a:bodyPr>
          <a:lstStyle/>
          <a:p>
            <a:r>
              <a:rPr lang="en-IN" dirty="0"/>
              <a:t>].Zahra Mardi, </a:t>
            </a:r>
            <a:r>
              <a:rPr lang="en-IN" dirty="0" err="1"/>
              <a:t>Seyedeh</a:t>
            </a:r>
            <a:r>
              <a:rPr lang="en-IN" dirty="0"/>
              <a:t> </a:t>
            </a:r>
            <a:r>
              <a:rPr lang="en-IN" dirty="0" err="1"/>
              <a:t>Naghmeh</a:t>
            </a:r>
            <a:r>
              <a:rPr lang="en-IN" dirty="0"/>
              <a:t> Miri </a:t>
            </a:r>
            <a:r>
              <a:rPr lang="en-IN" dirty="0" err="1"/>
              <a:t>Ashtiani</a:t>
            </a:r>
            <a:r>
              <a:rPr lang="en-IN" dirty="0"/>
              <a:t>, Mohammad </a:t>
            </a:r>
            <a:r>
              <a:rPr lang="en-IN" dirty="0" err="1"/>
              <a:t>Mikaili</a:t>
            </a:r>
            <a:r>
              <a:rPr lang="en-IN" dirty="0"/>
              <a:t>. EEG-based Drowsiness Detection for Safe Driving Using Chaotic Features and Statistical Tests, Zahra Mardi. May-Aug, 2011; </a:t>
            </a:r>
          </a:p>
          <a:p>
            <a:r>
              <a:rPr lang="en-IN" dirty="0"/>
              <a:t>https://www.ncbi.nlm.nih.gov/pmc/articles/PMC3342623/ </a:t>
            </a:r>
          </a:p>
          <a:p>
            <a:r>
              <a:rPr lang="en-IN" dirty="0"/>
              <a:t>[2].</a:t>
            </a:r>
            <a:r>
              <a:rPr lang="en-IN" dirty="0" err="1"/>
              <a:t>JarekKrajewski</a:t>
            </a:r>
            <a:r>
              <a:rPr lang="en-IN" dirty="0"/>
              <a:t>, David Sommer, </a:t>
            </a:r>
            <a:r>
              <a:rPr lang="en-IN" dirty="0" err="1"/>
              <a:t>UdoTrutschel</a:t>
            </a:r>
            <a:r>
              <a:rPr lang="en-IN" dirty="0"/>
              <a:t>, Dave Edwards, Martin </a:t>
            </a:r>
            <a:r>
              <a:rPr lang="en-IN" dirty="0" err="1"/>
              <a:t>Golz</a:t>
            </a:r>
            <a:r>
              <a:rPr lang="en-IN" dirty="0"/>
              <a:t>[. Steering Wheel </a:t>
            </a:r>
            <a:r>
              <a:rPr lang="en-IN" dirty="0" err="1"/>
              <a:t>Behavior</a:t>
            </a:r>
            <a:r>
              <a:rPr lang="en-IN" dirty="0"/>
              <a:t> Based Estimation of Fatigue. June, 2009; https://ir.uiowa.edu/cgi/viewcontent.cgi?article=1311&amp;context=drivingassessme </a:t>
            </a:r>
            <a:r>
              <a:rPr lang="en-IN" dirty="0" err="1"/>
              <a:t>nt</a:t>
            </a:r>
            <a:r>
              <a:rPr lang="en-IN" dirty="0"/>
              <a:t> [3].</a:t>
            </a:r>
            <a:r>
              <a:rPr lang="en-IN" dirty="0" err="1"/>
              <a:t>RatebJabbar</a:t>
            </a:r>
            <a:r>
              <a:rPr lang="en-IN" dirty="0"/>
              <a:t>∗†, Mohammed </a:t>
            </a:r>
            <a:r>
              <a:rPr lang="en-IN" dirty="0" err="1"/>
              <a:t>Shinoy</a:t>
            </a:r>
            <a:r>
              <a:rPr lang="en-IN" dirty="0"/>
              <a:t>∗ , Mohamed </a:t>
            </a:r>
            <a:r>
              <a:rPr lang="en-IN" dirty="0" err="1"/>
              <a:t>Kharbeche</a:t>
            </a:r>
            <a:r>
              <a:rPr lang="en-IN" dirty="0"/>
              <a:t>∗ , Khalifa </a:t>
            </a:r>
            <a:r>
              <a:rPr lang="en-IN" dirty="0" err="1"/>
              <a:t>AlKhalifa</a:t>
            </a:r>
            <a:r>
              <a:rPr lang="en-IN" dirty="0"/>
              <a:t>§ , </a:t>
            </a:r>
            <a:r>
              <a:rPr lang="en-IN" dirty="0" err="1"/>
              <a:t>MoezKrichen</a:t>
            </a:r>
            <a:r>
              <a:rPr lang="en-IN" dirty="0"/>
              <a:t>‡ , </a:t>
            </a:r>
            <a:r>
              <a:rPr lang="en-IN" dirty="0" err="1"/>
              <a:t>KamelBarkaoui</a:t>
            </a:r>
            <a:r>
              <a:rPr lang="en-IN" dirty="0"/>
              <a:t>†. Driver Drowsiness Detection Model Using Convolutional Neural Networks Techniques for Android Application. Jan, 2020; https://arxiv.org/pdf/2002.03728.pdf </a:t>
            </a:r>
          </a:p>
          <a:p>
            <a:r>
              <a:rPr lang="en-IN" dirty="0"/>
              <a:t>[4].</a:t>
            </a:r>
            <a:r>
              <a:rPr lang="en-IN" dirty="0" err="1"/>
              <a:t>SayaniGhosh</a:t>
            </a:r>
            <a:r>
              <a:rPr lang="en-IN" dirty="0"/>
              <a:t>, T. </a:t>
            </a:r>
            <a:r>
              <a:rPr lang="en-IN" dirty="0" err="1"/>
              <a:t>Nandy</a:t>
            </a:r>
            <a:r>
              <a:rPr lang="en-IN" dirty="0"/>
              <a:t>, </a:t>
            </a:r>
            <a:r>
              <a:rPr lang="en-IN" dirty="0" err="1"/>
              <a:t>Nilotpal</a:t>
            </a:r>
            <a:r>
              <a:rPr lang="en-IN" dirty="0"/>
              <a:t> Manna. Real Time Eye Detection and Tracking Method for Driver Assistance System. 2015; </a:t>
            </a:r>
          </a:p>
          <a:p>
            <a:r>
              <a:rPr lang="en-IN" dirty="0"/>
              <a:t>https://www.semanticscholar.org/paper/Real-Time-Eye-Detection-and-TrackingMethod-for-Ghosh-Nandy/6d4407b102766cef693c873f4ce37bb19b58bb8c</a:t>
            </a:r>
            <a:endParaRPr lang="en-US" dirty="0"/>
          </a:p>
        </p:txBody>
      </p:sp>
    </p:spTree>
    <p:extLst>
      <p:ext uri="{BB962C8B-B14F-4D97-AF65-F5344CB8AC3E}">
        <p14:creationId xmlns:p14="http://schemas.microsoft.com/office/powerpoint/2010/main" val="41968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763FD5-61C4-4935-89DC-E7D145430EA1}"/>
              </a:ext>
            </a:extLst>
          </p:cNvPr>
          <p:cNvSpPr txBox="1"/>
          <p:nvPr/>
        </p:nvSpPr>
        <p:spPr>
          <a:xfrm>
            <a:off x="2547892" y="2413337"/>
            <a:ext cx="5983550" cy="1015663"/>
          </a:xfrm>
          <a:prstGeom prst="rect">
            <a:avLst/>
          </a:prstGeom>
          <a:noFill/>
        </p:spPr>
        <p:txBody>
          <a:bodyPr wrap="square" rtlCol="0">
            <a:spAutoFit/>
          </a:bodyPr>
          <a:lstStyle/>
          <a:p>
            <a:r>
              <a:rPr lang="en-US" sz="6000" dirty="0">
                <a:latin typeface="Arial Black" panose="020B0A04020102020204" pitchFamily="34" charset="0"/>
              </a:rPr>
              <a:t>THANK YOU</a:t>
            </a:r>
            <a:endParaRPr lang="en-IN" sz="6000" dirty="0">
              <a:latin typeface="Arial Black" panose="020B0A04020102020204" pitchFamily="34" charset="0"/>
            </a:endParaRPr>
          </a:p>
        </p:txBody>
      </p:sp>
    </p:spTree>
    <p:extLst>
      <p:ext uri="{BB962C8B-B14F-4D97-AF65-F5344CB8AC3E}">
        <p14:creationId xmlns:p14="http://schemas.microsoft.com/office/powerpoint/2010/main" val="29570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C6D8-4C6E-4AC8-A18E-33D34FE8F27F}"/>
              </a:ext>
            </a:extLst>
          </p:cNvPr>
          <p:cNvSpPr>
            <a:spLocks noGrp="1"/>
          </p:cNvSpPr>
          <p:nvPr>
            <p:ph type="ctrTitle"/>
          </p:nvPr>
        </p:nvSpPr>
        <p:spPr>
          <a:xfrm>
            <a:off x="206257" y="1270072"/>
            <a:ext cx="4230834" cy="404565"/>
          </a:xfrm>
        </p:spPr>
        <p:txBody>
          <a:bodyPr>
            <a:noAutofit/>
          </a:bodyPr>
          <a:lstStyle/>
          <a:p>
            <a:r>
              <a:rPr lang="en-US" sz="2400" b="1" dirty="0">
                <a:solidFill>
                  <a:schemeClr val="tx1"/>
                </a:solidFill>
                <a:latin typeface="Algerian" panose="04020705040A02060702" pitchFamily="82" charset="0"/>
              </a:rPr>
              <a:t>ROAD ACCIDENT RATE</a:t>
            </a:r>
            <a:endParaRPr lang="en-IN" sz="2400" b="1" dirty="0">
              <a:solidFill>
                <a:schemeClr val="tx1"/>
              </a:solidFill>
              <a:latin typeface="Algerian" panose="04020705040A02060702" pitchFamily="82" charset="0"/>
            </a:endParaRPr>
          </a:p>
        </p:txBody>
      </p:sp>
      <p:pic>
        <p:nvPicPr>
          <p:cNvPr id="3" name="Picture 2">
            <a:extLst>
              <a:ext uri="{FF2B5EF4-FFF2-40B4-BE49-F238E27FC236}">
                <a16:creationId xmlns:a16="http://schemas.microsoft.com/office/drawing/2014/main" id="{067B5308-FCA5-480D-BAF6-2E7A575A0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934" y="1276513"/>
            <a:ext cx="2552700"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33F68BB-B64E-4835-A3A6-3AFC610B769C}"/>
              </a:ext>
            </a:extLst>
          </p:cNvPr>
          <p:cNvSpPr txBox="1"/>
          <p:nvPr/>
        </p:nvSpPr>
        <p:spPr>
          <a:xfrm>
            <a:off x="1145219" y="1656882"/>
            <a:ext cx="6116715" cy="2308324"/>
          </a:xfrm>
          <a:prstGeom prst="rect">
            <a:avLst/>
          </a:prstGeom>
          <a:solidFill>
            <a:schemeClr val="bg2"/>
          </a:solidFill>
        </p:spPr>
        <p:txBody>
          <a:bodyPr wrap="square" rtlCol="0">
            <a:spAutoFit/>
          </a:bodyPr>
          <a:lstStyle/>
          <a:p>
            <a:pPr marL="285750" indent="-285750">
              <a:buFont typeface="Wingdings" panose="05000000000000000000" pitchFamily="2" charset="2"/>
              <a:buChar char="q"/>
            </a:pPr>
            <a:r>
              <a:rPr lang="en-US" dirty="0"/>
              <a:t>According to  National Crime Records Bureau(NCRB) over 1,48,707 people were killed in road accidents.</a:t>
            </a:r>
            <a:endParaRPr lang="en-IN" dirty="0"/>
          </a:p>
          <a:p>
            <a:pPr marL="285750" indent="-285750">
              <a:buFont typeface="Wingdings" panose="05000000000000000000" pitchFamily="2" charset="2"/>
              <a:buChar char="q"/>
            </a:pPr>
            <a:r>
              <a:rPr lang="en-IN" dirty="0"/>
              <a:t>Two wheelers account for 25% of total road crash deaths.</a:t>
            </a:r>
          </a:p>
          <a:p>
            <a:pPr marL="285750" indent="-285750">
              <a:buFont typeface="Wingdings" panose="05000000000000000000" pitchFamily="2" charset="2"/>
              <a:buChar char="q"/>
            </a:pPr>
            <a:r>
              <a:rPr lang="en-IN" dirty="0"/>
              <a:t>There is one death in every 4 minutes due to a road accident in India.</a:t>
            </a:r>
          </a:p>
          <a:p>
            <a:pPr marL="285750" indent="-285750">
              <a:buFont typeface="Wingdings" panose="05000000000000000000" pitchFamily="2" charset="2"/>
              <a:buChar char="q"/>
            </a:pPr>
            <a:r>
              <a:rPr lang="en-IN" dirty="0"/>
              <a:t>India ranks 1</a:t>
            </a:r>
            <a:r>
              <a:rPr lang="en-IN" baseline="30000" dirty="0"/>
              <a:t>st</a:t>
            </a:r>
            <a:r>
              <a:rPr lang="en-IN" dirty="0"/>
              <a:t> in the number of road accidents. </a:t>
            </a:r>
          </a:p>
          <a:p>
            <a:endParaRPr lang="en-US" dirty="0"/>
          </a:p>
        </p:txBody>
      </p:sp>
      <p:pic>
        <p:nvPicPr>
          <p:cNvPr id="5124" name="Picture 4">
            <a:extLst>
              <a:ext uri="{FF2B5EF4-FFF2-40B4-BE49-F238E27FC236}">
                <a16:creationId xmlns:a16="http://schemas.microsoft.com/office/drawing/2014/main" id="{A974DDE9-A06F-45B0-AB63-809499929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43" y="4469777"/>
            <a:ext cx="4039662" cy="230832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EA73A73-B3DE-4729-BDC2-C1FFC7BD750B}"/>
              </a:ext>
            </a:extLst>
          </p:cNvPr>
          <p:cNvSpPr txBox="1">
            <a:spLocks/>
          </p:cNvSpPr>
          <p:nvPr/>
        </p:nvSpPr>
        <p:spPr>
          <a:xfrm>
            <a:off x="1646481" y="242704"/>
            <a:ext cx="4758431" cy="52264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lgerian" panose="04020705040A02060702" pitchFamily="82" charset="0"/>
              </a:rPr>
              <a:t>INTRODUCTION</a:t>
            </a:r>
            <a:endParaRPr lang="en-IN" sz="2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32685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wipe(down)">
                                      <p:cBhvr>
                                        <p:cTn id="22" dur="500"/>
                                        <p:tgtEl>
                                          <p:spTgt spid="51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down)">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down)">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wipe(down)">
                                      <p:cBhvr>
                                        <p:cTn id="37" dur="5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Effect transition="in" filter="wipe(down)">
                                      <p:cBhvr>
                                        <p:cTn id="4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EB0E-4D77-4064-A751-61DC375338DB}"/>
              </a:ext>
            </a:extLst>
          </p:cNvPr>
          <p:cNvSpPr>
            <a:spLocks noGrp="1"/>
          </p:cNvSpPr>
          <p:nvPr>
            <p:ph type="title"/>
          </p:nvPr>
        </p:nvSpPr>
        <p:spPr>
          <a:xfrm>
            <a:off x="2111036" y="989859"/>
            <a:ext cx="7457244" cy="522642"/>
          </a:xfrm>
          <a:ln>
            <a:solidFill>
              <a:schemeClr val="bg1"/>
            </a:solidFill>
          </a:ln>
        </p:spPr>
        <p:txBody>
          <a:bodyPr>
            <a:normAutofit/>
          </a:bodyPr>
          <a:lstStyle/>
          <a:p>
            <a:r>
              <a:rPr lang="en-US" sz="2400" b="1" dirty="0">
                <a:solidFill>
                  <a:schemeClr val="tx1"/>
                </a:solidFill>
                <a:latin typeface="Algerian" panose="04020705040A02060702" pitchFamily="82" charset="0"/>
              </a:rPr>
              <a:t>RATE OF ACCIDENTS DUE TO DROWSINESS</a:t>
            </a:r>
            <a:endParaRPr lang="en-IN" sz="2400" b="1" dirty="0">
              <a:solidFill>
                <a:schemeClr val="tx1"/>
              </a:solidFill>
              <a:latin typeface="Algerian" panose="04020705040A02060702" pitchFamily="82" charset="0"/>
            </a:endParaRPr>
          </a:p>
        </p:txBody>
      </p:sp>
      <p:pic>
        <p:nvPicPr>
          <p:cNvPr id="7" name="Picture 6">
            <a:extLst>
              <a:ext uri="{FF2B5EF4-FFF2-40B4-BE49-F238E27FC236}">
                <a16:creationId xmlns:a16="http://schemas.microsoft.com/office/drawing/2014/main" id="{B95C74BA-E951-476E-A196-1FA4993C9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502" y="3826276"/>
            <a:ext cx="4068932" cy="2701031"/>
          </a:xfrm>
          <a:prstGeom prst="rect">
            <a:avLst/>
          </a:prstGeom>
          <a:ln>
            <a:solidFill>
              <a:schemeClr val="bg2"/>
            </a:solidFill>
          </a:ln>
        </p:spPr>
      </p:pic>
      <p:pic>
        <p:nvPicPr>
          <p:cNvPr id="19" name="Picture 18">
            <a:extLst>
              <a:ext uri="{FF2B5EF4-FFF2-40B4-BE49-F238E27FC236}">
                <a16:creationId xmlns:a16="http://schemas.microsoft.com/office/drawing/2014/main" id="{2BEDF2F1-88C4-41FF-8097-44B3DB514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43" y="1535836"/>
            <a:ext cx="3036163" cy="1893163"/>
          </a:xfrm>
          <a:prstGeom prst="rect">
            <a:avLst/>
          </a:prstGeom>
          <a:ln>
            <a:solidFill>
              <a:schemeClr val="bg2"/>
            </a:solidFill>
          </a:ln>
        </p:spPr>
      </p:pic>
      <p:sp>
        <p:nvSpPr>
          <p:cNvPr id="20" name="Cloud 19">
            <a:extLst>
              <a:ext uri="{FF2B5EF4-FFF2-40B4-BE49-F238E27FC236}">
                <a16:creationId xmlns:a16="http://schemas.microsoft.com/office/drawing/2014/main" id="{DA66DDD4-02F9-4CE3-B99F-E1BFA9498FC8}"/>
              </a:ext>
            </a:extLst>
          </p:cNvPr>
          <p:cNvSpPr/>
          <p:nvPr/>
        </p:nvSpPr>
        <p:spPr>
          <a:xfrm>
            <a:off x="923278" y="3908395"/>
            <a:ext cx="5584052" cy="2305976"/>
          </a:xfrm>
          <a:prstGeom prst="cloud">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ctr">
              <a:buFont typeface="Wingdings" panose="05000000000000000000" pitchFamily="2" charset="2"/>
              <a:buChar char="Ø"/>
            </a:pPr>
            <a:r>
              <a:rPr lang="en-US" sz="1400" dirty="0">
                <a:solidFill>
                  <a:schemeClr val="tx1"/>
                </a:solidFill>
              </a:rPr>
              <a:t>21% OF ALL FATAL ACCIDENTS ARE DUE TO DROWSY DRIVING.</a:t>
            </a:r>
          </a:p>
          <a:p>
            <a:pPr marL="342900" indent="-342900" algn="ctr">
              <a:buFont typeface="Wingdings" panose="05000000000000000000" pitchFamily="2" charset="2"/>
              <a:buChar char="Ø"/>
            </a:pPr>
            <a:r>
              <a:rPr lang="en-US" sz="1400" dirty="0">
                <a:solidFill>
                  <a:schemeClr val="tx1"/>
                </a:solidFill>
              </a:rPr>
              <a:t>NATIONAL HIGHWAY TRAFFIC SAFETY ADMINISTRATION ESTIMATES THAT 100,000 ACCIDENTS ARE DIRECT RESULT OF DRIVER FATIQUE EVERY YEAR.</a:t>
            </a:r>
            <a:endParaRPr lang="en-IN" sz="1400" dirty="0">
              <a:solidFill>
                <a:schemeClr val="tx1"/>
              </a:solidFill>
            </a:endParaRPr>
          </a:p>
        </p:txBody>
      </p:sp>
      <p:sp>
        <p:nvSpPr>
          <p:cNvPr id="22" name="Cloud 21">
            <a:extLst>
              <a:ext uri="{FF2B5EF4-FFF2-40B4-BE49-F238E27FC236}">
                <a16:creationId xmlns:a16="http://schemas.microsoft.com/office/drawing/2014/main" id="{34A422A2-B904-4C35-8349-77FD9F8F2BD2}"/>
              </a:ext>
            </a:extLst>
          </p:cNvPr>
          <p:cNvSpPr/>
          <p:nvPr/>
        </p:nvSpPr>
        <p:spPr>
          <a:xfrm>
            <a:off x="6623484" y="1434852"/>
            <a:ext cx="3795204" cy="2095130"/>
          </a:xfrm>
          <a:prstGeom prst="cloud">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ACCORDING TO NSF ABOUT 37% OR 103 MILLION PEOPLE HAVE FALLEN ASLEEP AT THE WHEEL.</a:t>
            </a:r>
            <a:endParaRPr lang="en-IN" sz="1400" dirty="0">
              <a:solidFill>
                <a:schemeClr val="tx1"/>
              </a:solidFill>
            </a:endParaRPr>
          </a:p>
        </p:txBody>
      </p:sp>
      <p:sp>
        <p:nvSpPr>
          <p:cNvPr id="4" name="Title 1">
            <a:extLst>
              <a:ext uri="{FF2B5EF4-FFF2-40B4-BE49-F238E27FC236}">
                <a16:creationId xmlns:a16="http://schemas.microsoft.com/office/drawing/2014/main" id="{A9917319-0424-48E0-9560-D6757111D853}"/>
              </a:ext>
            </a:extLst>
          </p:cNvPr>
          <p:cNvSpPr txBox="1">
            <a:spLocks/>
          </p:cNvSpPr>
          <p:nvPr/>
        </p:nvSpPr>
        <p:spPr>
          <a:xfrm>
            <a:off x="1646481" y="224948"/>
            <a:ext cx="4758431" cy="52264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lgerian" panose="04020705040A02060702" pitchFamily="82" charset="0"/>
              </a:rPr>
              <a:t>INTRODUCTION</a:t>
            </a:r>
            <a:endParaRPr lang="en-IN" sz="2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68019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B0C60A-668F-46D4-B019-CF0BD50CB99A}"/>
              </a:ext>
            </a:extLst>
          </p:cNvPr>
          <p:cNvSpPr>
            <a:spLocks noGrp="1"/>
          </p:cNvSpPr>
          <p:nvPr>
            <p:ph type="title"/>
          </p:nvPr>
        </p:nvSpPr>
        <p:spPr>
          <a:xfrm>
            <a:off x="2228293" y="1023706"/>
            <a:ext cx="7457244" cy="522642"/>
          </a:xfrm>
        </p:spPr>
        <p:txBody>
          <a:bodyPr>
            <a:normAutofit/>
          </a:bodyPr>
          <a:lstStyle/>
          <a:p>
            <a:r>
              <a:rPr lang="en-US" sz="2400" b="1" dirty="0">
                <a:solidFill>
                  <a:schemeClr val="tx1"/>
                </a:solidFill>
                <a:latin typeface="Algerian" panose="04020705040A02060702" pitchFamily="82" charset="0"/>
                <a:cs typeface="Arial" panose="020B0604020202020204" pitchFamily="34" charset="0"/>
              </a:rPr>
              <a:t>REASON FOR DEVELOPING THIS PROJECT</a:t>
            </a:r>
            <a:endParaRPr lang="en-IN" sz="2400" b="1" dirty="0">
              <a:solidFill>
                <a:schemeClr val="tx1"/>
              </a:solidFill>
              <a:latin typeface="Algerian" panose="04020705040A02060702" pitchFamily="82" charset="0"/>
              <a:cs typeface="Arial" panose="020B0604020202020204" pitchFamily="34" charset="0"/>
            </a:endParaRPr>
          </a:p>
        </p:txBody>
      </p:sp>
      <p:pic>
        <p:nvPicPr>
          <p:cNvPr id="8" name="Picture 7">
            <a:extLst>
              <a:ext uri="{FF2B5EF4-FFF2-40B4-BE49-F238E27FC236}">
                <a16:creationId xmlns:a16="http://schemas.microsoft.com/office/drawing/2014/main" id="{6D9A24D8-F74E-4766-96B8-A5C1DD05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289" y="1804708"/>
            <a:ext cx="7173157" cy="4029586"/>
          </a:xfrm>
          <a:prstGeom prst="rect">
            <a:avLst/>
          </a:prstGeom>
        </p:spPr>
      </p:pic>
      <p:sp>
        <p:nvSpPr>
          <p:cNvPr id="2" name="Title 1">
            <a:extLst>
              <a:ext uri="{FF2B5EF4-FFF2-40B4-BE49-F238E27FC236}">
                <a16:creationId xmlns:a16="http://schemas.microsoft.com/office/drawing/2014/main" id="{691206D0-2FC1-47EB-AD3F-F1DB275CBB82}"/>
              </a:ext>
            </a:extLst>
          </p:cNvPr>
          <p:cNvSpPr txBox="1">
            <a:spLocks/>
          </p:cNvSpPr>
          <p:nvPr/>
        </p:nvSpPr>
        <p:spPr>
          <a:xfrm>
            <a:off x="1646481" y="242704"/>
            <a:ext cx="4758431" cy="52264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lgerian" panose="04020705040A02060702" pitchFamily="82" charset="0"/>
              </a:rPr>
              <a:t>INTRODUCTION</a:t>
            </a:r>
            <a:endParaRPr lang="en-IN" sz="2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2271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DB269-6454-40A9-A984-1323A8B3B58D}"/>
              </a:ext>
            </a:extLst>
          </p:cNvPr>
          <p:cNvSpPr>
            <a:spLocks noGrp="1"/>
          </p:cNvSpPr>
          <p:nvPr>
            <p:ph idx="1"/>
          </p:nvPr>
        </p:nvSpPr>
        <p:spPr>
          <a:xfrm>
            <a:off x="1050195" y="1634863"/>
            <a:ext cx="8724119" cy="4018243"/>
          </a:xfrm>
          <a:solidFill>
            <a:schemeClr val="bg2"/>
          </a:solidFill>
        </p:spPr>
        <p:txBody>
          <a:bodyPr>
            <a:noAutofit/>
          </a:bodyPr>
          <a:lstStyle/>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1-Vehicle Based Measures</a:t>
            </a:r>
            <a:r>
              <a:rPr lang="en-US" dirty="0">
                <a:solidFill>
                  <a:schemeClr val="tx1"/>
                </a:solidFill>
                <a:latin typeface="Times New Roman" panose="02020603050405020304" pitchFamily="18" charset="0"/>
                <a:cs typeface="Times New Roman" panose="02020603050405020304" pitchFamily="18" charset="0"/>
              </a:rPr>
              <a:t>:-These measurements are determined in a simulated environment by placing sensors on various vehicle components, such as the steering wheel and the acceleration pedal. </a:t>
            </a: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2-Physiological Measures</a:t>
            </a:r>
            <a:r>
              <a:rPr lang="en-US"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The correlation between physiological signals electrocardiogram (ECG), Electromyogram (EMG), Electrooculogram(</a:t>
            </a:r>
            <a:r>
              <a:rPr lang="en-IN" dirty="0" err="1">
                <a:solidFill>
                  <a:schemeClr val="tx1"/>
                </a:solidFill>
                <a:latin typeface="Times New Roman" panose="02020603050405020304" pitchFamily="18" charset="0"/>
                <a:cs typeface="Times New Roman" panose="02020603050405020304" pitchFamily="18" charset="0"/>
              </a:rPr>
              <a:t>EoG</a:t>
            </a:r>
            <a:r>
              <a:rPr lang="en-IN" dirty="0">
                <a:solidFill>
                  <a:schemeClr val="tx1"/>
                </a:solidFill>
                <a:latin typeface="Times New Roman" panose="02020603050405020304" pitchFamily="18" charset="0"/>
                <a:cs typeface="Times New Roman" panose="02020603050405020304" pitchFamily="18" charset="0"/>
              </a:rPr>
              <a:t>) and electroencephalogram (EEG))</a:t>
            </a:r>
            <a:r>
              <a:rPr lang="en-US" dirty="0"/>
              <a:t> </a:t>
            </a:r>
            <a:r>
              <a:rPr lang="en-US" dirty="0">
                <a:solidFill>
                  <a:schemeClr val="tx1"/>
                </a:solidFill>
                <a:latin typeface="Times New Roman" panose="02020603050405020304" pitchFamily="18" charset="0"/>
                <a:cs typeface="Times New Roman" panose="02020603050405020304" pitchFamily="18" charset="0"/>
              </a:rPr>
              <a:t>and driver drowsiness has been studied by many researchers. </a:t>
            </a: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3-Subjective Measures </a:t>
            </a:r>
            <a:r>
              <a:rPr lang="en-US" dirty="0">
                <a:solidFill>
                  <a:schemeClr val="tx1"/>
                </a:solidFill>
                <a:latin typeface="Times New Roman" panose="02020603050405020304" pitchFamily="18" charset="0"/>
                <a:cs typeface="Times New Roman" panose="02020603050405020304" pitchFamily="18" charset="0"/>
              </a:rPr>
              <a:t>:-Subjective measures are those which evaluate the level of drowsiness based on the driver’s personal estimation.</a:t>
            </a: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4-Behavioral Measures </a:t>
            </a: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behaviour</a:t>
            </a:r>
            <a:r>
              <a:rPr lang="en-US" dirty="0">
                <a:solidFill>
                  <a:schemeClr val="tx1"/>
                </a:solidFill>
                <a:latin typeface="Times New Roman" panose="02020603050405020304" pitchFamily="18" charset="0"/>
                <a:cs typeface="Times New Roman" panose="02020603050405020304" pitchFamily="18" charset="0"/>
              </a:rPr>
              <a:t> of the driver, including yawning, eye closure, eye blinking, head pose, etc., is monitored through a camera and the driver gets alert if any of these drowsiness symptoms are detected</a:t>
            </a: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62512A2-AA2A-47FB-98E4-9FE0CF92B049}"/>
              </a:ext>
            </a:extLst>
          </p:cNvPr>
          <p:cNvSpPr txBox="1">
            <a:spLocks/>
          </p:cNvSpPr>
          <p:nvPr/>
        </p:nvSpPr>
        <p:spPr>
          <a:xfrm>
            <a:off x="3307917" y="570791"/>
            <a:ext cx="3719744" cy="4515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lgerian" panose="04020705040A02060702" pitchFamily="82" charset="0"/>
              </a:rPr>
              <a:t>LITERATURE SURVEY</a:t>
            </a:r>
            <a:endParaRPr lang="en-IN" sz="2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68950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D7389D-36FA-4C79-9A0F-962C5594051C}"/>
              </a:ext>
            </a:extLst>
          </p:cNvPr>
          <p:cNvSpPr txBox="1">
            <a:spLocks/>
          </p:cNvSpPr>
          <p:nvPr/>
        </p:nvSpPr>
        <p:spPr>
          <a:xfrm>
            <a:off x="710213" y="424933"/>
            <a:ext cx="9614517" cy="4515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Algerian" panose="04020705040A02060702" pitchFamily="82" charset="0"/>
              </a:rPr>
              <a:t>INFERENCES DRAWN OUT FROM LITERATURE SURVEY</a:t>
            </a:r>
            <a:endParaRPr lang="en-IN" sz="2800" b="1" dirty="0">
              <a:solidFill>
                <a:schemeClr val="tx1"/>
              </a:solidFill>
              <a:latin typeface="Algerian" panose="04020705040A02060702" pitchFamily="82" charset="0"/>
            </a:endParaRPr>
          </a:p>
        </p:txBody>
      </p:sp>
      <p:sp>
        <p:nvSpPr>
          <p:cNvPr id="5" name="Content Placeholder 2">
            <a:extLst>
              <a:ext uri="{FF2B5EF4-FFF2-40B4-BE49-F238E27FC236}">
                <a16:creationId xmlns:a16="http://schemas.microsoft.com/office/drawing/2014/main" id="{FFC4420B-3045-4C35-A171-0F1DCA778FE0}"/>
              </a:ext>
            </a:extLst>
          </p:cNvPr>
          <p:cNvSpPr>
            <a:spLocks noGrp="1"/>
          </p:cNvSpPr>
          <p:nvPr>
            <p:ph idx="1"/>
          </p:nvPr>
        </p:nvSpPr>
        <p:spPr>
          <a:xfrm>
            <a:off x="1076827" y="1330999"/>
            <a:ext cx="5581425" cy="4876311"/>
          </a:xfrm>
          <a:solidFill>
            <a:schemeClr val="bg2"/>
          </a:solidFill>
        </p:spPr>
        <p:txBody>
          <a:bodyPr>
            <a:noAutofit/>
          </a:bodyPr>
          <a:lstStyle/>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1-Vehicle Based Measures:-</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Advantages - Non intrusive.  </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Disadvantages– Unreliable.</a:t>
            </a: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2-Physiological Measures:-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Advantages - Reliable, Accurate.  </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Disadvantages– Intrusive.</a:t>
            </a: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3-Subjective Measures:-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Advantages - Subjective .</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Disadvantages– Not possible in real time.</a:t>
            </a: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Technique 4-Behavioral Measures:-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Advantages –Reliable, Accurate.  </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Disadvantages– Lighting condition Background.</a:t>
            </a: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00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down)">
                                      <p:cBhvr>
                                        <p:cTn id="12" dur="5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down)">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down)">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down)">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wipe(down)">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down)">
                                      <p:cBhvr>
                                        <p:cTn id="52" dur="5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wipe(down)">
                                      <p:cBhvr>
                                        <p:cTn id="57" dur="5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wipe(down)">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wipe(down)">
                                      <p:cBhvr>
                                        <p:cTn id="67" dur="500"/>
                                        <p:tgtEl>
                                          <p:spTgt spid="5">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xEl>
                                              <p:pRg st="11" end="11"/>
                                            </p:txEl>
                                          </p:spTgt>
                                        </p:tgtEl>
                                        <p:attrNameLst>
                                          <p:attrName>style.visibility</p:attrName>
                                        </p:attrNameLst>
                                      </p:cBhvr>
                                      <p:to>
                                        <p:strVal val="visible"/>
                                      </p:to>
                                    </p:set>
                                    <p:animEffect transition="in" filter="wipe(down)">
                                      <p:cBhvr>
                                        <p:cTn id="7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EB0E-4D77-4064-A751-61DC375338DB}"/>
              </a:ext>
            </a:extLst>
          </p:cNvPr>
          <p:cNvSpPr>
            <a:spLocks noGrp="1"/>
          </p:cNvSpPr>
          <p:nvPr>
            <p:ph type="title"/>
          </p:nvPr>
        </p:nvSpPr>
        <p:spPr>
          <a:xfrm>
            <a:off x="2512381" y="351025"/>
            <a:ext cx="6693763" cy="487131"/>
          </a:xfrm>
        </p:spPr>
        <p:txBody>
          <a:bodyPr>
            <a:noAutofit/>
          </a:bodyPr>
          <a:lstStyle/>
          <a:p>
            <a:r>
              <a:rPr lang="en-US" sz="2800" b="1" dirty="0">
                <a:solidFill>
                  <a:schemeClr val="tx1"/>
                </a:solidFill>
                <a:latin typeface="Algerian" panose="04020705040A02060702" pitchFamily="82" charset="0"/>
              </a:rPr>
              <a:t>Objective and scope of project</a:t>
            </a:r>
            <a:endParaRPr lang="en-IN" sz="2800" b="1" dirty="0">
              <a:solidFill>
                <a:schemeClr val="tx1"/>
              </a:solidFill>
              <a:latin typeface="Algerian" panose="04020705040A02060702" pitchFamily="82" charset="0"/>
            </a:endParaRPr>
          </a:p>
        </p:txBody>
      </p:sp>
      <p:sp>
        <p:nvSpPr>
          <p:cNvPr id="9" name="Content Placeholder 4">
            <a:extLst>
              <a:ext uri="{FF2B5EF4-FFF2-40B4-BE49-F238E27FC236}">
                <a16:creationId xmlns:a16="http://schemas.microsoft.com/office/drawing/2014/main" id="{8500633B-7AD6-4410-B7BA-ED68D636F0FB}"/>
              </a:ext>
            </a:extLst>
          </p:cNvPr>
          <p:cNvSpPr txBox="1">
            <a:spLocks/>
          </p:cNvSpPr>
          <p:nvPr/>
        </p:nvSpPr>
        <p:spPr>
          <a:xfrm>
            <a:off x="1495559" y="1061778"/>
            <a:ext cx="5144938" cy="2367221"/>
          </a:xfrm>
          <a:prstGeom prst="cloud">
            <a:avLst/>
          </a:prstGeom>
          <a:solidFill>
            <a:schemeClr val="bg2"/>
          </a:solidFill>
          <a:ln w="19050" cap="rnd" cmpd="sng" algn="ctr">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ct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objective of the project is to ensure the safety system and to avoid accidents.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Content Placeholder 4">
            <a:extLst>
              <a:ext uri="{FF2B5EF4-FFF2-40B4-BE49-F238E27FC236}">
                <a16:creationId xmlns:a16="http://schemas.microsoft.com/office/drawing/2014/main" id="{F1686162-80DE-4A56-B155-71C975C5EE87}"/>
              </a:ext>
            </a:extLst>
          </p:cNvPr>
          <p:cNvSpPr txBox="1">
            <a:spLocks/>
          </p:cNvSpPr>
          <p:nvPr/>
        </p:nvSpPr>
        <p:spPr>
          <a:xfrm>
            <a:off x="4482895" y="3304712"/>
            <a:ext cx="5144938" cy="2854171"/>
          </a:xfrm>
          <a:prstGeom prst="cloud">
            <a:avLst/>
          </a:prstGeom>
          <a:solidFill>
            <a:schemeClr val="bg2"/>
          </a:solidFill>
          <a:ln w="19050" cap="rnd" cmpd="sng" algn="ctr">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ct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project can be integrated with external camera in car, so that we can automatically detect driver's face.</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B420653-F357-40AF-B41B-E9D4D3C8E73B}"/>
              </a:ext>
            </a:extLst>
          </p:cNvPr>
          <p:cNvSpPr txBox="1"/>
          <p:nvPr/>
        </p:nvSpPr>
        <p:spPr>
          <a:xfrm>
            <a:off x="3242404" y="1246793"/>
            <a:ext cx="1651247" cy="400110"/>
          </a:xfrm>
          <a:prstGeom prst="rect">
            <a:avLst/>
          </a:prstGeom>
          <a:noFill/>
        </p:spPr>
        <p:txBody>
          <a:bodyPr wrap="square" rtlCol="0">
            <a:spAutoFit/>
          </a:bodyPr>
          <a:lstStyle/>
          <a:p>
            <a:r>
              <a:rPr lang="en-US" sz="2000" dirty="0">
                <a:solidFill>
                  <a:schemeClr val="tx2">
                    <a:lumMod val="75000"/>
                  </a:schemeClr>
                </a:solidFill>
                <a:latin typeface="Arial Black" panose="020B0A04020102020204" pitchFamily="34" charset="0"/>
              </a:rPr>
              <a:t>Objective</a:t>
            </a:r>
            <a:endParaRPr lang="en-IN" sz="2000" dirty="0">
              <a:solidFill>
                <a:schemeClr val="tx2">
                  <a:lumMod val="75000"/>
                </a:schemeClr>
              </a:solidFill>
              <a:latin typeface="Arial Black" panose="020B0A04020102020204" pitchFamily="34" charset="0"/>
            </a:endParaRPr>
          </a:p>
        </p:txBody>
      </p:sp>
      <p:sp>
        <p:nvSpPr>
          <p:cNvPr id="14" name="TextBox 13">
            <a:extLst>
              <a:ext uri="{FF2B5EF4-FFF2-40B4-BE49-F238E27FC236}">
                <a16:creationId xmlns:a16="http://schemas.microsoft.com/office/drawing/2014/main" id="{7234BBF9-82F7-4CC1-85E0-9A8EEB4C5720}"/>
              </a:ext>
            </a:extLst>
          </p:cNvPr>
          <p:cNvSpPr txBox="1"/>
          <p:nvPr/>
        </p:nvSpPr>
        <p:spPr>
          <a:xfrm>
            <a:off x="6322956" y="3549744"/>
            <a:ext cx="1651247" cy="400110"/>
          </a:xfrm>
          <a:prstGeom prst="rect">
            <a:avLst/>
          </a:prstGeom>
          <a:noFill/>
        </p:spPr>
        <p:txBody>
          <a:bodyPr wrap="square" rtlCol="0">
            <a:spAutoFit/>
          </a:bodyPr>
          <a:lstStyle/>
          <a:p>
            <a:r>
              <a:rPr lang="en-US" sz="2000" dirty="0">
                <a:solidFill>
                  <a:schemeClr val="tx2">
                    <a:lumMod val="75000"/>
                  </a:schemeClr>
                </a:solidFill>
                <a:latin typeface="Arial Black" panose="020B0A04020102020204" pitchFamily="34" charset="0"/>
              </a:rPr>
              <a:t>Scope</a:t>
            </a:r>
            <a:endParaRPr lang="en-IN" sz="2000" dirty="0">
              <a:solidFill>
                <a:schemeClr val="tx2">
                  <a:lumMod val="75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09F0376C-8CBF-4078-B80E-BE707CA2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231" y="1751567"/>
            <a:ext cx="3293616" cy="1466139"/>
          </a:xfrm>
          <a:prstGeom prst="rect">
            <a:avLst/>
          </a:prstGeom>
        </p:spPr>
      </p:pic>
    </p:spTree>
    <p:extLst>
      <p:ext uri="{BB962C8B-B14F-4D97-AF65-F5344CB8AC3E}">
        <p14:creationId xmlns:p14="http://schemas.microsoft.com/office/powerpoint/2010/main" val="18361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977F2F-3DD2-48AF-A826-C495EC03C335}"/>
              </a:ext>
            </a:extLst>
          </p:cNvPr>
          <p:cNvSpPr>
            <a:spLocks noGrp="1"/>
          </p:cNvSpPr>
          <p:nvPr>
            <p:ph type="title"/>
          </p:nvPr>
        </p:nvSpPr>
        <p:spPr>
          <a:xfrm>
            <a:off x="3821510" y="329616"/>
            <a:ext cx="4758431" cy="522642"/>
          </a:xfrm>
        </p:spPr>
        <p:txBody>
          <a:bodyPr>
            <a:normAutofit/>
          </a:bodyPr>
          <a:lstStyle/>
          <a:p>
            <a:r>
              <a:rPr lang="en-US" sz="2800" b="1" dirty="0">
                <a:solidFill>
                  <a:schemeClr val="tx1"/>
                </a:solidFill>
                <a:latin typeface="Algerian" panose="04020705040A02060702" pitchFamily="82" charset="0"/>
              </a:rPr>
              <a:t>PROBLEM STATEMENT</a:t>
            </a:r>
            <a:endParaRPr lang="en-IN" sz="2800" b="1" dirty="0">
              <a:solidFill>
                <a:schemeClr val="tx1"/>
              </a:solidFill>
              <a:latin typeface="Algerian" panose="04020705040A02060702" pitchFamily="82" charset="0"/>
            </a:endParaRPr>
          </a:p>
        </p:txBody>
      </p:sp>
      <p:pic>
        <p:nvPicPr>
          <p:cNvPr id="8" name="Picture 7">
            <a:extLst>
              <a:ext uri="{FF2B5EF4-FFF2-40B4-BE49-F238E27FC236}">
                <a16:creationId xmlns:a16="http://schemas.microsoft.com/office/drawing/2014/main" id="{1D880D45-DB22-48D7-9B54-8061785D6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961" y="3524250"/>
            <a:ext cx="4424039" cy="3333750"/>
          </a:xfrm>
          <a:prstGeom prst="rect">
            <a:avLst/>
          </a:prstGeom>
        </p:spPr>
      </p:pic>
      <p:sp>
        <p:nvSpPr>
          <p:cNvPr id="10" name="Content Placeholder 4">
            <a:extLst>
              <a:ext uri="{FF2B5EF4-FFF2-40B4-BE49-F238E27FC236}">
                <a16:creationId xmlns:a16="http://schemas.microsoft.com/office/drawing/2014/main" id="{BC243F95-5EEA-43E7-AFA3-DC2A28B01BF6}"/>
              </a:ext>
            </a:extLst>
          </p:cNvPr>
          <p:cNvSpPr txBox="1">
            <a:spLocks/>
          </p:cNvSpPr>
          <p:nvPr/>
        </p:nvSpPr>
        <p:spPr>
          <a:xfrm>
            <a:off x="3821510" y="1486934"/>
            <a:ext cx="5144938" cy="2604699"/>
          </a:xfrm>
          <a:prstGeom prst="cloud">
            <a:avLst/>
          </a:prstGeom>
          <a:solidFill>
            <a:schemeClr val="bg2"/>
          </a:solidFill>
          <a:ln w="19050" cap="rnd" cmpd="sng" algn="ctr">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ct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a prototype Driver Drowsiness Detection System using Computer vision.</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C8D2D01-4EB6-4142-8BD4-FF0C13648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97" y="883255"/>
            <a:ext cx="3278260" cy="2016926"/>
          </a:xfrm>
          <a:prstGeom prst="rect">
            <a:avLst/>
          </a:prstGeom>
        </p:spPr>
      </p:pic>
    </p:spTree>
    <p:extLst>
      <p:ext uri="{BB962C8B-B14F-4D97-AF65-F5344CB8AC3E}">
        <p14:creationId xmlns:p14="http://schemas.microsoft.com/office/powerpoint/2010/main" val="294520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BB03-6F27-46BA-9C69-EDFFAA9F9041}"/>
              </a:ext>
            </a:extLst>
          </p:cNvPr>
          <p:cNvSpPr>
            <a:spLocks noGrp="1"/>
          </p:cNvSpPr>
          <p:nvPr>
            <p:ph type="title"/>
          </p:nvPr>
        </p:nvSpPr>
        <p:spPr>
          <a:xfrm>
            <a:off x="3071674" y="169878"/>
            <a:ext cx="4580877" cy="489376"/>
          </a:xfrm>
          <a:ln>
            <a:solidFill>
              <a:schemeClr val="bg1"/>
            </a:solidFill>
          </a:ln>
        </p:spPr>
        <p:txBody>
          <a:bodyPr>
            <a:noAutofit/>
          </a:bodyPr>
          <a:lstStyle/>
          <a:p>
            <a:r>
              <a:rPr lang="en-US" sz="2800" b="1" dirty="0">
                <a:solidFill>
                  <a:schemeClr val="tx1"/>
                </a:solidFill>
                <a:latin typeface="Algerian" panose="04020705040A02060702" pitchFamily="82" charset="0"/>
              </a:rPr>
              <a:t>SOLUTION/METHODOLOGY</a:t>
            </a:r>
            <a:endParaRPr lang="en-IN" sz="2800" b="1" dirty="0">
              <a:solidFill>
                <a:schemeClr val="tx1"/>
              </a:solidFill>
              <a:latin typeface="Algerian" panose="04020705040A02060702" pitchFamily="82" charset="0"/>
            </a:endParaRPr>
          </a:p>
        </p:txBody>
      </p:sp>
      <p:sp>
        <p:nvSpPr>
          <p:cNvPr id="5" name="Rectangle 4">
            <a:extLst>
              <a:ext uri="{FF2B5EF4-FFF2-40B4-BE49-F238E27FC236}">
                <a16:creationId xmlns:a16="http://schemas.microsoft.com/office/drawing/2014/main" id="{F9337A0E-96B0-4DAA-830E-D8A33BC53791}"/>
              </a:ext>
            </a:extLst>
          </p:cNvPr>
          <p:cNvSpPr/>
          <p:nvPr/>
        </p:nvSpPr>
        <p:spPr>
          <a:xfrm>
            <a:off x="4350058" y="1549188"/>
            <a:ext cx="1606858" cy="4901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Dividing video into frames</a:t>
            </a:r>
            <a:endParaRPr lang="en-IN" sz="1600" dirty="0">
              <a:solidFill>
                <a:schemeClr val="tx1"/>
              </a:solidFill>
            </a:endParaRPr>
          </a:p>
        </p:txBody>
      </p:sp>
      <p:sp>
        <p:nvSpPr>
          <p:cNvPr id="7" name="Rectangle 6">
            <a:extLst>
              <a:ext uri="{FF2B5EF4-FFF2-40B4-BE49-F238E27FC236}">
                <a16:creationId xmlns:a16="http://schemas.microsoft.com/office/drawing/2014/main" id="{74DEF9F1-4FA7-4928-AD21-E299F705D408}"/>
              </a:ext>
            </a:extLst>
          </p:cNvPr>
          <p:cNvSpPr/>
          <p:nvPr/>
        </p:nvSpPr>
        <p:spPr>
          <a:xfrm>
            <a:off x="4350058" y="3435941"/>
            <a:ext cx="1606858" cy="4901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Extraction</a:t>
            </a:r>
            <a:endParaRPr lang="en-IN" sz="1600" dirty="0">
              <a:solidFill>
                <a:schemeClr val="tx1"/>
              </a:solidFill>
            </a:endParaRPr>
          </a:p>
        </p:txBody>
      </p:sp>
      <p:sp>
        <p:nvSpPr>
          <p:cNvPr id="9" name="Rectangle 8">
            <a:extLst>
              <a:ext uri="{FF2B5EF4-FFF2-40B4-BE49-F238E27FC236}">
                <a16:creationId xmlns:a16="http://schemas.microsoft.com/office/drawing/2014/main" id="{FE7E71F1-1D3A-4EAB-823F-FFA16F5DF54C}"/>
              </a:ext>
            </a:extLst>
          </p:cNvPr>
          <p:cNvSpPr/>
          <p:nvPr/>
        </p:nvSpPr>
        <p:spPr>
          <a:xfrm>
            <a:off x="4350058" y="897857"/>
            <a:ext cx="1606858" cy="4901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 Input</a:t>
            </a:r>
            <a:endParaRPr lang="en-IN" sz="1600" dirty="0">
              <a:solidFill>
                <a:schemeClr val="tx1"/>
              </a:solidFill>
            </a:endParaRPr>
          </a:p>
        </p:txBody>
      </p:sp>
      <p:sp>
        <p:nvSpPr>
          <p:cNvPr id="11" name="Rectangle 10">
            <a:extLst>
              <a:ext uri="{FF2B5EF4-FFF2-40B4-BE49-F238E27FC236}">
                <a16:creationId xmlns:a16="http://schemas.microsoft.com/office/drawing/2014/main" id="{7423BD26-F0AF-44C9-ADF0-016172BF84F2}"/>
              </a:ext>
            </a:extLst>
          </p:cNvPr>
          <p:cNvSpPr/>
          <p:nvPr/>
        </p:nvSpPr>
        <p:spPr>
          <a:xfrm>
            <a:off x="4350058" y="2191257"/>
            <a:ext cx="1606858" cy="4901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Fetch Frame</a:t>
            </a:r>
            <a:endParaRPr lang="en-IN" sz="1600" dirty="0">
              <a:solidFill>
                <a:schemeClr val="tx1"/>
              </a:solidFill>
            </a:endParaRPr>
          </a:p>
        </p:txBody>
      </p:sp>
      <p:sp>
        <p:nvSpPr>
          <p:cNvPr id="13" name="Rectangle 12">
            <a:extLst>
              <a:ext uri="{FF2B5EF4-FFF2-40B4-BE49-F238E27FC236}">
                <a16:creationId xmlns:a16="http://schemas.microsoft.com/office/drawing/2014/main" id="{AD570746-1B36-49C5-A84D-80ED362FFA78}"/>
              </a:ext>
            </a:extLst>
          </p:cNvPr>
          <p:cNvSpPr/>
          <p:nvPr/>
        </p:nvSpPr>
        <p:spPr>
          <a:xfrm>
            <a:off x="4350058" y="2816579"/>
            <a:ext cx="1606858" cy="4901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Face Detection</a:t>
            </a:r>
            <a:endParaRPr lang="en-IN" sz="1600" dirty="0">
              <a:solidFill>
                <a:schemeClr val="tx1"/>
              </a:solidFill>
            </a:endParaRPr>
          </a:p>
        </p:txBody>
      </p:sp>
      <p:sp>
        <p:nvSpPr>
          <p:cNvPr id="15" name="Rectangle 14">
            <a:extLst>
              <a:ext uri="{FF2B5EF4-FFF2-40B4-BE49-F238E27FC236}">
                <a16:creationId xmlns:a16="http://schemas.microsoft.com/office/drawing/2014/main" id="{3628B6DB-A430-4E59-AA1C-836D4E4827AE}"/>
              </a:ext>
            </a:extLst>
          </p:cNvPr>
          <p:cNvSpPr/>
          <p:nvPr/>
        </p:nvSpPr>
        <p:spPr>
          <a:xfrm>
            <a:off x="7207189" y="4225767"/>
            <a:ext cx="1606858" cy="4557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Mouth State</a:t>
            </a:r>
            <a:endParaRPr lang="en-IN" sz="1600" dirty="0">
              <a:solidFill>
                <a:schemeClr val="tx1"/>
              </a:solidFill>
            </a:endParaRPr>
          </a:p>
        </p:txBody>
      </p:sp>
      <p:sp>
        <p:nvSpPr>
          <p:cNvPr id="17" name="Rectangle 16">
            <a:extLst>
              <a:ext uri="{FF2B5EF4-FFF2-40B4-BE49-F238E27FC236}">
                <a16:creationId xmlns:a16="http://schemas.microsoft.com/office/drawing/2014/main" id="{E016204E-979E-40D9-8B15-666E5DB6E5DE}"/>
              </a:ext>
            </a:extLst>
          </p:cNvPr>
          <p:cNvSpPr/>
          <p:nvPr/>
        </p:nvSpPr>
        <p:spPr>
          <a:xfrm>
            <a:off x="7207189" y="4860832"/>
            <a:ext cx="1606858" cy="4557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Mouth Opening and closure</a:t>
            </a:r>
            <a:endParaRPr lang="en-IN" sz="1600" dirty="0">
              <a:solidFill>
                <a:schemeClr val="tx1"/>
              </a:solidFill>
            </a:endParaRPr>
          </a:p>
        </p:txBody>
      </p:sp>
      <p:sp>
        <p:nvSpPr>
          <p:cNvPr id="19" name="Rectangle 18">
            <a:extLst>
              <a:ext uri="{FF2B5EF4-FFF2-40B4-BE49-F238E27FC236}">
                <a16:creationId xmlns:a16="http://schemas.microsoft.com/office/drawing/2014/main" id="{E33095C2-155D-4556-B694-C7A491A8450F}"/>
              </a:ext>
            </a:extLst>
          </p:cNvPr>
          <p:cNvSpPr/>
          <p:nvPr/>
        </p:nvSpPr>
        <p:spPr>
          <a:xfrm>
            <a:off x="1367161" y="4225768"/>
            <a:ext cx="2077356" cy="4557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Eye State</a:t>
            </a:r>
            <a:endParaRPr lang="en-IN" sz="1600" dirty="0">
              <a:solidFill>
                <a:schemeClr val="tx1"/>
              </a:solidFill>
            </a:endParaRPr>
          </a:p>
        </p:txBody>
      </p:sp>
      <p:sp>
        <p:nvSpPr>
          <p:cNvPr id="21" name="Rectangle 20">
            <a:extLst>
              <a:ext uri="{FF2B5EF4-FFF2-40B4-BE49-F238E27FC236}">
                <a16:creationId xmlns:a16="http://schemas.microsoft.com/office/drawing/2014/main" id="{469A5CF2-8D2E-4700-8941-A3C9626A241D}"/>
              </a:ext>
            </a:extLst>
          </p:cNvPr>
          <p:cNvSpPr/>
          <p:nvPr/>
        </p:nvSpPr>
        <p:spPr>
          <a:xfrm>
            <a:off x="1367160" y="4828556"/>
            <a:ext cx="2077357" cy="4557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Eye closure and blinking Ratio</a:t>
            </a:r>
            <a:endParaRPr lang="en-IN" sz="1600" dirty="0">
              <a:solidFill>
                <a:schemeClr val="tx1"/>
              </a:solidFill>
            </a:endParaRPr>
          </a:p>
        </p:txBody>
      </p:sp>
      <p:sp>
        <p:nvSpPr>
          <p:cNvPr id="23" name="Rectangle 22">
            <a:extLst>
              <a:ext uri="{FF2B5EF4-FFF2-40B4-BE49-F238E27FC236}">
                <a16:creationId xmlns:a16="http://schemas.microsoft.com/office/drawing/2014/main" id="{9DB3FE6C-218F-4386-9234-9841268C870D}"/>
              </a:ext>
            </a:extLst>
          </p:cNvPr>
          <p:cNvSpPr/>
          <p:nvPr/>
        </p:nvSpPr>
        <p:spPr>
          <a:xfrm>
            <a:off x="4537968" y="6396605"/>
            <a:ext cx="1231037" cy="3865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Warning</a:t>
            </a:r>
            <a:endParaRPr lang="en-IN" dirty="0">
              <a:solidFill>
                <a:schemeClr val="tx1"/>
              </a:solidFill>
            </a:endParaRPr>
          </a:p>
        </p:txBody>
      </p:sp>
      <p:sp>
        <p:nvSpPr>
          <p:cNvPr id="24" name="Diamond 23">
            <a:extLst>
              <a:ext uri="{FF2B5EF4-FFF2-40B4-BE49-F238E27FC236}">
                <a16:creationId xmlns:a16="http://schemas.microsoft.com/office/drawing/2014/main" id="{76157370-7B07-48D6-9514-9D689276A345}"/>
              </a:ext>
            </a:extLst>
          </p:cNvPr>
          <p:cNvSpPr/>
          <p:nvPr/>
        </p:nvSpPr>
        <p:spPr>
          <a:xfrm>
            <a:off x="4003829" y="5606789"/>
            <a:ext cx="2299316" cy="647309"/>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Is it a Drowsy state?</a:t>
            </a:r>
            <a:endParaRPr lang="en-IN" sz="1400" dirty="0">
              <a:solidFill>
                <a:schemeClr val="tx1"/>
              </a:solidFill>
            </a:endParaRPr>
          </a:p>
        </p:txBody>
      </p:sp>
      <p:cxnSp>
        <p:nvCxnSpPr>
          <p:cNvPr id="26" name="Straight Arrow Connector 25">
            <a:extLst>
              <a:ext uri="{FF2B5EF4-FFF2-40B4-BE49-F238E27FC236}">
                <a16:creationId xmlns:a16="http://schemas.microsoft.com/office/drawing/2014/main" id="{F8B7EFEE-C0D1-4338-9C44-5739CD3F1FBB}"/>
              </a:ext>
            </a:extLst>
          </p:cNvPr>
          <p:cNvCxnSpPr>
            <a:stCxn id="9" idx="2"/>
            <a:endCxn id="5" idx="0"/>
          </p:cNvCxnSpPr>
          <p:nvPr/>
        </p:nvCxnSpPr>
        <p:spPr>
          <a:xfrm>
            <a:off x="5153487" y="1387979"/>
            <a:ext cx="0" cy="161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A7B658-2010-4D1A-BA55-57ACB4FCDCD5}"/>
              </a:ext>
            </a:extLst>
          </p:cNvPr>
          <p:cNvCxnSpPr>
            <a:stCxn id="5" idx="2"/>
            <a:endCxn id="11" idx="0"/>
          </p:cNvCxnSpPr>
          <p:nvPr/>
        </p:nvCxnSpPr>
        <p:spPr>
          <a:xfrm>
            <a:off x="5153487" y="2039310"/>
            <a:ext cx="0" cy="151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E9B372-D72E-4165-9B96-BF1F2DD5330A}"/>
              </a:ext>
            </a:extLst>
          </p:cNvPr>
          <p:cNvCxnSpPr>
            <a:stCxn id="11" idx="2"/>
            <a:endCxn id="13" idx="0"/>
          </p:cNvCxnSpPr>
          <p:nvPr/>
        </p:nvCxnSpPr>
        <p:spPr>
          <a:xfrm>
            <a:off x="5153487" y="2681378"/>
            <a:ext cx="0" cy="135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37D74C0-5F14-4901-A22A-1359072E45E5}"/>
              </a:ext>
            </a:extLst>
          </p:cNvPr>
          <p:cNvCxnSpPr>
            <a:stCxn id="13" idx="2"/>
            <a:endCxn id="7" idx="0"/>
          </p:cNvCxnSpPr>
          <p:nvPr/>
        </p:nvCxnSpPr>
        <p:spPr>
          <a:xfrm>
            <a:off x="5153487" y="3306700"/>
            <a:ext cx="0" cy="129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581F80-5B9A-42E3-A615-A4E149771231}"/>
              </a:ext>
            </a:extLst>
          </p:cNvPr>
          <p:cNvCxnSpPr>
            <a:cxnSpLocks/>
            <a:stCxn id="7" idx="2"/>
          </p:cNvCxnSpPr>
          <p:nvPr/>
        </p:nvCxnSpPr>
        <p:spPr>
          <a:xfrm>
            <a:off x="5153487" y="3926062"/>
            <a:ext cx="0" cy="109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06D1B6-E5B0-4F7D-BA11-0DA171B8DB0E}"/>
              </a:ext>
            </a:extLst>
          </p:cNvPr>
          <p:cNvCxnSpPr>
            <a:cxnSpLocks/>
          </p:cNvCxnSpPr>
          <p:nvPr/>
        </p:nvCxnSpPr>
        <p:spPr>
          <a:xfrm>
            <a:off x="2405838" y="4007890"/>
            <a:ext cx="5604780" cy="33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3C1679-5B37-405A-B761-DCCDABD3CE4D}"/>
              </a:ext>
            </a:extLst>
          </p:cNvPr>
          <p:cNvCxnSpPr>
            <a:cxnSpLocks/>
            <a:stCxn id="21" idx="2"/>
          </p:cNvCxnSpPr>
          <p:nvPr/>
        </p:nvCxnSpPr>
        <p:spPr>
          <a:xfrm>
            <a:off x="2405839" y="5284278"/>
            <a:ext cx="0" cy="175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244D42-3712-463E-BD80-01DCAAE83490}"/>
              </a:ext>
            </a:extLst>
          </p:cNvPr>
          <p:cNvCxnSpPr>
            <a:stCxn id="17" idx="2"/>
          </p:cNvCxnSpPr>
          <p:nvPr/>
        </p:nvCxnSpPr>
        <p:spPr>
          <a:xfrm>
            <a:off x="8010618" y="5316553"/>
            <a:ext cx="0" cy="157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306FC3-D7E3-4117-8DAD-F12B5B434765}"/>
              </a:ext>
            </a:extLst>
          </p:cNvPr>
          <p:cNvCxnSpPr>
            <a:cxnSpLocks/>
          </p:cNvCxnSpPr>
          <p:nvPr/>
        </p:nvCxnSpPr>
        <p:spPr>
          <a:xfrm>
            <a:off x="2405838" y="5459768"/>
            <a:ext cx="560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90B3632-9093-4AE7-9B0A-A313D21F6DC8}"/>
              </a:ext>
            </a:extLst>
          </p:cNvPr>
          <p:cNvCxnSpPr>
            <a:cxnSpLocks/>
            <a:endCxn id="19" idx="0"/>
          </p:cNvCxnSpPr>
          <p:nvPr/>
        </p:nvCxnSpPr>
        <p:spPr>
          <a:xfrm>
            <a:off x="2405839" y="4007890"/>
            <a:ext cx="0" cy="217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39E3C4F-0E92-4BD2-A543-FFFBE0C2FC8B}"/>
              </a:ext>
            </a:extLst>
          </p:cNvPr>
          <p:cNvCxnSpPr>
            <a:endCxn id="15" idx="0"/>
          </p:cNvCxnSpPr>
          <p:nvPr/>
        </p:nvCxnSpPr>
        <p:spPr>
          <a:xfrm>
            <a:off x="8010618" y="4041674"/>
            <a:ext cx="0" cy="184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D62812F-AEC0-4B05-85AE-FAD6F75BCF22}"/>
              </a:ext>
            </a:extLst>
          </p:cNvPr>
          <p:cNvCxnSpPr>
            <a:cxnSpLocks/>
            <a:stCxn id="24" idx="2"/>
            <a:endCxn id="23" idx="0"/>
          </p:cNvCxnSpPr>
          <p:nvPr/>
        </p:nvCxnSpPr>
        <p:spPr>
          <a:xfrm>
            <a:off x="5153487" y="6254098"/>
            <a:ext cx="0" cy="142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9363F-FE06-4947-8E55-09163F385C44}"/>
              </a:ext>
            </a:extLst>
          </p:cNvPr>
          <p:cNvCxnSpPr>
            <a:cxnSpLocks/>
            <a:stCxn id="24" idx="3"/>
          </p:cNvCxnSpPr>
          <p:nvPr/>
        </p:nvCxnSpPr>
        <p:spPr>
          <a:xfrm flipV="1">
            <a:off x="6303145" y="5919310"/>
            <a:ext cx="3045041" cy="11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0726250-930E-4DA4-BA95-E0EB142936C7}"/>
              </a:ext>
            </a:extLst>
          </p:cNvPr>
          <p:cNvCxnSpPr>
            <a:cxnSpLocks/>
          </p:cNvCxnSpPr>
          <p:nvPr/>
        </p:nvCxnSpPr>
        <p:spPr>
          <a:xfrm flipV="1">
            <a:off x="9348186" y="2419568"/>
            <a:ext cx="0" cy="349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4EABFD9-AD3C-43F1-9B8B-DEE5CDDCA56D}"/>
              </a:ext>
            </a:extLst>
          </p:cNvPr>
          <p:cNvCxnSpPr>
            <a:cxnSpLocks/>
            <a:endCxn id="11" idx="3"/>
          </p:cNvCxnSpPr>
          <p:nvPr/>
        </p:nvCxnSpPr>
        <p:spPr>
          <a:xfrm flipH="1" flipV="1">
            <a:off x="5956916" y="2436318"/>
            <a:ext cx="3391270" cy="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6D7D764-33D5-473F-A569-835DC6298A69}"/>
              </a:ext>
            </a:extLst>
          </p:cNvPr>
          <p:cNvSpPr txBox="1"/>
          <p:nvPr/>
        </p:nvSpPr>
        <p:spPr>
          <a:xfrm>
            <a:off x="6331991" y="5599747"/>
            <a:ext cx="838928" cy="338554"/>
          </a:xfrm>
          <a:prstGeom prst="rect">
            <a:avLst/>
          </a:prstGeom>
          <a:noFill/>
        </p:spPr>
        <p:txBody>
          <a:bodyPr wrap="square" rtlCol="0">
            <a:spAutoFit/>
          </a:bodyPr>
          <a:lstStyle/>
          <a:p>
            <a:r>
              <a:rPr lang="en-US" sz="1600" dirty="0"/>
              <a:t>NO</a:t>
            </a:r>
            <a:endParaRPr lang="en-IN" sz="1600" dirty="0"/>
          </a:p>
        </p:txBody>
      </p:sp>
      <p:sp>
        <p:nvSpPr>
          <p:cNvPr id="102" name="TextBox 101">
            <a:extLst>
              <a:ext uri="{FF2B5EF4-FFF2-40B4-BE49-F238E27FC236}">
                <a16:creationId xmlns:a16="http://schemas.microsoft.com/office/drawing/2014/main" id="{6C761963-04F7-4387-9AD0-CF67A2558BEF}"/>
              </a:ext>
            </a:extLst>
          </p:cNvPr>
          <p:cNvSpPr txBox="1"/>
          <p:nvPr/>
        </p:nvSpPr>
        <p:spPr>
          <a:xfrm>
            <a:off x="5462738" y="6072951"/>
            <a:ext cx="838928" cy="338554"/>
          </a:xfrm>
          <a:prstGeom prst="rect">
            <a:avLst/>
          </a:prstGeom>
          <a:noFill/>
        </p:spPr>
        <p:txBody>
          <a:bodyPr wrap="square" rtlCol="0">
            <a:spAutoFit/>
          </a:bodyPr>
          <a:lstStyle/>
          <a:p>
            <a:r>
              <a:rPr lang="en-US" sz="1600" dirty="0"/>
              <a:t>Yes</a:t>
            </a:r>
            <a:endParaRPr lang="en-IN" sz="1600" dirty="0"/>
          </a:p>
        </p:txBody>
      </p:sp>
      <p:cxnSp>
        <p:nvCxnSpPr>
          <p:cNvPr id="104" name="Straight Arrow Connector 103">
            <a:extLst>
              <a:ext uri="{FF2B5EF4-FFF2-40B4-BE49-F238E27FC236}">
                <a16:creationId xmlns:a16="http://schemas.microsoft.com/office/drawing/2014/main" id="{E7C6C04B-4584-4A96-BF38-3E538E629DE1}"/>
              </a:ext>
            </a:extLst>
          </p:cNvPr>
          <p:cNvCxnSpPr>
            <a:stCxn id="19" idx="2"/>
            <a:endCxn id="21" idx="0"/>
          </p:cNvCxnSpPr>
          <p:nvPr/>
        </p:nvCxnSpPr>
        <p:spPr>
          <a:xfrm>
            <a:off x="2405839" y="4681489"/>
            <a:ext cx="0" cy="14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4E7B2D25-9E1B-4F4E-A932-F82E316E9DCE}"/>
              </a:ext>
            </a:extLst>
          </p:cNvPr>
          <p:cNvCxnSpPr>
            <a:stCxn id="15" idx="2"/>
            <a:endCxn id="17" idx="0"/>
          </p:cNvCxnSpPr>
          <p:nvPr/>
        </p:nvCxnSpPr>
        <p:spPr>
          <a:xfrm>
            <a:off x="8010618" y="4681489"/>
            <a:ext cx="0" cy="179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C451B89F-4B4F-45DF-B362-66C39E2E02F0}"/>
              </a:ext>
            </a:extLst>
          </p:cNvPr>
          <p:cNvCxnSpPr>
            <a:endCxn id="24" idx="0"/>
          </p:cNvCxnSpPr>
          <p:nvPr/>
        </p:nvCxnSpPr>
        <p:spPr>
          <a:xfrm>
            <a:off x="5153487" y="5474287"/>
            <a:ext cx="0" cy="132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521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1000"/>
                                        <p:tgtEl>
                                          <p:spTgt spid="33"/>
                                        </p:tgtEl>
                                      </p:cBhvr>
                                    </p:animEffect>
                                    <p:anim calcmode="lin" valueType="num">
                                      <p:cBhvr>
                                        <p:cTn id="83" dur="1000" fill="hold"/>
                                        <p:tgtEl>
                                          <p:spTgt spid="33"/>
                                        </p:tgtEl>
                                        <p:attrNameLst>
                                          <p:attrName>ppt_x</p:attrName>
                                        </p:attrNameLst>
                                      </p:cBhvr>
                                      <p:tavLst>
                                        <p:tav tm="0">
                                          <p:val>
                                            <p:strVal val="#ppt_x"/>
                                          </p:val>
                                        </p:tav>
                                        <p:tav tm="100000">
                                          <p:val>
                                            <p:strVal val="#ppt_x"/>
                                          </p:val>
                                        </p:tav>
                                      </p:tavLst>
                                    </p:anim>
                                    <p:anim calcmode="lin" valueType="num">
                                      <p:cBhvr>
                                        <p:cTn id="84" dur="1000" fill="hold"/>
                                        <p:tgtEl>
                                          <p:spTgt spid="3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fade">
                                      <p:cBhvr>
                                        <p:cTn id="102" dur="1000"/>
                                        <p:tgtEl>
                                          <p:spTgt spid="52"/>
                                        </p:tgtEl>
                                      </p:cBhvr>
                                    </p:animEffect>
                                    <p:anim calcmode="lin" valueType="num">
                                      <p:cBhvr>
                                        <p:cTn id="103" dur="1000" fill="hold"/>
                                        <p:tgtEl>
                                          <p:spTgt spid="52"/>
                                        </p:tgtEl>
                                        <p:attrNameLst>
                                          <p:attrName>ppt_x</p:attrName>
                                        </p:attrNameLst>
                                      </p:cBhvr>
                                      <p:tavLst>
                                        <p:tav tm="0">
                                          <p:val>
                                            <p:strVal val="#ppt_x"/>
                                          </p:val>
                                        </p:tav>
                                        <p:tav tm="100000">
                                          <p:val>
                                            <p:strVal val="#ppt_x"/>
                                          </p:val>
                                        </p:tav>
                                      </p:tavLst>
                                    </p:anim>
                                    <p:anim calcmode="lin" valueType="num">
                                      <p:cBhvr>
                                        <p:cTn id="104" dur="1000" fill="hold"/>
                                        <p:tgtEl>
                                          <p:spTgt spid="52"/>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1000"/>
                                        <p:tgtEl>
                                          <p:spTgt spid="54"/>
                                        </p:tgtEl>
                                      </p:cBhvr>
                                    </p:animEffect>
                                    <p:anim calcmode="lin" valueType="num">
                                      <p:cBhvr>
                                        <p:cTn id="108" dur="1000" fill="hold"/>
                                        <p:tgtEl>
                                          <p:spTgt spid="54"/>
                                        </p:tgtEl>
                                        <p:attrNameLst>
                                          <p:attrName>ppt_x</p:attrName>
                                        </p:attrNameLst>
                                      </p:cBhvr>
                                      <p:tavLst>
                                        <p:tav tm="0">
                                          <p:val>
                                            <p:strVal val="#ppt_x"/>
                                          </p:val>
                                        </p:tav>
                                        <p:tav tm="100000">
                                          <p:val>
                                            <p:strVal val="#ppt_x"/>
                                          </p:val>
                                        </p:tav>
                                      </p:tavLst>
                                    </p:anim>
                                    <p:anim calcmode="lin" valueType="num">
                                      <p:cBhvr>
                                        <p:cTn id="109" dur="1000" fill="hold"/>
                                        <p:tgtEl>
                                          <p:spTgt spid="54"/>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fade">
                                      <p:cBhvr>
                                        <p:cTn id="112" dur="1000"/>
                                        <p:tgtEl>
                                          <p:spTgt spid="58"/>
                                        </p:tgtEl>
                                      </p:cBhvr>
                                    </p:animEffect>
                                    <p:anim calcmode="lin" valueType="num">
                                      <p:cBhvr>
                                        <p:cTn id="113" dur="1000" fill="hold"/>
                                        <p:tgtEl>
                                          <p:spTgt spid="58"/>
                                        </p:tgtEl>
                                        <p:attrNameLst>
                                          <p:attrName>ppt_x</p:attrName>
                                        </p:attrNameLst>
                                      </p:cBhvr>
                                      <p:tavLst>
                                        <p:tav tm="0">
                                          <p:val>
                                            <p:strVal val="#ppt_x"/>
                                          </p:val>
                                        </p:tav>
                                        <p:tav tm="100000">
                                          <p:val>
                                            <p:strVal val="#ppt_x"/>
                                          </p:val>
                                        </p:tav>
                                      </p:tavLst>
                                    </p:anim>
                                    <p:anim calcmode="lin" valueType="num">
                                      <p:cBhvr>
                                        <p:cTn id="114" dur="1000" fill="hold"/>
                                        <p:tgtEl>
                                          <p:spTgt spid="58"/>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1000"/>
                                        <p:tgtEl>
                                          <p:spTgt spid="60"/>
                                        </p:tgtEl>
                                      </p:cBhvr>
                                    </p:animEffect>
                                    <p:anim calcmode="lin" valueType="num">
                                      <p:cBhvr>
                                        <p:cTn id="118" dur="1000" fill="hold"/>
                                        <p:tgtEl>
                                          <p:spTgt spid="60"/>
                                        </p:tgtEl>
                                        <p:attrNameLst>
                                          <p:attrName>ppt_x</p:attrName>
                                        </p:attrNameLst>
                                      </p:cBhvr>
                                      <p:tavLst>
                                        <p:tav tm="0">
                                          <p:val>
                                            <p:strVal val="#ppt_x"/>
                                          </p:val>
                                        </p:tav>
                                        <p:tav tm="100000">
                                          <p:val>
                                            <p:strVal val="#ppt_x"/>
                                          </p:val>
                                        </p:tav>
                                      </p:tavLst>
                                    </p:anim>
                                    <p:anim calcmode="lin" valueType="num">
                                      <p:cBhvr>
                                        <p:cTn id="119" dur="1000" fill="hold"/>
                                        <p:tgtEl>
                                          <p:spTgt spid="60"/>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fade">
                                      <p:cBhvr>
                                        <p:cTn id="122" dur="1000"/>
                                        <p:tgtEl>
                                          <p:spTgt spid="68"/>
                                        </p:tgtEl>
                                      </p:cBhvr>
                                    </p:animEffect>
                                    <p:anim calcmode="lin" valueType="num">
                                      <p:cBhvr>
                                        <p:cTn id="123" dur="1000" fill="hold"/>
                                        <p:tgtEl>
                                          <p:spTgt spid="68"/>
                                        </p:tgtEl>
                                        <p:attrNameLst>
                                          <p:attrName>ppt_x</p:attrName>
                                        </p:attrNameLst>
                                      </p:cBhvr>
                                      <p:tavLst>
                                        <p:tav tm="0">
                                          <p:val>
                                            <p:strVal val="#ppt_x"/>
                                          </p:val>
                                        </p:tav>
                                        <p:tav tm="100000">
                                          <p:val>
                                            <p:strVal val="#ppt_x"/>
                                          </p:val>
                                        </p:tav>
                                      </p:tavLst>
                                    </p:anim>
                                    <p:anim calcmode="lin" valueType="num">
                                      <p:cBhvr>
                                        <p:cTn id="124" dur="1000" fill="hold"/>
                                        <p:tgtEl>
                                          <p:spTgt spid="68"/>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1000"/>
                                        <p:tgtEl>
                                          <p:spTgt spid="72"/>
                                        </p:tgtEl>
                                      </p:cBhvr>
                                    </p:animEffect>
                                    <p:anim calcmode="lin" valueType="num">
                                      <p:cBhvr>
                                        <p:cTn id="128" dur="1000" fill="hold"/>
                                        <p:tgtEl>
                                          <p:spTgt spid="72"/>
                                        </p:tgtEl>
                                        <p:attrNameLst>
                                          <p:attrName>ppt_x</p:attrName>
                                        </p:attrNameLst>
                                      </p:cBhvr>
                                      <p:tavLst>
                                        <p:tav tm="0">
                                          <p:val>
                                            <p:strVal val="#ppt_x"/>
                                          </p:val>
                                        </p:tav>
                                        <p:tav tm="100000">
                                          <p:val>
                                            <p:strVal val="#ppt_x"/>
                                          </p:val>
                                        </p:tav>
                                      </p:tavLst>
                                    </p:anim>
                                    <p:anim calcmode="lin" valueType="num">
                                      <p:cBhvr>
                                        <p:cTn id="129" dur="10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fade">
                                      <p:cBhvr>
                                        <p:cTn id="132" dur="1000"/>
                                        <p:tgtEl>
                                          <p:spTgt spid="74"/>
                                        </p:tgtEl>
                                      </p:cBhvr>
                                    </p:animEffect>
                                    <p:anim calcmode="lin" valueType="num">
                                      <p:cBhvr>
                                        <p:cTn id="133" dur="1000" fill="hold"/>
                                        <p:tgtEl>
                                          <p:spTgt spid="74"/>
                                        </p:tgtEl>
                                        <p:attrNameLst>
                                          <p:attrName>ppt_x</p:attrName>
                                        </p:attrNameLst>
                                      </p:cBhvr>
                                      <p:tavLst>
                                        <p:tav tm="0">
                                          <p:val>
                                            <p:strVal val="#ppt_x"/>
                                          </p:val>
                                        </p:tav>
                                        <p:tav tm="100000">
                                          <p:val>
                                            <p:strVal val="#ppt_x"/>
                                          </p:val>
                                        </p:tav>
                                      </p:tavLst>
                                    </p:anim>
                                    <p:anim calcmode="lin" valueType="num">
                                      <p:cBhvr>
                                        <p:cTn id="134" dur="1000" fill="hold"/>
                                        <p:tgtEl>
                                          <p:spTgt spid="74"/>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fade">
                                      <p:cBhvr>
                                        <p:cTn id="137" dur="1000"/>
                                        <p:tgtEl>
                                          <p:spTgt spid="76"/>
                                        </p:tgtEl>
                                      </p:cBhvr>
                                    </p:animEffect>
                                    <p:anim calcmode="lin" valueType="num">
                                      <p:cBhvr>
                                        <p:cTn id="138" dur="1000" fill="hold"/>
                                        <p:tgtEl>
                                          <p:spTgt spid="76"/>
                                        </p:tgtEl>
                                        <p:attrNameLst>
                                          <p:attrName>ppt_x</p:attrName>
                                        </p:attrNameLst>
                                      </p:cBhvr>
                                      <p:tavLst>
                                        <p:tav tm="0">
                                          <p:val>
                                            <p:strVal val="#ppt_x"/>
                                          </p:val>
                                        </p:tav>
                                        <p:tav tm="100000">
                                          <p:val>
                                            <p:strVal val="#ppt_x"/>
                                          </p:val>
                                        </p:tav>
                                      </p:tavLst>
                                    </p:anim>
                                    <p:anim calcmode="lin" valueType="num">
                                      <p:cBhvr>
                                        <p:cTn id="139" dur="1000" fill="hold"/>
                                        <p:tgtEl>
                                          <p:spTgt spid="7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1000"/>
                                        <p:tgtEl>
                                          <p:spTgt spid="98"/>
                                        </p:tgtEl>
                                      </p:cBhvr>
                                    </p:animEffect>
                                    <p:anim calcmode="lin" valueType="num">
                                      <p:cBhvr>
                                        <p:cTn id="143" dur="1000" fill="hold"/>
                                        <p:tgtEl>
                                          <p:spTgt spid="98"/>
                                        </p:tgtEl>
                                        <p:attrNameLst>
                                          <p:attrName>ppt_x</p:attrName>
                                        </p:attrNameLst>
                                      </p:cBhvr>
                                      <p:tavLst>
                                        <p:tav tm="0">
                                          <p:val>
                                            <p:strVal val="#ppt_x"/>
                                          </p:val>
                                        </p:tav>
                                        <p:tav tm="100000">
                                          <p:val>
                                            <p:strVal val="#ppt_x"/>
                                          </p:val>
                                        </p:tav>
                                      </p:tavLst>
                                    </p:anim>
                                    <p:anim calcmode="lin" valueType="num">
                                      <p:cBhvr>
                                        <p:cTn id="144" dur="1000" fill="hold"/>
                                        <p:tgtEl>
                                          <p:spTgt spid="98"/>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animEffect transition="in" filter="fade">
                                      <p:cBhvr>
                                        <p:cTn id="147" dur="1000"/>
                                        <p:tgtEl>
                                          <p:spTgt spid="102"/>
                                        </p:tgtEl>
                                      </p:cBhvr>
                                    </p:animEffect>
                                    <p:anim calcmode="lin" valueType="num">
                                      <p:cBhvr>
                                        <p:cTn id="148" dur="1000" fill="hold"/>
                                        <p:tgtEl>
                                          <p:spTgt spid="102"/>
                                        </p:tgtEl>
                                        <p:attrNameLst>
                                          <p:attrName>ppt_x</p:attrName>
                                        </p:attrNameLst>
                                      </p:cBhvr>
                                      <p:tavLst>
                                        <p:tav tm="0">
                                          <p:val>
                                            <p:strVal val="#ppt_x"/>
                                          </p:val>
                                        </p:tav>
                                        <p:tav tm="100000">
                                          <p:val>
                                            <p:strVal val="#ppt_x"/>
                                          </p:val>
                                        </p:tav>
                                      </p:tavLst>
                                    </p:anim>
                                    <p:anim calcmode="lin" valueType="num">
                                      <p:cBhvr>
                                        <p:cTn id="149" dur="1000" fill="hold"/>
                                        <p:tgtEl>
                                          <p:spTgt spid="10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104"/>
                                        </p:tgtEl>
                                        <p:attrNameLst>
                                          <p:attrName>style.visibility</p:attrName>
                                        </p:attrNameLst>
                                      </p:cBhvr>
                                      <p:to>
                                        <p:strVal val="visible"/>
                                      </p:to>
                                    </p:set>
                                    <p:animEffect transition="in" filter="fade">
                                      <p:cBhvr>
                                        <p:cTn id="152" dur="1000"/>
                                        <p:tgtEl>
                                          <p:spTgt spid="104"/>
                                        </p:tgtEl>
                                      </p:cBhvr>
                                    </p:animEffect>
                                    <p:anim calcmode="lin" valueType="num">
                                      <p:cBhvr>
                                        <p:cTn id="153" dur="1000" fill="hold"/>
                                        <p:tgtEl>
                                          <p:spTgt spid="104"/>
                                        </p:tgtEl>
                                        <p:attrNameLst>
                                          <p:attrName>ppt_x</p:attrName>
                                        </p:attrNameLst>
                                      </p:cBhvr>
                                      <p:tavLst>
                                        <p:tav tm="0">
                                          <p:val>
                                            <p:strVal val="#ppt_x"/>
                                          </p:val>
                                        </p:tav>
                                        <p:tav tm="100000">
                                          <p:val>
                                            <p:strVal val="#ppt_x"/>
                                          </p:val>
                                        </p:tav>
                                      </p:tavLst>
                                    </p:anim>
                                    <p:anim calcmode="lin" valueType="num">
                                      <p:cBhvr>
                                        <p:cTn id="154" dur="1000" fill="hold"/>
                                        <p:tgtEl>
                                          <p:spTgt spid="104"/>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108"/>
                                        </p:tgtEl>
                                        <p:attrNameLst>
                                          <p:attrName>style.visibility</p:attrName>
                                        </p:attrNameLst>
                                      </p:cBhvr>
                                      <p:to>
                                        <p:strVal val="visible"/>
                                      </p:to>
                                    </p:set>
                                    <p:animEffect transition="in" filter="fade">
                                      <p:cBhvr>
                                        <p:cTn id="157" dur="1000"/>
                                        <p:tgtEl>
                                          <p:spTgt spid="108"/>
                                        </p:tgtEl>
                                      </p:cBhvr>
                                    </p:animEffect>
                                    <p:anim calcmode="lin" valueType="num">
                                      <p:cBhvr>
                                        <p:cTn id="158" dur="1000" fill="hold"/>
                                        <p:tgtEl>
                                          <p:spTgt spid="108"/>
                                        </p:tgtEl>
                                        <p:attrNameLst>
                                          <p:attrName>ppt_x</p:attrName>
                                        </p:attrNameLst>
                                      </p:cBhvr>
                                      <p:tavLst>
                                        <p:tav tm="0">
                                          <p:val>
                                            <p:strVal val="#ppt_x"/>
                                          </p:val>
                                        </p:tav>
                                        <p:tav tm="100000">
                                          <p:val>
                                            <p:strVal val="#ppt_x"/>
                                          </p:val>
                                        </p:tav>
                                      </p:tavLst>
                                    </p:anim>
                                    <p:anim calcmode="lin" valueType="num">
                                      <p:cBhvr>
                                        <p:cTn id="159" dur="1000" fill="hold"/>
                                        <p:tgtEl>
                                          <p:spTgt spid="108"/>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111"/>
                                        </p:tgtEl>
                                        <p:attrNameLst>
                                          <p:attrName>style.visibility</p:attrName>
                                        </p:attrNameLst>
                                      </p:cBhvr>
                                      <p:to>
                                        <p:strVal val="visible"/>
                                      </p:to>
                                    </p:set>
                                    <p:animEffect transition="in" filter="fade">
                                      <p:cBhvr>
                                        <p:cTn id="162" dur="1000"/>
                                        <p:tgtEl>
                                          <p:spTgt spid="111"/>
                                        </p:tgtEl>
                                      </p:cBhvr>
                                    </p:animEffect>
                                    <p:anim calcmode="lin" valueType="num">
                                      <p:cBhvr>
                                        <p:cTn id="163" dur="1000" fill="hold"/>
                                        <p:tgtEl>
                                          <p:spTgt spid="111"/>
                                        </p:tgtEl>
                                        <p:attrNameLst>
                                          <p:attrName>ppt_x</p:attrName>
                                        </p:attrNameLst>
                                      </p:cBhvr>
                                      <p:tavLst>
                                        <p:tav tm="0">
                                          <p:val>
                                            <p:strVal val="#ppt_x"/>
                                          </p:val>
                                        </p:tav>
                                        <p:tav tm="100000">
                                          <p:val>
                                            <p:strVal val="#ppt_x"/>
                                          </p:val>
                                        </p:tav>
                                      </p:tavLst>
                                    </p:anim>
                                    <p:anim calcmode="lin" valueType="num">
                                      <p:cBhvr>
                                        <p:cTn id="164"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13" grpId="0" animBg="1"/>
      <p:bldP spid="15" grpId="0" animBg="1"/>
      <p:bldP spid="17" grpId="0" animBg="1"/>
      <p:bldP spid="19" grpId="0" animBg="1"/>
      <p:bldP spid="21" grpId="0" animBg="1"/>
      <p:bldP spid="23" grpId="0" animBg="1"/>
      <p:bldP spid="24" grpId="0" animBg="1"/>
      <p:bldP spid="98" grpId="0"/>
      <p:bldP spid="10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Wisp</Template>
  <TotalTime>767</TotalTime>
  <Words>798</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Black</vt:lpstr>
      <vt:lpstr>Times New Roman</vt:lpstr>
      <vt:lpstr>Trebuchet MS</vt:lpstr>
      <vt:lpstr>Wingdings</vt:lpstr>
      <vt:lpstr>Wingdings 3</vt:lpstr>
      <vt:lpstr>Facet</vt:lpstr>
      <vt:lpstr>PowerPoint Presentation</vt:lpstr>
      <vt:lpstr>ROAD ACCIDENT RATE</vt:lpstr>
      <vt:lpstr>RATE OF ACCIDENTS DUE TO DROWSINESS</vt:lpstr>
      <vt:lpstr>REASON FOR DEVELOPING THIS PROJECT</vt:lpstr>
      <vt:lpstr>PowerPoint Presentation</vt:lpstr>
      <vt:lpstr>PowerPoint Presentation</vt:lpstr>
      <vt:lpstr>Objective and scope of project</vt:lpstr>
      <vt:lpstr>PROBLEM STATEMENT</vt:lpstr>
      <vt:lpstr>SOLUTION/METHODOLOGY</vt:lpstr>
      <vt:lpstr>Implementation – Step (1)</vt:lpstr>
      <vt:lpstr>Implementation – Step (2)</vt:lpstr>
      <vt:lpstr>PowerPoint Presentation</vt:lpstr>
      <vt:lpstr>INNOVATIVE FEATURES OF THE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dc:creator>princy upadhyay</dc:creator>
  <cp:lastModifiedBy>princy upadhyay</cp:lastModifiedBy>
  <cp:revision>64</cp:revision>
  <dcterms:created xsi:type="dcterms:W3CDTF">2020-09-20T05:34:26Z</dcterms:created>
  <dcterms:modified xsi:type="dcterms:W3CDTF">2020-09-26T14:36:25Z</dcterms:modified>
</cp:coreProperties>
</file>