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72" r:id="rId14"/>
    <p:sldId id="273" r:id="rId15"/>
    <p:sldId id="274" r:id="rId16"/>
    <p:sldId id="265"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ncy\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EXCELSHEET (NEW).csv]EMPLOYEE DATA EXCELSHEET!PivotTable1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02537182852145"/>
          <c:y val="0.22481044036162146"/>
          <c:w val="0.64019685039370078"/>
          <c:h val="0.56695902595508896"/>
        </c:manualLayout>
      </c:layout>
      <c:barChart>
        <c:barDir val="col"/>
        <c:grouping val="clustered"/>
        <c:varyColors val="0"/>
        <c:ser>
          <c:idx val="0"/>
          <c:order val="0"/>
          <c:tx>
            <c:strRef>
              <c:f>'EMPLOYEE DATA EXCELSHEET'!$B$3:$B$4</c:f>
              <c:strCache>
                <c:ptCount val="1"/>
                <c:pt idx="0">
                  <c:v>LOW</c:v>
                </c:pt>
              </c:strCache>
            </c:strRef>
          </c:tx>
          <c:spPr>
            <a:solidFill>
              <a:schemeClr val="accent1"/>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EXCELSHEET'!$B$5:$B$15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0-34B2-4F8B-AE27-8443DCF2109E}"/>
            </c:ext>
          </c:extLst>
        </c:ser>
        <c:ser>
          <c:idx val="1"/>
          <c:order val="1"/>
          <c:tx>
            <c:strRef>
              <c:f>'EMPLOYEE DATA EXCELSHEET'!$C$3:$C$4</c:f>
              <c:strCache>
                <c:ptCount val="1"/>
                <c:pt idx="0">
                  <c:v>MEDIUM</c:v>
                </c:pt>
              </c:strCache>
            </c:strRef>
          </c:tx>
          <c:spPr>
            <a:solidFill>
              <a:schemeClr val="accent2"/>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EXCELSHEET'!$C$5:$C$15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1-34B2-4F8B-AE27-8443DCF2109E}"/>
            </c:ext>
          </c:extLst>
        </c:ser>
        <c:ser>
          <c:idx val="2"/>
          <c:order val="2"/>
          <c:tx>
            <c:strRef>
              <c:f>'EMPLOYEE DATA EXCELSHEET'!$D$3:$D$4</c:f>
              <c:strCache>
                <c:ptCount val="1"/>
                <c:pt idx="0">
                  <c:v>VERY HIGH</c:v>
                </c:pt>
              </c:strCache>
            </c:strRef>
          </c:tx>
          <c:spPr>
            <a:solidFill>
              <a:schemeClr val="accent3"/>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EXCELSHEET'!$D$5:$D$15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2-34B2-4F8B-AE27-8443DCF2109E}"/>
            </c:ext>
          </c:extLst>
        </c:ser>
        <c:ser>
          <c:idx val="3"/>
          <c:order val="3"/>
          <c:tx>
            <c:strRef>
              <c:f>'EMPLOYEE DATA EXCELSHEET'!$E$3:$E$4</c:f>
              <c:strCache>
                <c:ptCount val="1"/>
                <c:pt idx="0">
                  <c:v>(blank)</c:v>
                </c:pt>
              </c:strCache>
            </c:strRef>
          </c:tx>
          <c:spPr>
            <a:solidFill>
              <a:schemeClr val="accent4"/>
            </a:solidFill>
            <a:ln>
              <a:noFill/>
            </a:ln>
            <a:effectLst/>
          </c:spPr>
          <c:invertIfNegative val="0"/>
          <c:cat>
            <c:strRef>
              <c:f>'EMPLOYEE DATA EXCELSHEET'!$A$5:$A$15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 EXCELSHEET'!$E$5:$E$15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3-34B2-4F8B-AE27-8443DCF2109E}"/>
            </c:ext>
          </c:extLst>
        </c:ser>
        <c:dLbls>
          <c:showLegendKey val="0"/>
          <c:showVal val="0"/>
          <c:showCatName val="0"/>
          <c:showSerName val="0"/>
          <c:showPercent val="0"/>
          <c:showBubbleSize val="0"/>
        </c:dLbls>
        <c:gapWidth val="219"/>
        <c:overlap val="-27"/>
        <c:axId val="2115381823"/>
        <c:axId val="2115381343"/>
      </c:barChart>
      <c:catAx>
        <c:axId val="2115381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343"/>
        <c:crosses val="autoZero"/>
        <c:auto val="1"/>
        <c:lblAlgn val="ctr"/>
        <c:lblOffset val="100"/>
        <c:noMultiLvlLbl val="0"/>
      </c:catAx>
      <c:valAx>
        <c:axId val="2115381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5381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NAME:PRINCY A</a:t>
            </a:r>
          </a:p>
          <a:p>
            <a:r>
              <a:rPr lang="en-US" sz="2400" dirty="0"/>
              <a:t>REGISTER NO:312216389</a:t>
            </a:r>
            <a:r>
              <a:rPr lang="en-US" sz="2400"/>
              <a:t>(asunm1621312216389)</a:t>
            </a:r>
            <a:endParaRPr lang="en-US" sz="2400" dirty="0"/>
          </a:p>
          <a:p>
            <a:r>
              <a:rPr lang="en-US" sz="2400" dirty="0"/>
              <a:t>DEPARTMENT:III BCOM COMPUTER APPLICATION </a:t>
            </a:r>
          </a:p>
          <a:p>
            <a:r>
              <a:rPr lang="en-US" sz="2400" dirty="0"/>
              <a:t>COLLEGE:SHRI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E84A783-293E-0600-3397-875BA7278C56}"/>
              </a:ext>
            </a:extLst>
          </p:cNvPr>
          <p:cNvSpPr txBox="1"/>
          <p:nvPr/>
        </p:nvSpPr>
        <p:spPr>
          <a:xfrm>
            <a:off x="739775" y="1447799"/>
            <a:ext cx="9547225" cy="4154984"/>
          </a:xfrm>
          <a:prstGeom prst="rect">
            <a:avLst/>
          </a:prstGeom>
          <a:noFill/>
        </p:spPr>
        <p:txBody>
          <a:bodyPr wrap="square" rtlCol="0">
            <a:spAutoFit/>
          </a:bodyPr>
          <a:lstStyle/>
          <a:p>
            <a:r>
              <a:rPr lang="en-US" sz="2400" dirty="0"/>
              <a:t>Step 1: Downloading the Employee Dataset</a:t>
            </a:r>
          </a:p>
          <a:p>
            <a:pPr marL="342900" indent="-342900">
              <a:buAutoNum type="arabicPeriod"/>
            </a:pPr>
            <a:r>
              <a:rPr lang="en-US" sz="2400" dirty="0"/>
              <a:t>Identify the Data Source:   - Determine where the employee dataset is stored (e.g., company database, HR software, online repository).</a:t>
            </a:r>
          </a:p>
          <a:p>
            <a:pPr marL="342900" indent="-342900">
              <a:buAutoNum type="arabicPeriod"/>
            </a:pPr>
            <a:r>
              <a:rPr lang="en-US" sz="2400" dirty="0"/>
              <a:t> Access the Data Source:   - Log in to the system or platform where the data is hosted.</a:t>
            </a:r>
          </a:p>
          <a:p>
            <a:pPr marL="342900" indent="-342900">
              <a:buAutoNum type="arabicPeriod"/>
            </a:pPr>
            <a:r>
              <a:rPr lang="en-US" sz="2400" dirty="0"/>
              <a:t> Select the Dataset:   - Navigate to the appropriate section to find the employee dataset.</a:t>
            </a:r>
          </a:p>
          <a:p>
            <a:r>
              <a:rPr lang="en-US" sz="2400" dirty="0"/>
              <a:t>4. Choose File Format:   - Select the preferred format for downloading (e.g., CSV, Excel, JSON).</a:t>
            </a:r>
          </a:p>
          <a:p>
            <a:r>
              <a:rPr lang="en-US" sz="2400" dirty="0"/>
              <a:t>5. Download the File:   - Click the download button and save the dataset to your local machine.</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7F1B-039E-EF56-6BBE-9C998148C06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B14C862-307A-3040-C323-875C78F89A1B}"/>
              </a:ext>
            </a:extLst>
          </p:cNvPr>
          <p:cNvSpPr>
            <a:spLocks noGrp="1"/>
          </p:cNvSpPr>
          <p:nvPr>
            <p:ph type="body" idx="1"/>
          </p:nvPr>
        </p:nvSpPr>
        <p:spPr>
          <a:xfrm>
            <a:off x="609600" y="1577340"/>
            <a:ext cx="10972800" cy="4431983"/>
          </a:xfrm>
        </p:spPr>
        <p:txBody>
          <a:bodyPr/>
          <a:lstStyle/>
          <a:p>
            <a:r>
              <a:rPr lang="en-US" sz="2400" dirty="0"/>
              <a:t>Step 2: Preparing the Dataset</a:t>
            </a:r>
          </a:p>
          <a:p>
            <a:r>
              <a:rPr lang="en-US" sz="2400" dirty="0"/>
              <a:t>6.Open the Dataset:   - Use a spreadsheet application (e.g., Excel) or a data analysis tool (e.g., Python, R) to open the downloaded file.</a:t>
            </a:r>
          </a:p>
          <a:p>
            <a:r>
              <a:rPr lang="en-US" sz="2400" dirty="0"/>
              <a:t>7. Review Data Structure:   - Check the dataset for the number of rows and columns, and ensure that all relevant data fields (e.g., employee ID, name, performance metrics) are present.</a:t>
            </a:r>
          </a:p>
          <a:p>
            <a:r>
              <a:rPr lang="en-US" sz="2400" dirty="0"/>
              <a:t>8. Clean the Data:   - Remove any unnecessary columns or rows, such as empty cells or irrelevant data.   - Handle missing data by either filling in, interpolating, or removing records.</a:t>
            </a:r>
          </a:p>
          <a:p>
            <a:r>
              <a:rPr lang="en-US" sz="2400" dirty="0"/>
              <a:t>9. Standardize Data Formats:   - Ensure all data is in a consistent format (e.g., date formats, numerical values).10. Validate Data Integrity:    - Cross-check the data for any inconsistencies or errors that might affect analysis.</a:t>
            </a:r>
            <a:endParaRPr lang="en-IN" sz="2400" dirty="0"/>
          </a:p>
        </p:txBody>
      </p:sp>
    </p:spTree>
    <p:extLst>
      <p:ext uri="{BB962C8B-B14F-4D97-AF65-F5344CB8AC3E}">
        <p14:creationId xmlns:p14="http://schemas.microsoft.com/office/powerpoint/2010/main" val="320892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1B029-2919-F633-9E2A-7C7C0FB7563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5F4E7AE-DA32-6454-4D74-2EB610B746CD}"/>
              </a:ext>
            </a:extLst>
          </p:cNvPr>
          <p:cNvSpPr>
            <a:spLocks noGrp="1"/>
          </p:cNvSpPr>
          <p:nvPr>
            <p:ph type="body" idx="1"/>
          </p:nvPr>
        </p:nvSpPr>
        <p:spPr>
          <a:xfrm>
            <a:off x="609600" y="1577340"/>
            <a:ext cx="10972800" cy="4062651"/>
          </a:xfrm>
        </p:spPr>
        <p:txBody>
          <a:bodyPr/>
          <a:lstStyle/>
          <a:p>
            <a:r>
              <a:rPr lang="en-US" sz="2400" dirty="0"/>
              <a:t>Step 3: Data Transformation and Processing</a:t>
            </a:r>
          </a:p>
          <a:p>
            <a:r>
              <a:rPr lang="en-US" sz="2400" dirty="0"/>
              <a:t>11. Filter the Data:    - Apply filters to focus on specific time periods, departments, or employee groups.</a:t>
            </a:r>
          </a:p>
          <a:p>
            <a:r>
              <a:rPr lang="en-US" sz="2400" dirty="0"/>
              <a:t>12. Sort the Data:    - Sort employees by performance metrics or other criteria to prioritize analysis.</a:t>
            </a:r>
          </a:p>
          <a:p>
            <a:r>
              <a:rPr lang="en-US" sz="2400" dirty="0"/>
              <a:t>13. Create Calculated Columns:    - Add new columns to calculate additional metrics, such as performance ratios, averages, or deviations.</a:t>
            </a:r>
          </a:p>
          <a:p>
            <a:r>
              <a:rPr lang="en-US" sz="2400" dirty="0"/>
              <a:t>14. Apply Conditional Formatting:    - Highlight key performance indicators (KPIs) using color codes to easily identify high and low performers.</a:t>
            </a:r>
          </a:p>
          <a:p>
            <a:r>
              <a:rPr lang="en-US" sz="2400" dirty="0"/>
              <a:t>15. Group Data:    - Group employees by department, role, or other categories to enable comparative analysis</a:t>
            </a:r>
            <a:r>
              <a:rPr lang="en-US" dirty="0"/>
              <a:t>.</a:t>
            </a:r>
            <a:endParaRPr lang="en-IN" dirty="0"/>
          </a:p>
        </p:txBody>
      </p:sp>
    </p:spTree>
    <p:extLst>
      <p:ext uri="{BB962C8B-B14F-4D97-AF65-F5344CB8AC3E}">
        <p14:creationId xmlns:p14="http://schemas.microsoft.com/office/powerpoint/2010/main" val="311799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5F73-7A0B-25AA-C3DC-34426B2DA5D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D1BED30-0BDB-AB90-3825-91160C6265C1}"/>
              </a:ext>
            </a:extLst>
          </p:cNvPr>
          <p:cNvSpPr>
            <a:spLocks noGrp="1"/>
          </p:cNvSpPr>
          <p:nvPr>
            <p:ph type="body" idx="1"/>
          </p:nvPr>
        </p:nvSpPr>
        <p:spPr>
          <a:xfrm>
            <a:off x="609600" y="1577340"/>
            <a:ext cx="10972800" cy="4431983"/>
          </a:xfrm>
        </p:spPr>
        <p:txBody>
          <a:bodyPr/>
          <a:lstStyle/>
          <a:p>
            <a:r>
              <a:rPr lang="en-US" sz="2400" dirty="0"/>
              <a:t>Step 4: Analyzing Employee Performance</a:t>
            </a:r>
          </a:p>
          <a:p>
            <a:r>
              <a:rPr lang="en-US" sz="2400" dirty="0"/>
              <a:t>16. Calculate Performance Levels:    - Use formulas to calculate overall performance levels, taking into account metrics such as sales targets, project completion rates, and customer satisfaction scores.</a:t>
            </a:r>
          </a:p>
          <a:p>
            <a:r>
              <a:rPr lang="en-US" sz="2400" dirty="0"/>
              <a:t>17. Create Summary Statistics:    - Generate summary statistics (e.g., mean, median, mode) for key performance metrics.</a:t>
            </a:r>
          </a:p>
          <a:p>
            <a:r>
              <a:rPr lang="en-US" sz="2400" dirty="0"/>
              <a:t>18. Identify Performance Trends:    - Analyze the data to spot trends, such as improving or declining performance over time.</a:t>
            </a:r>
          </a:p>
          <a:p>
            <a:r>
              <a:rPr lang="en-US" sz="2400" dirty="0"/>
              <a:t>19. Compare Against Benchmarks:    - Compare employee performance against industry benchmarks or internal standards.</a:t>
            </a:r>
          </a:p>
          <a:p>
            <a:r>
              <a:rPr lang="en-US" sz="2400" dirty="0"/>
              <a:t>20. Visualize the Data:    - Create charts, graphs, and dashboards to visually represent performance levels and trends</a:t>
            </a:r>
            <a:endParaRPr lang="en-IN" sz="2400" dirty="0"/>
          </a:p>
        </p:txBody>
      </p:sp>
    </p:spTree>
    <p:extLst>
      <p:ext uri="{BB962C8B-B14F-4D97-AF65-F5344CB8AC3E}">
        <p14:creationId xmlns:p14="http://schemas.microsoft.com/office/powerpoint/2010/main" val="180505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F252-9F62-237D-0B43-681ECA9EAE5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6E47F1A-9B89-3746-34CB-8F7D65F1786F}"/>
              </a:ext>
            </a:extLst>
          </p:cNvPr>
          <p:cNvSpPr>
            <a:spLocks noGrp="1"/>
          </p:cNvSpPr>
          <p:nvPr>
            <p:ph type="body" idx="1"/>
          </p:nvPr>
        </p:nvSpPr>
        <p:spPr>
          <a:xfrm>
            <a:off x="609600" y="1577340"/>
            <a:ext cx="10972800" cy="4801314"/>
          </a:xfrm>
        </p:spPr>
        <p:txBody>
          <a:bodyPr/>
          <a:lstStyle/>
          <a:p>
            <a:r>
              <a:rPr lang="en-US" sz="2400" dirty="0"/>
              <a:t>Step 5: Drawing Conclusions and Making Recommendations</a:t>
            </a:r>
          </a:p>
          <a:p>
            <a:r>
              <a:rPr lang="en-US" sz="2400" dirty="0"/>
              <a:t>21. Summarize Key Findings:    - Write a summary of the most important insights from the analysis, including high-performing employees and areas needing improvement.</a:t>
            </a:r>
          </a:p>
          <a:p>
            <a:r>
              <a:rPr lang="en-US" sz="2400" dirty="0"/>
              <a:t>22. Identify Areas for Improvement:    - Highlight specific areas where employee performance could be enhanced, such as through additional training or process changes.</a:t>
            </a:r>
          </a:p>
          <a:p>
            <a:r>
              <a:rPr lang="en-US" sz="2400" dirty="0"/>
              <a:t>23. Provide Actionable Recommendations:    - Offer concrete suggestions for improving performance, such as new performance metrics, incentive programs, or team restructuring.</a:t>
            </a:r>
          </a:p>
          <a:p>
            <a:r>
              <a:rPr lang="en-US" sz="2400" dirty="0"/>
              <a:t>24. Draft a Performance Report:    - Compile the findings, conclusions, and recommendations into a comprehensive report for management.</a:t>
            </a:r>
          </a:p>
          <a:p>
            <a:r>
              <a:rPr lang="en-US" sz="2400" dirty="0"/>
              <a:t>25. Share Results:    - Present the findings to relevant stakeholders, ensuring that the data is accessible and understandable.</a:t>
            </a:r>
            <a:endParaRPr lang="en-IN" sz="2400" dirty="0"/>
          </a:p>
        </p:txBody>
      </p:sp>
    </p:spTree>
    <p:extLst>
      <p:ext uri="{BB962C8B-B14F-4D97-AF65-F5344CB8AC3E}">
        <p14:creationId xmlns:p14="http://schemas.microsoft.com/office/powerpoint/2010/main" val="153547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B54C-25C3-A78F-EF69-EC826805641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77F37E1-89D2-25E4-36B5-772B5E715876}"/>
              </a:ext>
            </a:extLst>
          </p:cNvPr>
          <p:cNvSpPr>
            <a:spLocks noGrp="1"/>
          </p:cNvSpPr>
          <p:nvPr>
            <p:ph type="body" idx="1"/>
          </p:nvPr>
        </p:nvSpPr>
        <p:spPr>
          <a:xfrm>
            <a:off x="609600" y="1577340"/>
            <a:ext cx="10972800" cy="4062651"/>
          </a:xfrm>
        </p:spPr>
        <p:txBody>
          <a:bodyPr/>
          <a:lstStyle/>
          <a:p>
            <a:r>
              <a:rPr lang="en-US" sz="2400" dirty="0"/>
              <a:t>Step 6: Implementing and Monitoring Changes</a:t>
            </a:r>
          </a:p>
          <a:p>
            <a:r>
              <a:rPr lang="en-US" sz="2400" dirty="0"/>
              <a:t>26. Set Performance Goals:    - Based on the analysis, set new performance goals and KPIs for employees.</a:t>
            </a:r>
          </a:p>
          <a:p>
            <a:r>
              <a:rPr lang="en-US" sz="2400" dirty="0"/>
              <a:t>27. Implement Improvement Strategies:    - Roll out any recommended changes, such as training programs or process improvements.</a:t>
            </a:r>
          </a:p>
          <a:p>
            <a:r>
              <a:rPr lang="en-US" sz="2400" dirty="0"/>
              <a:t>28. Monitor Progress:    - Regularly review employee performance data to track progress toward the new goals.</a:t>
            </a:r>
          </a:p>
          <a:p>
            <a:r>
              <a:rPr lang="en-US" sz="2400" dirty="0"/>
              <a:t>29. Adjust Strategies as Needed:    - Make necessary adjustments to the strategies based on ongoing performance monitoring.</a:t>
            </a:r>
          </a:p>
          <a:p>
            <a:r>
              <a:rPr lang="en-US" sz="2400" dirty="0"/>
              <a:t>30. Conduct Follow-up Analysis:    - Periodically repeat the analysis to assess the impact of the implemented changes and ensure continuous improvement.</a:t>
            </a:r>
            <a:endParaRPr lang="en-IN" sz="2400" dirty="0"/>
          </a:p>
        </p:txBody>
      </p:sp>
    </p:spTree>
    <p:extLst>
      <p:ext uri="{BB962C8B-B14F-4D97-AF65-F5344CB8AC3E}">
        <p14:creationId xmlns:p14="http://schemas.microsoft.com/office/powerpoint/2010/main" val="3268264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3A2BD9A2-D0C0-22C6-2DE0-84025666FA3C}"/>
              </a:ext>
            </a:extLst>
          </p:cNvPr>
          <p:cNvGraphicFramePr>
            <a:graphicFrameLocks/>
          </p:cNvGraphicFramePr>
          <p:nvPr>
            <p:extLst>
              <p:ext uri="{D42A27DB-BD31-4B8C-83A1-F6EECF244321}">
                <p14:modId xmlns:p14="http://schemas.microsoft.com/office/powerpoint/2010/main" val="879536298"/>
              </p:ext>
            </p:extLst>
          </p:nvPr>
        </p:nvGraphicFramePr>
        <p:xfrm>
          <a:off x="2590800" y="1695449"/>
          <a:ext cx="6400800" cy="36671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7720B5-A1E8-6FFE-767B-6913F2A5E9E2}"/>
              </a:ext>
            </a:extLst>
          </p:cNvPr>
          <p:cNvSpPr txBox="1"/>
          <p:nvPr/>
        </p:nvSpPr>
        <p:spPr>
          <a:xfrm>
            <a:off x="1219200" y="1524000"/>
            <a:ext cx="9296400" cy="2862322"/>
          </a:xfrm>
          <a:prstGeom prst="rect">
            <a:avLst/>
          </a:prstGeom>
          <a:noFill/>
        </p:spPr>
        <p:txBody>
          <a:bodyPr wrap="square" rtlCol="0">
            <a:spAutoFit/>
          </a:bodyPr>
          <a:lstStyle/>
          <a:p>
            <a:r>
              <a:rPr lang="en-US" sz="2000" dirty="0"/>
              <a:t>While Excel can be a useful tool for basic employee performance analysis, its limitations become apparent when dealing with large datasets, complex evaluation criteria, and the need for advanced data visualization and analytics. To overcome these challenges and ensure accurate, efficient, and insightful performance assessments, organizations should consider adopting specialized HR software or platforms designed specifically for employee performance management. These solutions offer features such as automated data collection, customizable performance metrics, advanced reporting capabilities, and integration with other HR systems, providing a more comprehensive and effective approach to employee performance analysis</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AF47204-9495-BAEC-BBC8-74A2835DBE81}"/>
              </a:ext>
            </a:extLst>
          </p:cNvPr>
          <p:cNvSpPr txBox="1"/>
          <p:nvPr/>
        </p:nvSpPr>
        <p:spPr>
          <a:xfrm>
            <a:off x="1066800" y="1695450"/>
            <a:ext cx="6096000" cy="4801314"/>
          </a:xfrm>
          <a:prstGeom prst="rect">
            <a:avLst/>
          </a:prstGeom>
          <a:noFill/>
        </p:spPr>
        <p:txBody>
          <a:bodyPr wrap="square" rtlCol="0">
            <a:spAutoFit/>
          </a:bodyPr>
          <a:lstStyle/>
          <a:p>
            <a:pPr marL="285750" indent="-285750">
              <a:buFont typeface="Wingdings" panose="05000000000000000000" pitchFamily="2" charset="2"/>
              <a:buChar char="ü"/>
            </a:pPr>
            <a:r>
              <a:rPr lang="en-US" dirty="0"/>
              <a:t>To enhance organizational efficiency and employee productivity, it is crucial to analyze and assess employee performance systematically. </a:t>
            </a:r>
          </a:p>
          <a:p>
            <a:pPr marL="285750" indent="-285750">
              <a:buFont typeface="Wingdings" panose="05000000000000000000" pitchFamily="2" charset="2"/>
              <a:buChar char="ü"/>
            </a:pPr>
            <a:r>
              <a:rPr lang="en-US" dirty="0"/>
              <a:t>This problem statement addresses the need for a comprehensive employee performance analysis using Excel. </a:t>
            </a:r>
          </a:p>
          <a:p>
            <a:pPr marL="285750" indent="-285750">
              <a:buFont typeface="Wingdings" panose="05000000000000000000" pitchFamily="2" charset="2"/>
              <a:buChar char="ü"/>
            </a:pPr>
            <a:r>
              <a:rPr lang="en-US" dirty="0"/>
              <a:t>The objective is to develop a robust Excel-based model that integrates various performance metrics such as productivity, quality of work, punctuality, and teamwork.</a:t>
            </a:r>
          </a:p>
          <a:p>
            <a:pPr marL="285750" indent="-285750">
              <a:buFont typeface="Wingdings" panose="05000000000000000000" pitchFamily="2" charset="2"/>
              <a:buChar char="ü"/>
            </a:pPr>
            <a:r>
              <a:rPr lang="en-US" dirty="0"/>
              <a:t> By leveraging Excel’s data analysis tools, including pivot tables, charts, and conditional formatting, the model will provide insights into individual and team performance trends, identify strengths and areas for improvement, and support data-driven decision-making for performance evaluations and strategic planning. </a:t>
            </a:r>
          </a:p>
          <a:p>
            <a:pPr marL="285750" indent="-285750">
              <a:buFont typeface="Wingdings" panose="05000000000000000000" pitchFamily="2" charset="2"/>
              <a:buChar char="ü"/>
            </a:pPr>
            <a:r>
              <a:rPr lang="en-US" dirty="0"/>
              <a:t>The challenge lies in ensuring the accuracy of data input, the effectiveness of performance metrics, and the clarity of the resulting analysis to support actionable outcomes.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20940792-2EFC-A7AB-F10F-A1B6DA0DA3BA}"/>
              </a:ext>
            </a:extLst>
          </p:cNvPr>
          <p:cNvSpPr txBox="1"/>
          <p:nvPr/>
        </p:nvSpPr>
        <p:spPr>
          <a:xfrm>
            <a:off x="990600" y="2019300"/>
            <a:ext cx="6477000" cy="4057650"/>
          </a:xfrm>
          <a:prstGeom prst="rect">
            <a:avLst/>
          </a:prstGeom>
          <a:noFill/>
        </p:spPr>
        <p:txBody>
          <a:bodyPr wrap="square" rtlCol="0">
            <a:spAutoFit/>
          </a:bodyPr>
          <a:lstStyle/>
          <a:p>
            <a:r>
              <a:rPr lang="en-US" dirty="0"/>
              <a:t>The project aims to create a comprehensive Employee Performance Analysis system using Excel to support data-driven decision-making in performance management. This system will leverage Excel’s advanced functionalities, such as pivot tables, charts, and formulas, to evaluate key performance indicators including productivity, quality, punctuality, and collaboration. By integrating data from various sources, the project will develop a dynamic dashboard that offers real-time insights into individual and team performance metrics. The goal is to enable managers to identify high performers, areas needing improvement, and trends over time, thereby facilitating targeted feedback and informed strategic planning. This approach ensures that performance evaluations are objective, transparent, and aligned with organizational goals, ultimately enhancing overall workforce effectiveness and engagement.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DA36B0E-2911-20CC-636A-F3248808B2E2}"/>
              </a:ext>
            </a:extLst>
          </p:cNvPr>
          <p:cNvSpPr txBox="1"/>
          <p:nvPr/>
        </p:nvSpPr>
        <p:spPr>
          <a:xfrm>
            <a:off x="838200" y="1695450"/>
            <a:ext cx="9372600" cy="3416320"/>
          </a:xfrm>
          <a:prstGeom prst="rect">
            <a:avLst/>
          </a:prstGeom>
          <a:noFill/>
        </p:spPr>
        <p:txBody>
          <a:bodyPr wrap="square" rtlCol="0">
            <a:spAutoFit/>
          </a:bodyPr>
          <a:lstStyle/>
          <a:p>
            <a:r>
              <a:rPr lang="en-US" dirty="0"/>
              <a:t>The end users of the Employee Performance Analysis system using Excel include:</a:t>
            </a:r>
          </a:p>
          <a:p>
            <a:pPr>
              <a:buFont typeface="Arial" panose="020B0604020202020204" pitchFamily="34" charset="0"/>
              <a:buChar char="•"/>
            </a:pPr>
            <a:r>
              <a:rPr lang="en-US" b="1" dirty="0"/>
              <a:t>Human Resources (HR) Managers:</a:t>
            </a:r>
            <a:r>
              <a:rPr lang="en-US" dirty="0"/>
              <a:t> Responsible for conducting performance reviews, managing employee records, and identifying training needs.</a:t>
            </a:r>
          </a:p>
          <a:p>
            <a:pPr>
              <a:buFont typeface="Arial" panose="020B0604020202020204" pitchFamily="34" charset="0"/>
              <a:buChar char="•"/>
            </a:pPr>
            <a:r>
              <a:rPr lang="en-US" b="1" dirty="0"/>
              <a:t>Department Managers and Team Leaders:</a:t>
            </a:r>
            <a:r>
              <a:rPr lang="en-US" dirty="0"/>
              <a:t> Use the analysis to monitor team performance, provide feedback, and make decisions on promotions or project assignments.</a:t>
            </a:r>
          </a:p>
          <a:p>
            <a:pPr>
              <a:buFont typeface="Arial" panose="020B0604020202020204" pitchFamily="34" charset="0"/>
              <a:buChar char="•"/>
            </a:pPr>
            <a:r>
              <a:rPr lang="en-US" b="1" dirty="0"/>
              <a:t>Executives and Senior Management:</a:t>
            </a:r>
            <a:r>
              <a:rPr lang="en-US" dirty="0"/>
              <a:t> Utilize the data to make strategic decisions regarding workforce planning, resource allocation, and overall organizational performance.</a:t>
            </a:r>
          </a:p>
          <a:p>
            <a:pPr>
              <a:buFont typeface="Arial" panose="020B0604020202020204" pitchFamily="34" charset="0"/>
              <a:buChar char="•"/>
            </a:pPr>
            <a:r>
              <a:rPr lang="en-US" b="1" dirty="0"/>
              <a:t>Employees:</a:t>
            </a:r>
            <a:r>
              <a:rPr lang="en-US" dirty="0"/>
              <a:t> Benefit from receiving clear and actionable feedback based on performance metrics, helping them understand their strengths and areas for improvement.</a:t>
            </a:r>
          </a:p>
          <a:p>
            <a:pPr>
              <a:buFont typeface="Arial" panose="020B0604020202020204" pitchFamily="34" charset="0"/>
              <a:buChar char="•"/>
            </a:pPr>
            <a:r>
              <a:rPr lang="en-US" b="1" dirty="0"/>
              <a:t>Data Analysts:</a:t>
            </a:r>
            <a:r>
              <a:rPr lang="en-US" dirty="0"/>
              <a:t> May be involved in developing and maintaining the performance analysis system, ensuring data accuracy and effectiveness.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98751E0-F638-F0A4-D795-63F2E4F98018}"/>
              </a:ext>
            </a:extLst>
          </p:cNvPr>
          <p:cNvSpPr txBox="1"/>
          <p:nvPr/>
        </p:nvSpPr>
        <p:spPr>
          <a:xfrm>
            <a:off x="2819400" y="1857375"/>
            <a:ext cx="7952992" cy="4448175"/>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28ACF58B-BD8E-7DD0-0648-C138F8E7661E}"/>
              </a:ext>
            </a:extLst>
          </p:cNvPr>
          <p:cNvSpPr txBox="1"/>
          <p:nvPr/>
        </p:nvSpPr>
        <p:spPr>
          <a:xfrm>
            <a:off x="2695574" y="2159675"/>
            <a:ext cx="7952992" cy="2554545"/>
          </a:xfrm>
          <a:prstGeom prst="rect">
            <a:avLst/>
          </a:prstGeom>
          <a:noFill/>
        </p:spPr>
        <p:txBody>
          <a:bodyPr wrap="square" rtlCol="0">
            <a:spAutoFit/>
          </a:bodyPr>
          <a:lstStyle/>
          <a:p>
            <a:r>
              <a:rPr lang="en-US" sz="2000" dirty="0"/>
              <a:t>Our solution, leveraging the power of Excel and advanced data analytics techniques, provides a robust and efficient platform for employee performance analysis. By automating data entry, enhancing data visualization, and enabling real-time tracking of performance metrics, our solution empowers organizations to make data-driven decisions regarding employee development, compensation, and talent management. This ultimately leads to improved employee engagement, increased productivity, and overall organizational success</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4A975CC-D106-041E-A449-44AA948BB28F}"/>
              </a:ext>
            </a:extLst>
          </p:cNvPr>
          <p:cNvSpPr txBox="1"/>
          <p:nvPr/>
        </p:nvSpPr>
        <p:spPr>
          <a:xfrm>
            <a:off x="914400" y="1600200"/>
            <a:ext cx="9601200" cy="2677656"/>
          </a:xfrm>
          <a:prstGeom prst="rect">
            <a:avLst/>
          </a:prstGeom>
          <a:noFill/>
        </p:spPr>
        <p:txBody>
          <a:bodyPr wrap="square" rtlCol="0">
            <a:spAutoFit/>
          </a:bodyPr>
          <a:lstStyle/>
          <a:p>
            <a:r>
              <a:rPr lang="en-US" sz="2400" dirty="0"/>
              <a:t>A typical dataset for employee performance analysis using Excel would include columns for employee identification (e.g., employee ID, name), relevant performance metrics , evaluation crises, performance ratings, and additional contextual information. This dataset would provide the foundation for analyzing employee performance trends, identifying areas for improvement, and making data-driven decisions regarding employee development and recognition.</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1922BE37-8AD6-0777-E3D0-20C692C10BB1}"/>
              </a:ext>
            </a:extLst>
          </p:cNvPr>
          <p:cNvSpPr txBox="1"/>
          <p:nvPr/>
        </p:nvSpPr>
        <p:spPr>
          <a:xfrm>
            <a:off x="3048000" y="1828800"/>
            <a:ext cx="8001000" cy="2554545"/>
          </a:xfrm>
          <a:prstGeom prst="rect">
            <a:avLst/>
          </a:prstGeom>
          <a:noFill/>
        </p:spPr>
        <p:txBody>
          <a:bodyPr wrap="square" rtlCol="0">
            <a:spAutoFit/>
          </a:bodyPr>
          <a:lstStyle/>
          <a:p>
            <a:r>
              <a:rPr lang="en-US" sz="2000" b="1" dirty="0"/>
              <a:t>The "wow" factor in our Excel-based employee performance analysis solution lies in its ability to transform raw data into actionable insights.</a:t>
            </a:r>
            <a:r>
              <a:rPr lang="en-US" sz="2000" dirty="0"/>
              <a:t> By leveraging advanced Excel functions, formulas, and visualization tools, we can create interactive dashboards that provide real-time performance metrics, identify trends, and highlight areas for improvement. This empowers HR professionals to make data-driven decisions, recognize top performers, and implement targeted development initiatives, ultimately driving organizational success</a:t>
            </a:r>
            <a:r>
              <a:rPr lang="en-US"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1614</Words>
  <Application>Microsoft Office PowerPoint</Application>
  <PresentationFormat>Widescreen</PresentationFormat>
  <Paragraphs>92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victoriya nancy</cp:lastModifiedBy>
  <cp:revision>17</cp:revision>
  <dcterms:created xsi:type="dcterms:W3CDTF">2024-03-29T15:07:22Z</dcterms:created>
  <dcterms:modified xsi:type="dcterms:W3CDTF">2024-09-02T06:40:01Z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