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6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429769" y="221615"/>
            <a:ext cx="11184388"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2554542" y="3314150"/>
            <a:ext cx="8610600" cy="2186941"/>
          </a:xfrm>
          <a:prstGeom prst="rect"/>
          <a:noFill/>
        </p:spPr>
        <p:txBody>
          <a:bodyPr rtlCol="0" wrap="square">
            <a:spAutoFit/>
          </a:bodyPr>
          <a:p>
            <a:r>
              <a:rPr sz="2400" lang="en-US"/>
              <a:t>STUDENT NAME:</a:t>
            </a:r>
            <a:r>
              <a:rPr sz="2400" lang="en-US"/>
              <a:t>N</a:t>
            </a:r>
            <a:r>
              <a:rPr sz="2400" lang="en-US"/>
              <a:t>.</a:t>
            </a:r>
            <a:r>
              <a:rPr sz="2400" lang="en-US"/>
              <a:t>p</a:t>
            </a:r>
            <a:r>
              <a:rPr sz="2400" lang="en-US"/>
              <a:t>r</a:t>
            </a:r>
            <a:r>
              <a:rPr sz="2400" lang="en-US"/>
              <a:t>i</a:t>
            </a:r>
            <a:r>
              <a:rPr sz="2400" lang="en-US"/>
              <a:t>n</a:t>
            </a:r>
            <a:r>
              <a:rPr sz="2400" lang="en-US"/>
              <a:t>c</a:t>
            </a:r>
            <a:r>
              <a:rPr sz="2400" lang="en-US"/>
              <a:t>y</a:t>
            </a:r>
            <a:r>
              <a:rPr sz="2400" lang="en-US"/>
              <a:t> </a:t>
            </a:r>
            <a:r>
              <a:rPr sz="2400" lang="en-US"/>
              <a:t>r</a:t>
            </a:r>
            <a:r>
              <a:rPr sz="2400" lang="en-US"/>
              <a:t>a</a:t>
            </a:r>
            <a:r>
              <a:rPr sz="2400" lang="en-US"/>
              <a:t>c</a:t>
            </a:r>
            <a:r>
              <a:rPr sz="2400" lang="en-US"/>
              <a:t>h</a:t>
            </a:r>
            <a:r>
              <a:rPr sz="2400" lang="en-US"/>
              <a:t>e</a:t>
            </a:r>
            <a:r>
              <a:rPr sz="2400" lang="en-US"/>
              <a:t>l</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dirty="0" sz="2400" lang="en-US"/>
              <a:t>7</a:t>
            </a:r>
            <a:r>
              <a:rPr dirty="0" sz="2400" lang="en-US"/>
              <a:t>5</a:t>
            </a:r>
            <a:r>
              <a:rPr dirty="0" sz="2400" lang="en-US"/>
              <a:t>8</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a:t>
            </a:r>
            <a:r>
              <a:rPr dirty="0" sz="2400" lang="en-US"/>
              <a:t>t</a:t>
            </a:r>
            <a:r>
              <a:rPr dirty="0" sz="2400" lang="en-US"/>
              <a:t>e</a:t>
            </a:r>
            <a:r>
              <a:rPr dirty="0" sz="2400" lang="en-US"/>
              <a:t> </a:t>
            </a:r>
            <a:r>
              <a:rPr dirty="0" sz="2400" lang="en-US"/>
              <a:t>s</a:t>
            </a:r>
            <a:r>
              <a:rPr dirty="0" sz="2400" lang="en-US"/>
              <a:t>e</a:t>
            </a:r>
            <a:r>
              <a:rPr dirty="0" sz="2400" lang="en-US"/>
              <a:t>c</a:t>
            </a:r>
            <a:r>
              <a:rPr dirty="0" sz="2400" lang="en-US"/>
              <a:t>e</a:t>
            </a:r>
            <a:r>
              <a:rPr dirty="0" sz="2400" lang="en-US"/>
              <a:t>r</a:t>
            </a:r>
            <a:r>
              <a:rPr dirty="0" sz="2400" lang="en-US"/>
              <a:t>a</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endParaRPr altLang="en-US" lang="zh-CN"/>
          </a:p>
          <a:p>
            <a:r>
              <a:rPr dirty="0" sz="2400" lang="en-US"/>
              <a:t>COLLEGE</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a:t>
            </a:r>
            <a:r>
              <a:rPr dirty="0" sz="2400" lang="en-US"/>
              <a:t>m</a:t>
            </a:r>
            <a:r>
              <a:rPr dirty="0" sz="2400" lang="en-US"/>
              <a:t>m</a:t>
            </a:r>
            <a:r>
              <a:rPr dirty="0" sz="2400" lang="en-US"/>
              <a:t>a</a:t>
            </a:r>
            <a:r>
              <a:rPr dirty="0" sz="2400" lang="en-US"/>
              <a:t>l</a:t>
            </a:r>
            <a:r>
              <a:rPr dirty="0" sz="2400" lang="en-US"/>
              <a:t> </a:t>
            </a:r>
            <a:r>
              <a:rPr dirty="0" sz="2400" lang="en-US"/>
              <a:t>w</a:t>
            </a:r>
            <a:r>
              <a:rPr dirty="0" sz="2400" lang="en-US"/>
              <a:t>o</a:t>
            </a:r>
            <a:r>
              <a:rPr dirty="0" sz="2400" lang="en-US"/>
              <a:t>m</a:t>
            </a:r>
            <a:r>
              <a:rPr dirty="0" sz="2400" lang="en-US"/>
              <a:t>e</a:t>
            </a:r>
            <a:r>
              <a:rPr dirty="0" sz="2400" lang="en-US"/>
              <a:t>n</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598" name="object 8"/>
          <p:cNvSpPr txBox="1"/>
          <p:nvPr/>
        </p:nvSpPr>
        <p:spPr>
          <a:xfrm>
            <a:off x="739775" y="291147"/>
            <a:ext cx="5669774" cy="8388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497610" y="960755"/>
            <a:ext cx="12177383" cy="10226040"/>
          </a:xfrm>
          <a:prstGeom prst="rect"/>
        </p:spPr>
        <p:txBody>
          <a:bodyPr rtlCol="0" wrap="square">
            <a:spAutoFit/>
          </a:bodyPr>
          <a:p>
            <a:r>
              <a:rPr sz="2800" lang="en-US">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 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7" name="object 7"/>
          <p:cNvSpPr txBox="1">
            <a:spLocks noGrp="1"/>
          </p:cNvSpPr>
          <p:nvPr>
            <p:ph type="title"/>
          </p:nvPr>
        </p:nvSpPr>
        <p:spPr>
          <a:xfrm>
            <a:off x="755332" y="385444"/>
            <a:ext cx="3747302" cy="8388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419369" y="1482555"/>
            <a:ext cx="4631510" cy="3605574"/>
          </a:xfrm>
          <a:prstGeom prst="rect"/>
        </p:spPr>
      </p:pic>
      <p:pic>
        <p:nvPicPr>
          <p:cNvPr id="2097169" name=""/>
          <p:cNvPicPr>
            <a:picLocks/>
          </p:cNvPicPr>
          <p:nvPr/>
        </p:nvPicPr>
        <p:blipFill>
          <a:blip xmlns:r="http://schemas.openxmlformats.org/officeDocument/2006/relationships" r:embed="rId3"/>
          <a:stretch>
            <a:fillRect/>
          </a:stretch>
        </p:blipFill>
        <p:spPr>
          <a:xfrm rot="0">
            <a:off x="5481034" y="1335434"/>
            <a:ext cx="4474105" cy="366568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6" name="Title 1"/>
          <p:cNvSpPr>
            <a:spLocks noGrp="1"/>
          </p:cNvSpPr>
          <p:nvPr>
            <p:ph type="title"/>
          </p:nvPr>
        </p:nvSpPr>
        <p:spPr>
          <a:xfrm>
            <a:off x="755332" y="385444"/>
            <a:ext cx="10681335" cy="8255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1435186" y="1950778"/>
            <a:ext cx="8277103" cy="3469640"/>
          </a:xfrm>
          <a:prstGeom prst="rect"/>
        </p:spPr>
        <p:txBody>
          <a:bodyPr rtlCol="0" wrap="square">
            <a:spAutoFit/>
          </a:bodyPr>
          <a:p>
            <a:r>
              <a:rPr sz="2800" lang="en-US">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3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3"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1464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4"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TextBox 22"/>
          <p:cNvSpPr txBox="1"/>
          <p:nvPr/>
        </p:nvSpPr>
        <p:spPr>
          <a:xfrm>
            <a:off x="1217522" y="2123271"/>
            <a:ext cx="8593228" cy="16154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664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5400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184409" y="533397"/>
            <a:ext cx="7968226" cy="7404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lang="en-US"/>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rot="21600000">
            <a:off x="345570" y="1750059"/>
            <a:ext cx="7645904" cy="4917441"/>
          </a:xfrm>
          <a:prstGeom prst="rect"/>
        </p:spPr>
        <p:txBody>
          <a:bodyPr rtlCol="0" wrap="square">
            <a:spAutoFit/>
          </a:bodyPr>
          <a:p>
            <a:r>
              <a:rPr sz="2800" lang="en-US">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406039" y="517941"/>
            <a:ext cx="6593237" cy="7404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TextBox 10"/>
          <p:cNvSpPr txBox="1"/>
          <p:nvPr/>
        </p:nvSpPr>
        <p:spPr>
          <a:xfrm>
            <a:off x="990600" y="2133600"/>
            <a:ext cx="7924800" cy="929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1" name=""/>
          <p:cNvSpPr txBox="1"/>
          <p:nvPr/>
        </p:nvSpPr>
        <p:spPr>
          <a:xfrm>
            <a:off x="406039" y="1747667"/>
            <a:ext cx="8509361" cy="4917440"/>
          </a:xfrm>
          <a:prstGeom prst="rect"/>
        </p:spPr>
        <p:txBody>
          <a:bodyPr rtlCol="0" wrap="square">
            <a:spAutoFit/>
          </a:bodyPr>
          <a:p>
            <a:r>
              <a:rPr sz="2800" lang="en-US">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5"/>
          <p:cNvSpPr txBox="1">
            <a:spLocks noGrp="1"/>
          </p:cNvSpPr>
          <p:nvPr>
            <p:ph type="title"/>
          </p:nvPr>
        </p:nvSpPr>
        <p:spPr>
          <a:xfrm>
            <a:off x="723899" y="1132840"/>
            <a:ext cx="7294119"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7" name=""/>
          <p:cNvSpPr txBox="1"/>
          <p:nvPr/>
        </p:nvSpPr>
        <p:spPr>
          <a:xfrm>
            <a:off x="1160301" y="2822956"/>
            <a:ext cx="7032850" cy="3469640"/>
          </a:xfrm>
          <a:prstGeom prst="rect"/>
        </p:spPr>
        <p:txBody>
          <a:bodyPr rtlCol="0" wrap="square">
            <a:spAutoFit/>
          </a:bodyPr>
          <a:p>
            <a:r>
              <a:rPr sz="2800" lang="en-US">
                <a:solidFill>
                  <a:srgbClr val="000000"/>
                </a:solidFill>
              </a:rPr>
              <a:t>Health authorities
•Law enforcement agencies
•Business owners (e.g., retail stores, restaurants) Public transportation operators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187201" y="840739"/>
            <a:ext cx="11317346" cy="6356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a:off x="2819399" y="1476373"/>
            <a:ext cx="6800963" cy="5882641"/>
          </a:xfrm>
          <a:prstGeom prst="rect"/>
        </p:spPr>
        <p:txBody>
          <a:bodyPr rtlCol="0" wrap="square">
            <a:spAutoFit/>
          </a:bodyPr>
          <a:p>
            <a:r>
              <a:rPr sz="2800" lang="en-US">
                <a:solidFill>
                  <a:srgbClr val="000000"/>
                </a:solidFill>
              </a:rPr>
              <a:t>•We propose a CNN architecture trained on a dataset of
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7" name="Title 1"/>
          <p:cNvSpPr>
            <a:spLocks noGrp="1"/>
          </p:cNvSpPr>
          <p:nvPr>
            <p:ph type="title"/>
          </p:nvPr>
        </p:nvSpPr>
        <p:spPr>
          <a:xfrm>
            <a:off x="755332" y="385444"/>
            <a:ext cx="10681335" cy="825500"/>
          </a:xfrm>
        </p:spPr>
        <p:txBody>
          <a:bodyPr/>
          <a:p>
            <a:r>
              <a:rPr dirty="0" lang="en-IN"/>
              <a:t>Dataset Description</a:t>
            </a:r>
          </a:p>
        </p:txBody>
      </p:sp>
      <p:sp>
        <p:nvSpPr>
          <p:cNvPr id="1048618" name=""/>
          <p:cNvSpPr txBox="1"/>
          <p:nvPr/>
        </p:nvSpPr>
        <p:spPr>
          <a:xfrm>
            <a:off x="712350" y="1610634"/>
            <a:ext cx="6669745" cy="4917441"/>
          </a:xfrm>
          <a:prstGeom prst="rect"/>
        </p:spPr>
        <p:txBody>
          <a:bodyPr rtlCol="0" wrap="square">
            <a:spAutoFit/>
          </a:bodyPr>
          <a:p>
            <a:r>
              <a:rPr sz="2800" lang="en-US">
                <a:solidFill>
                  <a:srgbClr val="000000"/>
                </a:solidFill>
              </a:rPr>
              <a:t>Employee dataset-Kaggle
26 features
9 features
Emp id Name-text
Rating-numeri
Perfor</a:t>
            </a:r>
            <a:r>
              <a:rPr sz="2800" lang="en-US">
                <a:solidFill>
                  <a:srgbClr val="000000"/>
                </a:solidFill>
              </a:rPr>
              <a:t>m</a:t>
            </a:r>
            <a:r>
              <a:rPr sz="2800" lang="en-US">
                <a:solidFill>
                  <a:srgbClr val="000000"/>
                </a:solidFill>
              </a:rPr>
              <a:t>ance-text
Gender-f,</a:t>
            </a:r>
            <a:r>
              <a:rPr sz="2800" lang="en-US">
                <a:solidFill>
                  <a:srgbClr val="000000"/>
                </a:solidFill>
              </a:rPr>
              <a:t>m</a:t>
            </a:r>
            <a:endParaRPr sz="2800" lang="en-US">
              <a:solidFill>
                <a:srgbClr val="000000"/>
              </a:solidFill>
            </a:endParaRPr>
          </a:p>
          <a:p>
            <a:r>
              <a:rPr sz="2800" lang="en-US">
                <a:solidFill>
                  <a:srgbClr val="000000"/>
                </a:solidFill>
              </a:rPr>
              <a:t>Business unit-text
Business type-text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9"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3" name="object 7"/>
          <p:cNvSpPr txBox="1">
            <a:spLocks noGrp="1"/>
          </p:cNvSpPr>
          <p:nvPr>
            <p:ph type="title"/>
          </p:nvPr>
        </p:nvSpPr>
        <p:spPr>
          <a:xfrm>
            <a:off x="739775" y="654938"/>
            <a:ext cx="8480425" cy="7404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5" name="TextBox 8"/>
          <p:cNvSpPr txBox="1"/>
          <p:nvPr/>
        </p:nvSpPr>
        <p:spPr>
          <a:xfrm>
            <a:off x="2743200" y="2354703"/>
            <a:ext cx="5546460" cy="3952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•Real-time detection capabilities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High accuracy in identifying mask-wearing behavior</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•Scalability for deployment in diverse environments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•Potential for integration with existing surveillance systems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2024-09-12T08:39:02Z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e5e17ba7fe434259b73cc79e03dba27b</vt:lpwstr>
  </property>
</Properties>
</file>