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66" r:id="rId6"/>
    <p:sldId id="257" r:id="rId7"/>
    <p:sldId id="269" r:id="rId8"/>
    <p:sldId id="270" r:id="rId9"/>
    <p:sldId id="275" r:id="rId10"/>
    <p:sldId id="271" r:id="rId11"/>
    <p:sldId id="272" r:id="rId12"/>
    <p:sldId id="259" r:id="rId13"/>
    <p:sldId id="276" r:id="rId14"/>
    <p:sldId id="260" r:id="rId15"/>
    <p:sldId id="274" r:id="rId16"/>
    <p:sldId id="261" r:id="rId17"/>
    <p:sldId id="264" r:id="rId18"/>
    <p:sldId id="268" r:id="rId19"/>
    <p:sldId id="265" r:id="rId20"/>
    <p:sldId id="263" r:id="rId21"/>
    <p:sldId id="262" r:id="rId22"/>
    <p:sldId id="273" r:id="rId23"/>
    <p:sldId id="26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injeshkumar Snehalkumar Shah" initials="PSS" lastIdx="1" clrIdx="0">
    <p:extLst>
      <p:ext uri="{19B8F6BF-5375-455C-9EA6-DF929625EA0E}">
        <p15:presenceInfo xmlns:p15="http://schemas.microsoft.com/office/powerpoint/2012/main" userId="S::prinjeshshah@live.uni-koblenz.de::e1efaaf4-8a08-4de0-8d49-7ddbabca62f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4FE2CD-7917-4570-A710-1F67053CA2BD}" v="1141" dt="2021-05-02T17:05:19.9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26" autoAdjust="0"/>
    <p:restoredTop sz="94660"/>
  </p:normalViewPr>
  <p:slideViewPr>
    <p:cSldViewPr snapToGrid="0">
      <p:cViewPr>
        <p:scale>
          <a:sx n="85" d="100"/>
          <a:sy n="85" d="100"/>
        </p:scale>
        <p:origin x="3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1B0E4A-AF17-4361-B9CF-65A23409079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University of Koblenz-landau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9E3F72-DE2E-471E-B1E9-9B6366E445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9D169-5DB2-4FAE-A097-D64891E91C19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1CA3C9-86F8-45F1-ADD5-56A7B2E682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E558F3-3DA3-439C-963E-F1DCB25D8C0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7E923E-C37C-4971-BD06-9ADBA7AAE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3845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University of Koblenz-landau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61D3D-7990-40BB-83DC-B10D2975D253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79D746-E35A-471E-925B-45F890937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8703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120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8AB7B-0015-43E4-8B79-4E9F7181E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2B772C-9A6D-410A-9290-22E366704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EDE02-6875-4696-85B3-733753CF0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94DCB-4CF3-4B3F-970F-37303C16F30A}" type="datetime1">
              <a:rPr lang="en-IN" smtClean="0"/>
              <a:t>02-05-2021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18F0D-EB4D-436E-930A-08BAB24A8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University of Koblenz-Landau | MMAC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B5534-9BF3-4181-BD93-914BDD5D7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88D9-5CC8-4037-8F89-8DC3A319D9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2131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412D2-62B1-4B86-9D1F-F25021F47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F95EEF-F752-47FB-B532-E259DBC84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2695A-0131-4007-8B0E-3D2B87D4F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A26B-5C83-494D-B96C-FFE175D3D38C}" type="datetime1">
              <a:rPr lang="en-IN" smtClean="0"/>
              <a:t>02-05-2021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4DFFD-1895-4434-B323-299FA9BA3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University of Koblenz-Landau | MMAC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91535-2F61-4E46-A51D-3E5F94DD7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88D9-5CC8-4037-8F89-8DC3A319D9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5768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85B771-EE2D-441D-806D-E8EADE5132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C1C088-5B9E-4659-BA45-0A575B040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117B2-6BF4-4293-8761-95E934F60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FAC-4B9F-4DAC-A891-2CF5CFAFA693}" type="datetime1">
              <a:rPr lang="en-IN" smtClean="0"/>
              <a:t>02-05-2021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1CD55-D1D0-4B47-97C1-3E30BEFC8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University of Koblenz-Landau | MMAC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5FA29-0F11-47BD-9E85-C2F12230E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88D9-5CC8-4037-8F89-8DC3A319D9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33343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ACA8C-1B67-4262-A5F8-19BE81BE7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9DEF1-6518-4DF0-A92A-A42681BC3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6C536-4869-48BC-82C1-894534223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9505-3D2F-4167-995A-EE95109DED2D}" type="datetime1">
              <a:rPr lang="en-IN" smtClean="0"/>
              <a:t>02-05-2021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B01FD-951E-410A-ADEA-D2E840883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University of Koblenz-Landau | MMAC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C2714-B707-45F4-95E0-09A154AF6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88D9-5CC8-4037-8F89-8DC3A319D9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8505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CEB80-CBBD-4748-9A57-C73709C03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8F4F4-5220-4C54-8CA1-2EB1EE033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BE4E9-800C-4ED9-ADC4-70F561D2F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8ADB4-0277-4A1D-87D5-8CDD5E5A1627}" type="datetime1">
              <a:rPr lang="en-IN" smtClean="0"/>
              <a:t>02-05-2021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21651-C19D-4467-8294-C3E7E0000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University of Koblenz-Landau | MMAC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5A675-1110-40C1-9058-DFF170B8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88D9-5CC8-4037-8F89-8DC3A319D9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481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DF379-7888-4F1D-952A-5F638C78E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8230B-80F0-4016-90E0-7A90FED55C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795E78-7633-435A-B191-6B287337D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5D2549-0035-4641-A9A0-92C52A68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A114B-2323-463F-A0E2-2E021F0EBA93}" type="datetime1">
              <a:rPr lang="en-IN" smtClean="0"/>
              <a:t>02-05-2021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8528A3-6792-44F9-AB8A-A7084D4EB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University of Koblenz-Landau | MMAC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CBE20E-CA6D-4155-B3FE-0339B156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88D9-5CC8-4037-8F89-8DC3A319D9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528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7C27A-4EC6-40B0-9877-3F727E48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7C89B-F239-4D43-BAC2-C57C8B060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1EE94E-DB5F-479F-BFF5-4D125ACF9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9EC36E-6252-4BEF-9898-B19402E8B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AB6783-7A6C-457A-9694-7EDD447053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4356A2-846D-414D-B584-716419A49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91D0B-9BF3-4EE2-A5D4-65F298EECE10}" type="datetime1">
              <a:rPr lang="en-IN" smtClean="0"/>
              <a:t>02-05-2021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03CAA2-5A5B-4CD1-AE26-366A66FC9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University of Koblenz-Landau | MMAC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8BFD55-318B-4CF4-838A-E93CE74D7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88D9-5CC8-4037-8F89-8DC3A319D9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31383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4C2C7-0753-4FBB-BA0E-B2E3920F6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28DEA4-2301-41C3-BBF4-21E9B63E5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DB1AB-B94F-4B0A-8DE5-9961FA096DB9}" type="datetime1">
              <a:rPr lang="en-IN" smtClean="0"/>
              <a:t>02-05-2021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C61FA6-583F-41B9-AD10-E5BFF8AB8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University of Koblenz-Landau | MMAC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3936B4-7402-466A-9A22-6FAFD47D2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88D9-5CC8-4037-8F89-8DC3A319D9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8804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1830E2-13FC-4E94-B32D-23B1F478F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04441-B779-4AE0-ACBA-96855581311B}" type="datetime1">
              <a:rPr lang="en-IN" smtClean="0"/>
              <a:t>02-05-2021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372E18-3DDA-45F6-AF53-2DC8BD2CF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University of Koblenz-Landau | MMAC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0D7447-C3F6-419D-9019-98A16EE7D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88D9-5CC8-4037-8F89-8DC3A319D9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4036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3C042-3B17-45CE-B680-65D328050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A0DC1-0685-4B9A-B5D2-B376D3258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4D49F6-A832-47E9-AE1C-648591405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6A364D-2431-4006-9D0F-60866B8B0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E72A-8D45-4442-B217-51F7FFC4018B}" type="datetime1">
              <a:rPr lang="en-IN" smtClean="0"/>
              <a:t>02-05-2021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31D5A6-8851-47EE-814E-7F3ACDEA9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University of Koblenz-Landau | MMAC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80D95-C32F-4229-849E-FA6DC3044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88D9-5CC8-4037-8F89-8DC3A319D9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8817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D87E6-D5FC-4DC2-BD9D-555624809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9BE332-605A-4990-B93E-1411D02970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66F694-69B9-4013-A5B8-C0468ECC04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13C499-DB97-4E11-8403-BC386AC1A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D2F69-4468-42B0-941E-BBBF2E8B8E18}" type="datetime1">
              <a:rPr lang="en-IN" smtClean="0"/>
              <a:t>02-05-2021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341AC3-5BAE-46C2-AF3B-6A1328C11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University of Koblenz-Landau | MMAC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F98344-8028-465F-B8B2-F1C83B53D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88D9-5CC8-4037-8F89-8DC3A319D9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5828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E2DDD4-C4CE-4C35-A0B3-1325D4D25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CD985-6BD1-4D3A-B473-4A0209182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0AED9-7D64-4949-ACA0-2BD8ACEA41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6FEAF-6674-4618-89AA-AC4CCB319298}" type="datetime1">
              <a:rPr lang="en-IN" smtClean="0"/>
              <a:t>02-05-2021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90FC9-D4B6-4095-8581-55056EE817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University of Koblenz-Landau | MMAC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56370-87F1-4E3B-8C0E-71EB1A31AB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688D9-5CC8-4037-8F89-8DC3A319D9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5147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pytorch.org/docs/stable/nn.functional.html#dropout-function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pytorch.org/vision/stable/transforms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ikipedia.com/" TargetMode="External"/><Relationship Id="rId3" Type="http://schemas.openxmlformats.org/officeDocument/2006/relationships/hyperlink" Target="https://playground.tensorflow.org/" TargetMode="External"/><Relationship Id="rId7" Type="http://schemas.openxmlformats.org/officeDocument/2006/relationships/hyperlink" Target="https://towardsdatascience.com/accuracy-and-loss-things-to-know-about-the-top-1-and-top-5-accuracy-1d6beb8f6df3#:~:text=Top%2D1%20accuracy%20is%20the,matches%20the%20single%20target%20label" TargetMode="External"/><Relationship Id="rId2" Type="http://schemas.openxmlformats.org/officeDocument/2006/relationships/hyperlink" Target="https://west.uni-koblenz.d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wethatanamala.github.io/2018/07/09/Summary-of-resnet-paper/" TargetMode="External"/><Relationship Id="rId5" Type="http://schemas.openxmlformats.org/officeDocument/2006/relationships/hyperlink" Target="https://medium.com/@aliyaser78691/featurization-f63be523644" TargetMode="External"/><Relationship Id="rId4" Type="http://schemas.openxmlformats.org/officeDocument/2006/relationships/hyperlink" Target="https://medium.com/microsoftazure/how-to-accelerate-devops-with-machine-learning-lifecycle-management-2ca4c86387a0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docs/stable/nn.html" TargetMode="External"/><Relationship Id="rId7" Type="http://schemas.openxmlformats.org/officeDocument/2006/relationships/hyperlink" Target="https://pytorch.org/docs/stable/nn.html#id1" TargetMode="External"/><Relationship Id="rId2" Type="http://schemas.openxmlformats.org/officeDocument/2006/relationships/hyperlink" Target="https://pytorch.org/docs/stable/nn.functional.html#normalization-functio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ytorch.org/docs/stable/optim.html" TargetMode="External"/><Relationship Id="rId5" Type="http://schemas.openxmlformats.org/officeDocument/2006/relationships/hyperlink" Target="https://pytorch.org/vision/stable/models.html" TargetMode="External"/><Relationship Id="rId4" Type="http://schemas.openxmlformats.org/officeDocument/2006/relationships/hyperlink" Target="https://pytorch.org/docs/stable/nn.functional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pytorch.org/docs/stable/nn.functional.html#non-linear-activation-functions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docs/stable/nn.functional.html#convolution-functions" TargetMode="External"/><Relationship Id="rId2" Type="http://schemas.openxmlformats.org/officeDocument/2006/relationships/hyperlink" Target="https://pytorch.org/docs/stable/nn.functional.html#linear-functions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pytorch.org/docs/stable/nn.functional.html#pooling-functions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docs/stable/nn.functional.html#loss-functions" TargetMode="External"/><Relationship Id="rId2" Type="http://schemas.openxmlformats.org/officeDocument/2006/relationships/hyperlink" Target="https://pytorch.org/docs/stable/optim.htmlhttps:/pytorch.org/docs/stable/optim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pic>
        <p:nvPicPr>
          <p:cNvPr id="7" name="Picture 6" descr="A picture containing text, building, bicycle, outdoor&#10;&#10;Description automatically generated">
            <a:extLst>
              <a:ext uri="{FF2B5EF4-FFF2-40B4-BE49-F238E27FC236}">
                <a16:creationId xmlns:a16="http://schemas.microsoft.com/office/drawing/2014/main" id="{16E6BB4C-A297-4D95-A825-F8AF820988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4" r="30063" b="298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221D12-9C0E-4C9A-904E-A48EE3D8B7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029" y="4546919"/>
            <a:ext cx="4023360" cy="1996011"/>
          </a:xfrm>
        </p:spPr>
        <p:txBody>
          <a:bodyPr anchor="b">
            <a:normAutofit/>
          </a:bodyPr>
          <a:lstStyle/>
          <a:p>
            <a:pPr algn="l"/>
            <a:r>
              <a:rPr lang="en-IN" sz="4000" b="0" i="0" dirty="0">
                <a:effectLst/>
                <a:latin typeface="Fira sans"/>
              </a:rPr>
              <a:t>Best Practices in Machine Learning (</a:t>
            </a:r>
            <a:r>
              <a:rPr lang="en-IN" sz="4000" b="0" i="0" dirty="0" err="1">
                <a:effectLst/>
                <a:latin typeface="Fira sans"/>
              </a:rPr>
              <a:t>Pytorch</a:t>
            </a:r>
            <a:r>
              <a:rPr lang="en-IN" sz="4000" b="0" i="0" dirty="0">
                <a:effectLst/>
                <a:latin typeface="Fira sans"/>
              </a:rPr>
              <a:t>)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6A49E1-B77A-41A5-B5FC-DD126EA220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029" y="1042109"/>
            <a:ext cx="4023359" cy="3274536"/>
          </a:xfrm>
        </p:spPr>
        <p:txBody>
          <a:bodyPr>
            <a:normAutofit fontScale="92500" lnSpcReduction="10000"/>
          </a:bodyPr>
          <a:lstStyle/>
          <a:p>
            <a:pPr algn="l"/>
            <a:br>
              <a:rPr lang="en-IN" sz="1600" dirty="0"/>
            </a:br>
            <a:r>
              <a:rPr lang="en-IN" sz="1600" dirty="0"/>
              <a:t>Content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0" i="0" dirty="0">
                <a:effectLst/>
                <a:latin typeface="Fira sans"/>
              </a:rPr>
              <a:t>How does a standard training routine look like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0" i="0" dirty="0">
                <a:effectLst/>
                <a:latin typeface="Fira sans"/>
              </a:rPr>
              <a:t>Train, Val, Test splits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dirty="0">
                <a:latin typeface="Fira sans"/>
              </a:rPr>
              <a:t>Neural networks</a:t>
            </a:r>
            <a:endParaRPr lang="en-IN" sz="1600" b="0" i="0" dirty="0">
              <a:effectLst/>
              <a:latin typeface="Fira sans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0" i="0" dirty="0">
                <a:effectLst/>
                <a:latin typeface="Fira sans"/>
              </a:rPr>
              <a:t>Learning rate reduction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0" i="0" dirty="0">
                <a:effectLst/>
                <a:latin typeface="Fira sans"/>
              </a:rPr>
              <a:t>Reproducibility of the results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0" i="0" dirty="0">
                <a:effectLst/>
                <a:latin typeface="Fira sans"/>
              </a:rPr>
              <a:t>Evaluation of the model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0" i="0" dirty="0">
                <a:effectLst/>
                <a:latin typeface="Fira sans"/>
              </a:rPr>
              <a:t>How to better generalize: Creating synthetic Data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0" i="0" dirty="0">
                <a:effectLst/>
                <a:latin typeface="Fira sans"/>
              </a:rPr>
              <a:t>The idea of </a:t>
            </a:r>
            <a:r>
              <a:rPr lang="en-IN" sz="1600" b="0" i="0" dirty="0" err="1">
                <a:effectLst/>
                <a:latin typeface="Fira sans"/>
              </a:rPr>
              <a:t>ResNet</a:t>
            </a:r>
            <a:endParaRPr lang="en-IN" sz="1600" b="0" i="0" dirty="0">
              <a:effectLst/>
              <a:latin typeface="Fira san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2" name="Picture 4" descr="Corporate Design und Vorlagen — Universität Koblenz · Landau">
            <a:extLst>
              <a:ext uri="{FF2B5EF4-FFF2-40B4-BE49-F238E27FC236}">
                <a16:creationId xmlns:a16="http://schemas.microsoft.com/office/drawing/2014/main" id="{2B8E7ED1-9FCE-45CA-853B-750B4F55B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3523488" cy="56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04496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5B186-CD4F-4370-81D4-E81C0ADBB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333B3-9D39-427D-9A3F-EE39C988E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742267"/>
            <a:ext cx="10515599" cy="243469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Underfitting : Create more complex function</a:t>
            </a:r>
          </a:p>
          <a:p>
            <a:r>
              <a:rPr lang="en-US" dirty="0"/>
              <a:t>Overfitting : Regularization of a function</a:t>
            </a:r>
          </a:p>
          <a:p>
            <a:pPr lvl="1"/>
            <a:r>
              <a:rPr lang="en-US" dirty="0"/>
              <a:t>Tightens the function to not be too complex that simply performs well in the training data but predicts less accurately</a:t>
            </a:r>
          </a:p>
          <a:p>
            <a:pPr lvl="1"/>
            <a:r>
              <a:rPr lang="en-US" dirty="0"/>
              <a:t>Regularization : The concept of random dropout for regularization</a:t>
            </a:r>
          </a:p>
          <a:p>
            <a:pPr lvl="2"/>
            <a:r>
              <a:rPr lang="en-US" dirty="0">
                <a:hlinkClick r:id="rId2"/>
              </a:rPr>
              <a:t>https://pytorch.org/docs/stable/nn.functional.html#dropout-functions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B1660-A480-413B-9407-BE32D6718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9505-3D2F-4167-995A-EE95109DED2D}" type="datetime1">
              <a:rPr lang="en-IN" smtClean="0"/>
              <a:t>02-05-2021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7319F-6F9C-45F8-8921-F6A1A2F1A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University of Koblenz-Landau | MMAC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BA802-7AC7-44B7-864C-5B54CF04C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88D9-5CC8-4037-8F89-8DC3A319D926}" type="slidenum">
              <a:rPr lang="en-IN" smtClean="0"/>
              <a:t>10</a:t>
            </a:fld>
            <a:endParaRPr lang="en-IN"/>
          </a:p>
        </p:txBody>
      </p:sp>
      <p:pic>
        <p:nvPicPr>
          <p:cNvPr id="1030" name="Picture 6" descr="Illustration of random dropout where dropout units are shown as blue... |  Download Scientific Diagram">
            <a:extLst>
              <a:ext uri="{FF2B5EF4-FFF2-40B4-BE49-F238E27FC236}">
                <a16:creationId xmlns:a16="http://schemas.microsoft.com/office/drawing/2014/main" id="{028862E4-6692-4B59-BCD3-274A09C6B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449388"/>
            <a:ext cx="6447012" cy="1979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1388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16823-7686-4E7B-8B45-AF1CF094A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Fira sans"/>
              </a:rPr>
              <a:t>Reproducibility of the results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C42AB2-9062-4184-90B5-1A544A757C8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634" y="1690688"/>
            <a:ext cx="4160514" cy="3986212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9F18B6-2721-4B21-BEA6-4D40B74272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5768" y="1690687"/>
            <a:ext cx="5181600" cy="2000779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We can restrict sources of randomness to make the result reproducible.</a:t>
            </a:r>
          </a:p>
          <a:p>
            <a:r>
              <a:rPr lang="en-US" dirty="0"/>
              <a:t>While using </a:t>
            </a:r>
            <a:r>
              <a:rPr lang="en-US" dirty="0" err="1"/>
              <a:t>pytorch</a:t>
            </a:r>
            <a:r>
              <a:rPr lang="en-US" dirty="0"/>
              <a:t>, there are basically 3 </a:t>
            </a:r>
            <a:r>
              <a:rPr lang="en-US" dirty="0" err="1"/>
              <a:t>sourcesthat</a:t>
            </a:r>
            <a:r>
              <a:rPr lang="en-US" dirty="0"/>
              <a:t> needs to be controlled/seeded.</a:t>
            </a:r>
          </a:p>
          <a:p>
            <a:pPr lvl="1"/>
            <a:r>
              <a:rPr lang="en-US" dirty="0"/>
              <a:t>Python random inbuilt library (</a:t>
            </a:r>
            <a:r>
              <a:rPr lang="en-US" dirty="0" err="1"/>
              <a:t>random.seed</a:t>
            </a:r>
            <a:r>
              <a:rPr lang="en-US" dirty="0"/>
              <a:t>(0))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 library (</a:t>
            </a:r>
            <a:r>
              <a:rPr lang="en-US" dirty="0" err="1"/>
              <a:t>np.random.seed</a:t>
            </a:r>
            <a:r>
              <a:rPr lang="en-US" dirty="0"/>
              <a:t>(0))</a:t>
            </a:r>
          </a:p>
          <a:p>
            <a:pPr lvl="1"/>
            <a:r>
              <a:rPr lang="en-US" dirty="0" err="1"/>
              <a:t>Pytorch</a:t>
            </a:r>
            <a:r>
              <a:rPr lang="en-US" dirty="0"/>
              <a:t> library (</a:t>
            </a:r>
            <a:r>
              <a:rPr lang="en-US" dirty="0" err="1"/>
              <a:t>torch.manual_seed</a:t>
            </a:r>
            <a:r>
              <a:rPr lang="en-US" dirty="0"/>
              <a:t>(0))</a:t>
            </a:r>
          </a:p>
          <a:p>
            <a:r>
              <a:rPr lang="en-US" dirty="0"/>
              <a:t>https://pytorch.org/docs/stable/notes/randomness.html</a:t>
            </a:r>
          </a:p>
        </p:txBody>
      </p:sp>
      <p:pic>
        <p:nvPicPr>
          <p:cNvPr id="1026" name="Picture 2" descr="Local &amp; Global Minima Explained with Examples - Data Analytics">
            <a:extLst>
              <a:ext uri="{FF2B5EF4-FFF2-40B4-BE49-F238E27FC236}">
                <a16:creationId xmlns:a16="http://schemas.microsoft.com/office/drawing/2014/main" id="{C8A9C9E5-0F08-473A-A98A-6EEDDAE80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768" y="3608606"/>
            <a:ext cx="4449154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A827F7-9AEA-4FB8-AEDB-7F236863126B}"/>
              </a:ext>
            </a:extLst>
          </p:cNvPr>
          <p:cNvSpPr txBox="1"/>
          <p:nvPr/>
        </p:nvSpPr>
        <p:spPr>
          <a:xfrm>
            <a:off x="6254634" y="5762625"/>
            <a:ext cx="4289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of reproducibility of random numbers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3E11C9-731A-4330-9168-0ACA903E3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E63B9-ACA7-4C2E-9CA2-96C7C1C84970}" type="datetime1">
              <a:rPr lang="en-IN" smtClean="0"/>
              <a:t>02-05-2021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A73E52-156C-4C7B-B0BC-E67A3F17C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University of Koblenz-Landau | MMAC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8FFFAA-15B9-4E55-B6DB-4CF13E4FD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88D9-5CC8-4037-8F89-8DC3A319D926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65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F45B0-E411-4F22-9761-AC2B923A8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ira sans"/>
              </a:rPr>
              <a:t>Evaluation of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6D26A-0D17-4933-B1B4-D5B9A5101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599" cy="46672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Comparing to human-level performance</a:t>
            </a:r>
          </a:p>
          <a:p>
            <a:pPr lvl="1"/>
            <a:r>
              <a:rPr lang="en-US" dirty="0"/>
              <a:t>There are 3 accuracies that needs to be considered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 statistical classification, </a:t>
            </a:r>
            <a:r>
              <a:rPr lang="en-US" u="sng" dirty="0"/>
              <a:t>Bayes error</a:t>
            </a:r>
            <a:r>
              <a:rPr lang="en-US" dirty="0"/>
              <a:t> rate is the lowest possible error rate for any classifier of a random outcome. In most of the cases, we can consider human error and Bayes error the same as human error is very close to the bayes error.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2740438-A4A6-41CB-81A3-B515F9AEBC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133312"/>
              </p:ext>
            </p:extLst>
          </p:nvPr>
        </p:nvGraphicFramePr>
        <p:xfrm>
          <a:off x="1623060" y="2667794"/>
          <a:ext cx="6256584" cy="22993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60975">
                  <a:extLst>
                    <a:ext uri="{9D8B030D-6E8A-4147-A177-3AD203B41FA5}">
                      <a16:colId xmlns:a16="http://schemas.microsoft.com/office/drawing/2014/main" val="4078083156"/>
                    </a:ext>
                  </a:extLst>
                </a:gridCol>
                <a:gridCol w="2171257">
                  <a:extLst>
                    <a:ext uri="{9D8B030D-6E8A-4147-A177-3AD203B41FA5}">
                      <a16:colId xmlns:a16="http://schemas.microsoft.com/office/drawing/2014/main" val="1289839748"/>
                    </a:ext>
                  </a:extLst>
                </a:gridCol>
                <a:gridCol w="1724352">
                  <a:extLst>
                    <a:ext uri="{9D8B030D-6E8A-4147-A177-3AD203B41FA5}">
                      <a16:colId xmlns:a16="http://schemas.microsoft.com/office/drawing/2014/main" val="2511100"/>
                    </a:ext>
                  </a:extLst>
                </a:gridCol>
              </a:tblGrid>
              <a:tr h="32847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Scenario 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Scenario B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18162986"/>
                  </a:ext>
                </a:extLst>
              </a:tr>
              <a:tr h="6569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Human/Bayes error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1% error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7.5% error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2073201"/>
                  </a:ext>
                </a:extLst>
              </a:tr>
              <a:tr h="3284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Training error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8% error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8% error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4954240"/>
                  </a:ext>
                </a:extLst>
              </a:tr>
              <a:tr h="6569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Development/validation error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10% error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10% error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35473196"/>
                  </a:ext>
                </a:extLst>
              </a:tr>
              <a:tr h="32847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Avoidable bias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Avoidable Variance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08522886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7261D-A376-4A78-85C4-4C9D0ABBF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B407-DC15-4837-A3DC-2F464069D874}" type="datetime1">
              <a:rPr lang="en-IN" smtClean="0"/>
              <a:t>02-05-2021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714B1-0EFA-4C59-94AB-E85E6BA64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University of Koblenz-Landau | MMAC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4A35C8-F99D-4F78-926A-20FA210E7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88D9-5CC8-4037-8F89-8DC3A319D926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901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6FD5F-AA2C-4A25-BA2A-6CD6BA217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6276"/>
            <a:ext cx="10515600" cy="1325563"/>
          </a:xfrm>
        </p:spPr>
        <p:txBody>
          <a:bodyPr/>
          <a:lstStyle/>
          <a:p>
            <a:r>
              <a:rPr lang="en-IN" b="0" i="0" dirty="0">
                <a:effectLst/>
                <a:latin typeface="Fira sans"/>
              </a:rPr>
              <a:t>Metrics: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A1F9E-A300-4824-9132-66EEC2E19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IN" b="0" i="0" dirty="0">
                <a:effectLst/>
                <a:latin typeface="Fira sans"/>
              </a:rPr>
              <a:t>Confusion matrix:</a:t>
            </a:r>
          </a:p>
          <a:p>
            <a:pPr lvl="1"/>
            <a:r>
              <a:rPr lang="en-IN" b="0" i="0" dirty="0">
                <a:effectLst/>
                <a:latin typeface="Fira sans"/>
              </a:rPr>
              <a:t>Accuracy</a:t>
            </a:r>
          </a:p>
          <a:p>
            <a:pPr lvl="1"/>
            <a:r>
              <a:rPr lang="en-IN" dirty="0">
                <a:latin typeface="Fira sans"/>
              </a:rPr>
              <a:t>Precision</a:t>
            </a:r>
          </a:p>
          <a:p>
            <a:pPr lvl="1"/>
            <a:r>
              <a:rPr lang="en-IN" dirty="0">
                <a:latin typeface="Fira sans"/>
              </a:rPr>
              <a:t>Recall</a:t>
            </a:r>
          </a:p>
          <a:p>
            <a:pPr lvl="1"/>
            <a:r>
              <a:rPr lang="en-IN" dirty="0">
                <a:latin typeface="Fira sans"/>
              </a:rPr>
              <a:t>F1-score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2FC675-2FA2-457A-B2CC-655F6E6CB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240" y="1825624"/>
            <a:ext cx="5500536" cy="435133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FFD12-A81E-49D1-BB36-9B0A85E4A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7AA8-80AE-444B-B011-C2B86D4AFF81}" type="datetime1">
              <a:rPr lang="en-IN" smtClean="0"/>
              <a:t>02-05-2021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8C38B-DDE6-4212-BAB3-2DE1EFB76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University of Koblenz-Landau | MMAC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FD0FB-A9AB-4982-AB1A-1A5BEF3E7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88D9-5CC8-4037-8F89-8DC3A319D926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703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B015C-3DDA-4424-AD2E-FBA57003C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Fira sans"/>
              </a:rPr>
              <a:t>Confusion Matrix</a:t>
            </a:r>
            <a:endParaRPr lang="en-IN" dirty="0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D11172F8-2425-4219-99D1-1F72A087400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1" y="1845214"/>
            <a:ext cx="5181599" cy="316757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DC3F02E2-854A-4F68-8395-D7C368E0120C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38200" y="1690688"/>
                <a:ext cx="5181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Precision =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no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of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true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predicted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samples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no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of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predicted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samples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Recall =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no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of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true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predicted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samples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no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of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true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samples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F1-score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2(</m:t>
                        </m:r>
                        <m:r>
                          <m:rPr>
                            <m:nor/>
                          </m:rPr>
                          <a:rPr lang="en-US" dirty="0"/>
                          <m:t>precision</m:t>
                        </m:r>
                        <m:r>
                          <m:rPr>
                            <m:nor/>
                          </m:rPr>
                          <a:rPr lang="en-US" dirty="0"/>
                          <m:t>∗</m:t>
                        </m:r>
                        <m:r>
                          <m:rPr>
                            <m:nor/>
                          </m:rPr>
                          <a:rPr lang="en-US" dirty="0"/>
                          <m:t>recall</m:t>
                        </m:r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precision</m:t>
                        </m:r>
                        <m:r>
                          <m:rPr>
                            <m:nor/>
                          </m:rPr>
                          <a:rPr lang="en-US" dirty="0"/>
                          <m:t> + </m:t>
                        </m:r>
                        <m:r>
                          <m:rPr>
                            <m:nor/>
                          </m:rPr>
                          <a:rPr lang="en-US" dirty="0"/>
                          <m:t>recall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Accuracy =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𝑡𝑟𝑢𝑒𝑙𝑦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𝑝𝑟𝑒𝑑𝑖𝑐𝑡𝑒𝑑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𝑠𝑎𝑚𝑝𝑙𝑒𝑠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𝑠𝑎𝑚𝑝𝑙𝑒𝑠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DC3F02E2-854A-4F68-8395-D7C368E012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8200" y="1690688"/>
                <a:ext cx="5181600" cy="4351338"/>
              </a:xfrm>
              <a:blipFill>
                <a:blip r:embed="rId3"/>
                <a:stretch>
                  <a:fillRect l="-2118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1A017CEE-7F6A-4CE6-8C20-343D76723467}"/>
              </a:ext>
            </a:extLst>
          </p:cNvPr>
          <p:cNvSpPr txBox="1"/>
          <p:nvPr/>
        </p:nvSpPr>
        <p:spPr>
          <a:xfrm>
            <a:off x="7718868" y="5012786"/>
            <a:ext cx="2088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west.uni-Koblenz.de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33DA4A-CF58-41BB-A538-5D9111764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F131C-7716-4EB8-9B58-DB97D2F42DFF}" type="datetime1">
              <a:rPr lang="en-IN" smtClean="0"/>
              <a:t>02-05-2021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D70AA7-4F59-4D7F-AE1B-3132CDCC1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University of Koblenz-Landau | MMAC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B631C4-F7D3-43B5-97C7-D192DA66A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88D9-5CC8-4037-8F89-8DC3A319D926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4567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Fira sans"/>
              </a:rPr>
              <a:t>Metrics: </a:t>
            </a:r>
            <a:r>
              <a:rPr lang="en-US" dirty="0"/>
              <a:t>Top 1 accuracy </a:t>
            </a:r>
            <a:r>
              <a:rPr lang="en-US" dirty="0" err="1"/>
              <a:t>vs</a:t>
            </a:r>
            <a:r>
              <a:rPr lang="en-US" dirty="0"/>
              <a:t> Top 5 accuracy</a:t>
            </a:r>
          </a:p>
        </p:txBody>
      </p:sp>
      <p:pic>
        <p:nvPicPr>
          <p:cNvPr id="1026" name="Picture 2" descr="https://miro.medium.com/max/1731/1*36tCXjgPkubFg7dYX8XZF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431" y="1637396"/>
            <a:ext cx="818713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94297" y="5988734"/>
            <a:ext cx="10258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https://towardsdatascience.com/accuracy-and-loss-things-to-know-about-the-top-1-and-top-5-accuracy-1d6beb8f6df3#:~:text=Top%2D1%20accuracy%20is%20the,matches%20the%20single%20target%20label.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5DF08B-F295-425F-A0CE-501462A11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68826-ADD5-4802-9ED6-97B34D024DD5}" type="datetime1">
              <a:rPr lang="en-IN" smtClean="0"/>
              <a:t>02-05-2021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5BE9E-3FA6-44DF-BFB7-6AD57B134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University of Koblenz-Landau | MMAC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748AA-7B6C-4ED1-8F05-9ECBF95A1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88D9-5CC8-4037-8F89-8DC3A319D926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457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AB01E-C7C2-4B30-8AF9-5EA54F585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288474-A012-4060-B8D3-D05FA639D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03" y="175007"/>
            <a:ext cx="11264194" cy="60921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6CA4B3-BE99-4450-8D07-6EF9E0F78DF1}"/>
              </a:ext>
            </a:extLst>
          </p:cNvPr>
          <p:cNvSpPr txBox="1"/>
          <p:nvPr/>
        </p:nvSpPr>
        <p:spPr>
          <a:xfrm>
            <a:off x="4233797" y="6313661"/>
            <a:ext cx="3476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https://playground.tensorflow.org/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7B9BB7-4409-4EDC-A2B0-69E6B0447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61B5-9EC2-4664-8E1D-2C1577C95CC5}" type="datetime1">
              <a:rPr lang="en-IN" smtClean="0"/>
              <a:t>02-05-2021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6DA00F-9AF3-47A7-81CE-578E27329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University of Koblenz-Landau | MMAC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01F9D-4736-4DF9-8617-99888CC73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88D9-5CC8-4037-8F89-8DC3A319D926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550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00D29-295A-4AEA-B49D-31CB8F2B9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11933" cy="1325563"/>
          </a:xfrm>
        </p:spPr>
        <p:txBody>
          <a:bodyPr/>
          <a:lstStyle/>
          <a:p>
            <a:r>
              <a:rPr lang="en-IN" b="0" i="0" dirty="0">
                <a:effectLst/>
                <a:latin typeface="Fira sans"/>
              </a:rPr>
              <a:t>How to better generalize: Data transformation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2CB53-615A-471B-9722-907D7329D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68911" cy="4351338"/>
          </a:xfrm>
        </p:spPr>
        <p:txBody>
          <a:bodyPr>
            <a:normAutofit fontScale="55000" lnSpcReduction="20000"/>
          </a:bodyPr>
          <a:lstStyle/>
          <a:p>
            <a:r>
              <a:rPr lang="en-IN" dirty="0"/>
              <a:t>The more the data the more accurate the model can be. We can create synthetic data from existing ones by applying some transformations on them.</a:t>
            </a:r>
          </a:p>
          <a:p>
            <a:r>
              <a:rPr lang="en-IN" dirty="0"/>
              <a:t>The data speaks for itself.</a:t>
            </a:r>
          </a:p>
          <a:p>
            <a:r>
              <a:rPr lang="en-IN" dirty="0"/>
              <a:t>There are vary few public datasets for specific problems.</a:t>
            </a:r>
          </a:p>
          <a:p>
            <a:pPr lvl="1"/>
            <a:r>
              <a:rPr lang="en-IN" dirty="0"/>
              <a:t>Medical image data</a:t>
            </a:r>
          </a:p>
          <a:p>
            <a:r>
              <a:rPr lang="en-IN" dirty="0"/>
              <a:t>The other reason to transform the data is to generalise input images</a:t>
            </a:r>
          </a:p>
          <a:p>
            <a:pPr lvl="1"/>
            <a:r>
              <a:rPr lang="en-IN" dirty="0"/>
              <a:t>Ex. In cat classification model,  input images are always at 0 degree and we might ask the model to predict a cat that is not at 0 degree</a:t>
            </a:r>
          </a:p>
          <a:p>
            <a:r>
              <a:rPr lang="en-IN" dirty="0">
                <a:hlinkClick r:id="rId2"/>
              </a:rPr>
              <a:t>https://pytorch.org/vision/stable/transforms.html#</a:t>
            </a:r>
            <a:r>
              <a:rPr lang="en-IN" dirty="0"/>
              <a:t> </a:t>
            </a:r>
          </a:p>
          <a:p>
            <a:r>
              <a:rPr lang="en-IN" dirty="0"/>
              <a:t>Transform includes:</a:t>
            </a:r>
          </a:p>
          <a:p>
            <a:pPr lvl="1"/>
            <a:r>
              <a:rPr lang="en-IN" dirty="0"/>
              <a:t>Image dataset:</a:t>
            </a:r>
          </a:p>
          <a:p>
            <a:pPr lvl="2"/>
            <a:r>
              <a:rPr lang="en-IN" dirty="0"/>
              <a:t>Cropping</a:t>
            </a:r>
          </a:p>
          <a:p>
            <a:pPr lvl="2"/>
            <a:r>
              <a:rPr lang="en-IN" dirty="0"/>
              <a:t>Different types of Filtering</a:t>
            </a:r>
          </a:p>
          <a:p>
            <a:pPr lvl="2"/>
            <a:r>
              <a:rPr lang="en-IN" dirty="0"/>
              <a:t>Rotating the data</a:t>
            </a:r>
          </a:p>
          <a:p>
            <a:pPr lvl="2"/>
            <a:r>
              <a:rPr lang="en-IN" dirty="0"/>
              <a:t>Mirroring</a:t>
            </a:r>
          </a:p>
          <a:p>
            <a:pPr lvl="2"/>
            <a:r>
              <a:rPr lang="en-IN" dirty="0"/>
              <a:t>Applying different types of Kernels</a:t>
            </a:r>
          </a:p>
          <a:p>
            <a:pPr lvl="2"/>
            <a:r>
              <a:rPr lang="en-IN" dirty="0"/>
              <a:t>Normalization</a:t>
            </a:r>
          </a:p>
          <a:p>
            <a:pPr marL="914400" lvl="2" indent="0">
              <a:buNone/>
            </a:pPr>
            <a:endParaRPr lang="en-IN" dirty="0"/>
          </a:p>
        </p:txBody>
      </p:sp>
      <p:pic>
        <p:nvPicPr>
          <p:cNvPr id="1026" name="Picture 2" descr="Does more data give more accuracy for data science? - Quora">
            <a:extLst>
              <a:ext uri="{FF2B5EF4-FFF2-40B4-BE49-F238E27FC236}">
                <a16:creationId xmlns:a16="http://schemas.microsoft.com/office/drawing/2014/main" id="{F95C161B-9E80-483A-8E6D-DF6A5BE1D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303" y="1690688"/>
            <a:ext cx="3730497" cy="3011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A729D-AA55-4062-B341-33B615C33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01832-824F-4870-9005-88E18C15023E}" type="datetime1">
              <a:rPr lang="en-IN" smtClean="0"/>
              <a:t>02-05-2021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8C66F-1B29-441E-AF85-7D18B95D6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University of Koblenz-Landau | MMAC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C6A37-D03F-44E3-86AF-286FAF30F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88D9-5CC8-4037-8F89-8DC3A319D926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2958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AF5D5-0EBB-4E59-83A1-CA0EE1BAB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Fira sans"/>
              </a:rPr>
              <a:t>The Idea of </a:t>
            </a:r>
            <a:r>
              <a:rPr lang="en-IN" b="0" i="0" dirty="0" err="1">
                <a:effectLst/>
                <a:latin typeface="Fira sans"/>
              </a:rPr>
              <a:t>ResNet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F5D05-1315-4FF7-9149-7475C6B96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850336"/>
            <a:ext cx="10979425" cy="2715564"/>
          </a:xfrm>
        </p:spPr>
        <p:txBody>
          <a:bodyPr>
            <a:normAutofit fontScale="62500" lnSpcReduction="20000"/>
          </a:bodyPr>
          <a:lstStyle/>
          <a:p>
            <a:r>
              <a:rPr lang="en-IN" dirty="0"/>
              <a:t>If the neural network is sufficiently deep, it might cause the gradient to either explode or vanish during the </a:t>
            </a:r>
            <a:r>
              <a:rPr lang="en-IN" dirty="0" err="1"/>
              <a:t>backpropogation</a:t>
            </a:r>
            <a:r>
              <a:rPr lang="en-IN" dirty="0"/>
              <a:t>.</a:t>
            </a:r>
          </a:p>
          <a:p>
            <a:r>
              <a:rPr lang="en-IN" dirty="0"/>
              <a:t>Due to this issue, as we go deeper, the training error of deep networks are significantly higher than the shallower networks.</a:t>
            </a:r>
          </a:p>
          <a:p>
            <a:r>
              <a:rPr lang="en-US" dirty="0"/>
              <a:t>“In a network of </a:t>
            </a:r>
            <a:r>
              <a:rPr lang="en-US" i="1" dirty="0"/>
              <a:t>n</a:t>
            </a:r>
            <a:r>
              <a:rPr lang="en-US" dirty="0"/>
              <a:t> hidden layers, </a:t>
            </a:r>
            <a:r>
              <a:rPr lang="en-US" i="1" dirty="0"/>
              <a:t>n </a:t>
            </a:r>
            <a:r>
              <a:rPr lang="en-US" dirty="0"/>
              <a:t>derivatives will be multiplied together in the </a:t>
            </a:r>
            <a:r>
              <a:rPr lang="en-US" dirty="0" err="1"/>
              <a:t>backpropogation</a:t>
            </a:r>
            <a:r>
              <a:rPr lang="en-US" dirty="0"/>
              <a:t>. If the derivatives are large then the gradient will increase exponentially as we propagate down the model until they eventually explode, and this is what we call the problem of </a:t>
            </a:r>
            <a:r>
              <a:rPr lang="en-US" b="1" i="1" dirty="0"/>
              <a:t>exploding gradient</a:t>
            </a:r>
            <a:r>
              <a:rPr lang="en-US" dirty="0"/>
              <a:t>. Alternatively, if the derivatives are small then the gradient will decrease exponentially as we propagate through the model until it eventually vanishes, and this is the </a:t>
            </a:r>
            <a:r>
              <a:rPr lang="en-US" b="1" i="1" dirty="0"/>
              <a:t>vanishing gradient</a:t>
            </a:r>
            <a:r>
              <a:rPr lang="en-US" dirty="0"/>
              <a:t> problem.” – Kurtis </a:t>
            </a:r>
            <a:r>
              <a:rPr lang="en-US" dirty="0" err="1"/>
              <a:t>Pykes</a:t>
            </a:r>
            <a:endParaRPr lang="en-IN" dirty="0"/>
          </a:p>
          <a:p>
            <a:r>
              <a:rPr lang="en-IN" dirty="0"/>
              <a:t>To solve the problem, Microsoft created Deep residual learning. The link to the paper: https://arxiv.org/abs/1512.03385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11" name="Picture 8" descr="https://miro.medium.com/max/708/1*McwAbGJjA1lV_xBdg1w5X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513557"/>
            <a:ext cx="6725357" cy="2336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D6935-95B7-41F0-B675-0E65B180E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EB407-0159-4340-B391-36A77B740A77}" type="datetime1">
              <a:rPr lang="en-IN" smtClean="0"/>
              <a:t>02-05-2021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9E597-B430-4FBA-BABB-067C5D7A3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University of Koblenz-Landau | MMAC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733C6-9DD9-44F2-9487-A580FDF80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88D9-5CC8-4037-8F89-8DC3A319D926}" type="slidenum">
              <a:rPr lang="en-IN" smtClean="0"/>
              <a:t>18</a:t>
            </a:fld>
            <a:endParaRPr lang="en-IN" dirty="0"/>
          </a:p>
        </p:txBody>
      </p:sp>
      <p:pic>
        <p:nvPicPr>
          <p:cNvPr id="8" name="Picture 2" descr="Identity mapping example">
            <a:extLst>
              <a:ext uri="{FF2B5EF4-FFF2-40B4-BE49-F238E27FC236}">
                <a16:creationId xmlns:a16="http://schemas.microsoft.com/office/drawing/2014/main" id="{52FC2A8B-42B4-4EB8-A3E0-1A7BCCF2A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513556"/>
            <a:ext cx="3554507" cy="2011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2722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ResNet</a:t>
            </a:r>
            <a:r>
              <a:rPr lang="en-US" dirty="0"/>
              <a:t> (Identity mapping)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3522644"/>
            <a:ext cx="10515600" cy="2654318"/>
          </a:xfrm>
        </p:spPr>
        <p:txBody>
          <a:bodyPr/>
          <a:lstStyle/>
          <a:p>
            <a:r>
              <a:rPr lang="en-US" b="0" i="0" dirty="0">
                <a:solidFill>
                  <a:srgbClr val="555555"/>
                </a:solidFill>
                <a:effectLst/>
                <a:latin typeface="Libre Baskerville"/>
              </a:rPr>
              <a:t>The numbers in the table are top-1 error rates (in %) resulted when the models were tested on the ImageNet validation data.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C9B497-C010-4935-9149-29B9DCA65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1CDC-6E04-42D6-9C16-171264EBCA82}" type="datetime1">
              <a:rPr lang="en-IN" smtClean="0"/>
              <a:t>02-05-2021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7CECBE-376B-4012-9576-57F7A588A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University of Koblenz-Landau | MMAC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5F8D6-A339-46DF-8A43-7E1D5F08A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88D9-5CC8-4037-8F89-8DC3A319D926}" type="slidenum">
              <a:rPr lang="en-IN" smtClean="0"/>
              <a:t>19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E499D8-EC7A-4EDC-B6D8-189934F65694}"/>
              </a:ext>
            </a:extLst>
          </p:cNvPr>
          <p:cNvSpPr txBox="1"/>
          <p:nvPr/>
        </p:nvSpPr>
        <p:spPr>
          <a:xfrm>
            <a:off x="768130" y="3035479"/>
            <a:ext cx="5626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https://swethatanamala.github.io/2018/07/09/Summary-of-resnet-paper/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9505432-8AFC-4351-B8A5-EB98B5845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033611"/>
              </p:ext>
            </p:extLst>
          </p:nvPr>
        </p:nvGraphicFramePr>
        <p:xfrm>
          <a:off x="838201" y="1674190"/>
          <a:ext cx="5257800" cy="1181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52817336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801081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447589893"/>
                    </a:ext>
                  </a:extLst>
                </a:gridCol>
              </a:tblGrid>
              <a:tr h="393967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of layers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ResNet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131730"/>
                  </a:ext>
                </a:extLst>
              </a:tr>
              <a:tr h="393967"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905242"/>
                  </a:ext>
                </a:extLst>
              </a:tr>
              <a:tr h="393967"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603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797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E4D77-5416-492F-8573-56E31C508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823"/>
            <a:ext cx="10515600" cy="1325563"/>
          </a:xfrm>
        </p:spPr>
        <p:txBody>
          <a:bodyPr/>
          <a:lstStyle/>
          <a:p>
            <a:r>
              <a:rPr lang="en-IN" b="0" i="0" dirty="0">
                <a:effectLst/>
                <a:latin typeface="Fira sans"/>
              </a:rPr>
              <a:t>How does a standard training routine look like</a:t>
            </a:r>
            <a:endParaRPr lang="en-IN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BCD4BF72-6F48-479E-9027-B201CF9269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871673"/>
            <a:ext cx="10288397" cy="38903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B5AFE8-4033-416F-A41E-2AE1A6C69359}"/>
              </a:ext>
            </a:extLst>
          </p:cNvPr>
          <p:cNvSpPr txBox="1"/>
          <p:nvPr/>
        </p:nvSpPr>
        <p:spPr>
          <a:xfrm>
            <a:off x="89770" y="5942567"/>
            <a:ext cx="12012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https://medium.com/microsoftazure/how-to-accelerate-devops-with-machine-learning-lifecycle-management-2ca4c86387a0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EF2F60-99A2-4EDB-AC6A-DC84E4B72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79FFB-C240-4C44-9F04-9F82A49B773D}" type="datetime1">
              <a:rPr lang="en-IN" smtClean="0"/>
              <a:t>02-05-2021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057DA1-9C9A-48B8-8503-1D8FBABBD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University of Koblenz-Landau | MMAC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7D5EE0-AEF8-4B9C-A81E-C14FDF24A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88D9-5CC8-4037-8F89-8DC3A319D92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7187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BFFE9-EFBC-4460-8093-CB978964A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B4920-D0BC-412E-97B3-F8E62C653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>
                <a:hlinkClick r:id="rId2"/>
              </a:rPr>
              <a:t>https://west.uni-koblenz.de</a:t>
            </a:r>
            <a:endParaRPr lang="en-IN" dirty="0"/>
          </a:p>
          <a:p>
            <a:r>
              <a:rPr lang="en-IN" dirty="0">
                <a:hlinkClick r:id="rId3"/>
              </a:rPr>
              <a:t>https://playground.tensorflow.org/</a:t>
            </a:r>
            <a:endParaRPr lang="en-IN" dirty="0"/>
          </a:p>
          <a:p>
            <a:r>
              <a:rPr lang="en-IN" dirty="0">
                <a:hlinkClick r:id="rId4"/>
              </a:rPr>
              <a:t>https://medium.com/microsoftazure/how-to-accelerate-devops-with-machine-learning-lifecycle-management-2ca4c86387a0</a:t>
            </a:r>
            <a:endParaRPr lang="en-IN" dirty="0"/>
          </a:p>
          <a:p>
            <a:r>
              <a:rPr lang="en-IN" dirty="0">
                <a:hlinkClick r:id="rId5"/>
              </a:rPr>
              <a:t>https://medium.com/@aliyaser78691/featurization-f63be523644</a:t>
            </a:r>
            <a:endParaRPr lang="en-IN" dirty="0"/>
          </a:p>
          <a:p>
            <a:r>
              <a:rPr lang="en-US" sz="2800" dirty="0">
                <a:hlinkClick r:id="rId6"/>
              </a:rPr>
              <a:t>https://swethatanamala.github.io/2018/07/09/Summary-of-resnet-paper/</a:t>
            </a:r>
            <a:endParaRPr lang="en-US" sz="2800" dirty="0"/>
          </a:p>
          <a:p>
            <a:r>
              <a:rPr lang="en-US" dirty="0">
                <a:hlinkClick r:id="rId7"/>
              </a:rPr>
              <a:t>https://towardsdatascience.com/accuracy-and-loss-things-to-know-about-the-top-1-and-top-5-accuracy-1d6beb8f6df3#:~:text=Top%2D1%20accuracy%20is%20the,matches%20the%20single%20target%20label</a:t>
            </a:r>
            <a:endParaRPr lang="en-US" dirty="0"/>
          </a:p>
          <a:p>
            <a:r>
              <a:rPr lang="en-US" dirty="0">
                <a:hlinkClick r:id="rId8"/>
              </a:rPr>
              <a:t>www.wikipedia.com</a:t>
            </a:r>
            <a:endParaRPr lang="en-US" dirty="0"/>
          </a:p>
          <a:p>
            <a:endParaRPr lang="en-US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46654-3CD2-4BB6-9995-001B0C5CA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32953-322B-4C84-A791-307288D409E8}" type="datetime1">
              <a:rPr lang="en-IN" smtClean="0"/>
              <a:t>02-05-2021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26CB0-59AC-4AF3-B471-E59677D27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University of Koblenz-Landau | MMAC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F9DAF-4EDA-47D1-9965-C29B71A0B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88D9-5CC8-4037-8F89-8DC3A319D926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011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6F3BE-8462-434B-AF31-B4560D3B0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Fira sans"/>
              </a:rPr>
              <a:t>How does a standard training routine look like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23DE3-9485-4AF0-893F-990E99040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0573"/>
            <a:ext cx="10515600" cy="4825696"/>
          </a:xfrm>
        </p:spPr>
        <p:txBody>
          <a:bodyPr>
            <a:noAutofit/>
          </a:bodyPr>
          <a:lstStyle/>
          <a:p>
            <a:pPr algn="just">
              <a:buFont typeface="+mj-lt"/>
              <a:buAutoNum type="arabicPeriod"/>
            </a:pPr>
            <a:r>
              <a:rPr lang="en-IN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Ingestion and Preparation</a:t>
            </a:r>
          </a:p>
          <a:p>
            <a:pPr lvl="1" algn="just">
              <a:buFont typeface="+mj-lt"/>
              <a:buAutoNum type="arabicPeriod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Normalization: Min-max normalization; Z-score (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https://pytorch.org/docs/stable/nn.functional.html#normalization-functions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>
              <a:buFont typeface="+mj-lt"/>
              <a:buAutoNum type="arabicPeriod"/>
            </a:pPr>
            <a:r>
              <a:rPr lang="en-IN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Transformation: Dimension reduction (Curse of dimensionality) : 1. PCA, 2. clustering, 3. feature selection</a:t>
            </a:r>
          </a:p>
          <a:p>
            <a:pPr lvl="1" algn="just">
              <a:buFont typeface="+mj-lt"/>
              <a:buAutoNum type="arabicPeriod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Validation: T</a:t>
            </a:r>
            <a:r>
              <a:rPr lang="en-IN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process of ensuring data has undergone data cleansing to ensure they are both correct and useful.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+mj-lt"/>
              <a:buAutoNum type="arabicPeriod"/>
            </a:pPr>
            <a:r>
              <a:rPr lang="en-IN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Featurization: The machine learning model cannot work with raw text data directly. In the end, machine learning models work with numerical (categorical, real,…) features. Featurization is a way to change some form of data (text, image, video, etc.) into a numerical vector.</a:t>
            </a:r>
          </a:p>
          <a:p>
            <a:pPr lvl="1" algn="just">
              <a:buFont typeface="+mj-lt"/>
              <a:buAutoNum type="arabicPeriod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Training-testing split of the data: The data is split into 3 sets.</a:t>
            </a:r>
            <a:endParaRPr lang="en-IN" sz="1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en-IN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 and Retraining</a:t>
            </a:r>
          </a:p>
          <a:p>
            <a:pPr lvl="1" algn="just">
              <a:buFont typeface="+mj-lt"/>
              <a:buAutoNum type="arabicPeriod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Hyper-parameter tuning: Later in the slides</a:t>
            </a:r>
          </a:p>
          <a:p>
            <a:pPr lvl="2" algn="just">
              <a:buFont typeface="+mj-lt"/>
              <a:buAutoNum type="arabicPeriod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the network:</a:t>
            </a:r>
          </a:p>
          <a:p>
            <a:pPr marL="914400" lvl="2" indent="0" algn="just">
              <a:buNone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https://pytorch.org/docs/stable/nn.html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 algn="just">
              <a:buNone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https://pytorch.org/docs/stable/nn.functional.html#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914400" lvl="2" indent="0" algn="just">
              <a:buNone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https://pytorch.org/vision/stable/models.html#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914400" lvl="2" indent="0" algn="just">
              <a:buNone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Training the network:</a:t>
            </a:r>
          </a:p>
          <a:p>
            <a:pPr marL="914400" lvl="2" indent="0" algn="just">
              <a:buNone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https://pytorch.org/docs/stable/optim.html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914400" lvl="2" indent="0" algn="just">
              <a:buNone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https://pytorch.org/docs/stable/nn.html#id1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buFont typeface="+mj-lt"/>
              <a:buAutoNum type="arabicPeriod"/>
            </a:pPr>
            <a:r>
              <a:rPr lang="en-IN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</a:p>
          <a:p>
            <a:pPr lvl="1" algn="just">
              <a:buFont typeface="+mj-lt"/>
              <a:buAutoNum type="arabicPeriod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testing: Later in the slides</a:t>
            </a:r>
          </a:p>
          <a:p>
            <a:pPr lvl="1" algn="just">
              <a:buFont typeface="+mj-lt"/>
              <a:buAutoNum type="arabicPeriod"/>
            </a:pPr>
            <a:r>
              <a:rPr lang="en-IN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validation: With testing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FE7A1-5C50-48ED-BB61-9DBF7DF2C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E34A2-C1B9-4ED8-973C-473D62268A2A}" type="datetime1">
              <a:rPr lang="en-IN" smtClean="0"/>
              <a:t>02-05-2021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33ACB-C590-494E-9758-4EBD176E6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University of Koblenz-Landau | MMAC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1C412-C812-4CF8-8DDE-1C396373A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88D9-5CC8-4037-8F89-8DC3A319D92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801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Fira sans"/>
              </a:rPr>
              <a:t>Train, Val, Test splits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arenR"/>
            </a:pPr>
            <a:r>
              <a:rPr lang="en-US" dirty="0"/>
              <a:t>Data &lt; 1 Million</a:t>
            </a:r>
          </a:p>
          <a:p>
            <a:pPr marL="0" indent="0">
              <a:buNone/>
            </a:pPr>
            <a:r>
              <a:rPr lang="en-US" dirty="0"/>
              <a:t>60% training set</a:t>
            </a:r>
          </a:p>
          <a:p>
            <a:pPr marL="0" indent="0">
              <a:buNone/>
            </a:pPr>
            <a:r>
              <a:rPr lang="en-US" dirty="0"/>
              <a:t>20% validation set</a:t>
            </a:r>
          </a:p>
          <a:p>
            <a:pPr marL="0" indent="0">
              <a:buNone/>
            </a:pPr>
            <a:r>
              <a:rPr lang="en-US" dirty="0"/>
              <a:t>20% testing set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2) Data ≥ 1 Million</a:t>
            </a:r>
          </a:p>
          <a:p>
            <a:pPr marL="0" indent="0">
              <a:buNone/>
            </a:pPr>
            <a:r>
              <a:rPr lang="en-US" dirty="0"/>
              <a:t>98% training set</a:t>
            </a:r>
          </a:p>
          <a:p>
            <a:pPr marL="0" indent="0">
              <a:buNone/>
            </a:pPr>
            <a:r>
              <a:rPr lang="en-US" dirty="0"/>
              <a:t>1% validation set – 10000 data</a:t>
            </a:r>
          </a:p>
          <a:p>
            <a:pPr marL="0" indent="0">
              <a:buNone/>
            </a:pPr>
            <a:r>
              <a:rPr lang="en-US" dirty="0"/>
              <a:t>1%testing set – 10000 data</a:t>
            </a:r>
          </a:p>
        </p:txBody>
      </p:sp>
      <p:pic>
        <p:nvPicPr>
          <p:cNvPr id="5" name="Picture 2" descr="Training, validation, and test sets - Wikipe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1" y="1825626"/>
            <a:ext cx="5181600" cy="2258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978467" y="4084480"/>
            <a:ext cx="4042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available data is less then 1 million</a:t>
            </a:r>
          </a:p>
          <a:p>
            <a:r>
              <a:rPr lang="en-US" dirty="0"/>
              <a:t>Image courtesy: www.wikipedia.com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E47DB-39BD-46D8-872A-828C486BE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C9B0-CA3B-4839-B9CB-4668EC09DE4E}" type="datetime1">
              <a:rPr lang="en-IN" smtClean="0"/>
              <a:t>02-05-2021</a:t>
            </a:fld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0BDCDA2-82FF-4D83-AC28-83E8B3B73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University of Koblenz-Landau | MMAC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6C7C444-E859-4F31-89D7-B7F03A351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88D9-5CC8-4037-8F89-8DC3A319D926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080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– single neuron(perceptron)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Input data</a:t>
            </a:r>
          </a:p>
          <a:p>
            <a:r>
              <a:rPr lang="en-US" dirty="0"/>
              <a:t>Weight</a:t>
            </a:r>
          </a:p>
          <a:p>
            <a:r>
              <a:rPr lang="en-US" dirty="0"/>
              <a:t>Bias</a:t>
            </a:r>
          </a:p>
          <a:p>
            <a:r>
              <a:rPr lang="en-US" dirty="0"/>
              <a:t>Linear regression function:</a:t>
            </a:r>
          </a:p>
          <a:p>
            <a:pPr lvl="1"/>
            <a:r>
              <a:rPr lang="en-US" dirty="0"/>
              <a:t>g(x) = x</a:t>
            </a:r>
            <a:r>
              <a:rPr lang="en-US" baseline="-25000" dirty="0"/>
              <a:t>1</a:t>
            </a:r>
            <a:r>
              <a:rPr lang="en-US" dirty="0"/>
              <a:t>w</a:t>
            </a:r>
            <a:r>
              <a:rPr lang="en-US" baseline="-25000" dirty="0"/>
              <a:t>1</a:t>
            </a:r>
            <a:r>
              <a:rPr lang="en-US" dirty="0"/>
              <a:t>+x</a:t>
            </a:r>
            <a:r>
              <a:rPr lang="en-US" baseline="-25000" dirty="0"/>
              <a:t>2</a:t>
            </a:r>
            <a:r>
              <a:rPr lang="en-US" dirty="0"/>
              <a:t>w</a:t>
            </a:r>
            <a:r>
              <a:rPr lang="en-US" baseline="-25000" dirty="0"/>
              <a:t>2</a:t>
            </a:r>
            <a:r>
              <a:rPr lang="en-US" dirty="0"/>
              <a:t>+b </a:t>
            </a:r>
          </a:p>
          <a:p>
            <a:r>
              <a:rPr lang="en-US" dirty="0"/>
              <a:t>Activation (</a:t>
            </a:r>
            <a:r>
              <a:rPr lang="en-US" dirty="0">
                <a:hlinkClick r:id="rId2"/>
              </a:rPr>
              <a:t>https://pytorch.org/docs/stable/nn.functional.html#non-linear-activation-functions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y = activation(g(x))</a:t>
            </a:r>
          </a:p>
          <a:p>
            <a:pPr lvl="1"/>
            <a:r>
              <a:rPr lang="en-US" dirty="0"/>
              <a:t>It introduces non-linearity to the function</a:t>
            </a:r>
          </a:p>
          <a:p>
            <a:pPr lvl="1"/>
            <a:r>
              <a:rPr lang="en-US" dirty="0"/>
              <a:t>“If the activation functions of all the hidden units in a network are taken to be linear, then for any such network we can always find an equivalent network without hidden units.” [9] (Bishop 2006)</a:t>
            </a:r>
          </a:p>
          <a:p>
            <a:r>
              <a:rPr lang="en-US" dirty="0"/>
              <a:t>output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666" y="2434627"/>
            <a:ext cx="5066667" cy="313333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2998C-42A8-4DF2-8C79-7859AC30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253F7-51FB-4D76-84EB-6CFA1ACC24FF}" type="datetime1">
              <a:rPr lang="en-IN" smtClean="0"/>
              <a:t>02-05-2021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E64F8-9070-486A-B4DD-E987AF7BF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University of Koblenz-Landau | MMAC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9D266-89E5-4B84-ACB6-A8AA06749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88D9-5CC8-4037-8F89-8DC3A319D926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314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DC122-5AFE-4A6F-972A-24AC4756C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– Layers in computer vision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D2632-74C0-4C61-AA10-36D670AB8E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r>
              <a:rPr lang="en-US" dirty="0"/>
              <a:t>Multiple perceptron neural network</a:t>
            </a:r>
          </a:p>
          <a:p>
            <a:pPr lvl="1"/>
            <a:r>
              <a:rPr lang="en-US" dirty="0">
                <a:hlinkClick r:id="rId2"/>
              </a:rPr>
              <a:t>https://pytorch.org/docs/stable/nn.functional.html#linear-functions</a:t>
            </a:r>
            <a:r>
              <a:rPr lang="en-US" dirty="0"/>
              <a:t> </a:t>
            </a:r>
          </a:p>
          <a:p>
            <a:r>
              <a:rPr lang="en-US" dirty="0"/>
              <a:t>Convolutional layers</a:t>
            </a:r>
          </a:p>
          <a:p>
            <a:pPr lvl="1"/>
            <a:r>
              <a:rPr lang="en-US" dirty="0">
                <a:hlinkClick r:id="rId3"/>
              </a:rPr>
              <a:t>https://pytorch.org/docs/stable/nn.functional.html#convolution-functions</a:t>
            </a:r>
            <a:r>
              <a:rPr lang="en-US" dirty="0"/>
              <a:t> </a:t>
            </a:r>
          </a:p>
          <a:p>
            <a:r>
              <a:rPr lang="en-US" dirty="0"/>
              <a:t>Pooling layers</a:t>
            </a:r>
          </a:p>
          <a:p>
            <a:pPr lvl="1"/>
            <a:r>
              <a:rPr lang="en-US" dirty="0">
                <a:hlinkClick r:id="rId4"/>
              </a:rPr>
              <a:t>https://pytorch.org/docs/stable/nn.functional.html#pooling-functions</a:t>
            </a:r>
            <a:r>
              <a:rPr lang="en-US" dirty="0"/>
              <a:t>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540E93-1541-4AF7-859C-005A973F0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A114B-2323-463F-A0E2-2E021F0EBA93}" type="datetime1">
              <a:rPr lang="en-IN" smtClean="0"/>
              <a:t>02-05-2021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82D2C5-0FC8-4752-B882-4BD772E34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University of Koblenz-Landau | MMAC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6E2427-A19A-4D23-AC0D-16ACB9ABD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88D9-5CC8-4037-8F89-8DC3A319D926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722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3695"/>
            <a:ext cx="10515600" cy="1325563"/>
          </a:xfrm>
        </p:spPr>
        <p:txBody>
          <a:bodyPr/>
          <a:lstStyle/>
          <a:p>
            <a:r>
              <a:rPr lang="en-US" dirty="0"/>
              <a:t>Neural network – multi layer 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 layer</a:t>
            </a:r>
          </a:p>
          <a:p>
            <a:r>
              <a:rPr lang="en-US" dirty="0"/>
              <a:t>Hidden layers </a:t>
            </a:r>
          </a:p>
          <a:p>
            <a:r>
              <a:rPr lang="en-US" dirty="0"/>
              <a:t>Output layer</a:t>
            </a:r>
          </a:p>
        </p:txBody>
      </p:sp>
      <p:pic>
        <p:nvPicPr>
          <p:cNvPr id="3074" name="Picture 2" descr="Artificial neural network architecture (ANN i-h 1-h 2-h n-o). | Download  Scientific Diagram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483390"/>
            <a:ext cx="5181600" cy="303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98AD8-3F72-4EDA-916A-189FA7F98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7D36A-9254-4F03-8D2B-14C719440EFC}" type="datetime1">
              <a:rPr lang="en-IN" smtClean="0"/>
              <a:t>02-05-2021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327F7-5057-4A66-B7E6-8FA267558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University of Koblenz-Landau | MMAC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E1E0E-036C-4F0F-8B8C-0DC3BB925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88D9-5CC8-4037-8F89-8DC3A319D926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208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–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14195"/>
            <a:ext cx="518160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do we train the model</a:t>
            </a:r>
          </a:p>
          <a:p>
            <a:r>
              <a:rPr lang="en-US" dirty="0" err="1"/>
              <a:t>Psudo</a:t>
            </a:r>
            <a:r>
              <a:rPr lang="en-US" dirty="0"/>
              <a:t> code:</a:t>
            </a:r>
          </a:p>
          <a:p>
            <a:r>
              <a:rPr lang="en-US" dirty="0"/>
              <a:t>Initializing weights and bias</a:t>
            </a:r>
          </a:p>
          <a:p>
            <a:r>
              <a:rPr lang="en-US" dirty="0"/>
              <a:t>Until a certain condition is fulfilled:</a:t>
            </a:r>
          </a:p>
          <a:p>
            <a:pPr lvl="1"/>
            <a:r>
              <a:rPr lang="en-US" dirty="0"/>
              <a:t>Calculate Forward pass</a:t>
            </a:r>
          </a:p>
          <a:p>
            <a:pPr lvl="1"/>
            <a:r>
              <a:rPr lang="en-US" dirty="0"/>
              <a:t>Calculate the cost (choosing cost function)</a:t>
            </a:r>
          </a:p>
          <a:p>
            <a:pPr lvl="1"/>
            <a:r>
              <a:rPr lang="en-US" dirty="0"/>
              <a:t>Minimizing the cost function(optimization problem)</a:t>
            </a:r>
          </a:p>
          <a:p>
            <a:pPr lvl="1"/>
            <a:r>
              <a:rPr lang="en-US" dirty="0"/>
              <a:t>Recalculating the parameters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Documentation of Optimization and cost function: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https://pytorch.org/docs/stable/optim.htmlhttps://pytorch.org/docs/stable/optim.html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https://pytorch.org/docs/stable/nn.functional.html#loss-functions</a:t>
            </a:r>
            <a:r>
              <a:rPr lang="en-US" dirty="0"/>
              <a:t> 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838877"/>
                <a:ext cx="5181600" cy="4351338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Cost function:</a:t>
                </a:r>
              </a:p>
              <a:p>
                <a:pPr lvl="1"/>
                <a:r>
                  <a:rPr lang="en-US" dirty="0"/>
                  <a:t>MSE</a:t>
                </a:r>
              </a:p>
              <a:p>
                <a:pPr lvl="1"/>
                <a:r>
                  <a:rPr lang="en-US" dirty="0"/>
                  <a:t>MAE</a:t>
                </a:r>
              </a:p>
              <a:p>
                <a:pPr lvl="1"/>
                <a:r>
                  <a:rPr lang="en-US" dirty="0"/>
                  <a:t>Classification task cost:</a:t>
                </a:r>
              </a:p>
              <a:p>
                <a:pPr lvl="2"/>
                <a:r>
                  <a:rPr lang="en-US" dirty="0"/>
                  <a:t>Binary cross entropy</a:t>
                </a:r>
              </a:p>
              <a:p>
                <a:pPr lvl="2"/>
                <a:r>
                  <a:rPr lang="en-US" dirty="0"/>
                  <a:t>Categorical cross entropy </a:t>
                </a:r>
              </a:p>
              <a:p>
                <a:r>
                  <a:rPr lang="en-US" dirty="0"/>
                  <a:t>Conditions:</a:t>
                </a:r>
              </a:p>
              <a:p>
                <a:pPr lvl="1"/>
                <a:r>
                  <a:rPr lang="en-US" dirty="0"/>
                  <a:t>A specific number of iterations</a:t>
                </a:r>
              </a:p>
              <a:p>
                <a:pPr lvl="1"/>
                <a:r>
                  <a:rPr lang="en-US" dirty="0"/>
                  <a:t>According to an evaluation matrix</a:t>
                </a:r>
              </a:p>
              <a:p>
                <a:r>
                  <a:rPr lang="en-US" dirty="0"/>
                  <a:t>Optimization:</a:t>
                </a:r>
              </a:p>
              <a:p>
                <a:pPr lvl="1"/>
                <a:r>
                  <a:rPr lang="en-US" dirty="0"/>
                  <a:t>Analytically</a:t>
                </a:r>
              </a:p>
              <a:p>
                <a:pPr lvl="1"/>
                <a:r>
                  <a:rPr lang="en-US" dirty="0"/>
                  <a:t>Gradient descent methods</a:t>
                </a:r>
              </a:p>
              <a:p>
                <a:pPr marL="457200" lvl="1" indent="0">
                  <a:buNone/>
                </a:pPr>
                <a:r>
                  <a:rPr lang="en-US" dirty="0"/>
                  <a:t>	∆𝜽 = −𝜌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) 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dirty="0"/>
                  <a:t> ; 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 = parameter, 𝜌 = learning rate(choosing this is a crucial part to attain minimum cost</a:t>
                </a:r>
              </a:p>
              <a:p>
                <a:endParaRPr lang="en-US" dirty="0"/>
              </a:p>
              <a:p>
                <a:pPr marL="914400" lvl="2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838877"/>
                <a:ext cx="5181600" cy="4351338"/>
              </a:xfrm>
              <a:blipFill>
                <a:blip r:embed="rId4"/>
                <a:stretch>
                  <a:fillRect l="-824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300DA5-0439-4CDF-82EB-EB8F61D5E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34AF6-1A46-4940-A4B9-84F18D7FE061}" type="datetime1">
              <a:rPr lang="en-IN" smtClean="0"/>
              <a:t>02-05-2021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C266C6-A269-47E5-A55C-378F1A776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University of Koblenz-Landau | MMAC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FD44E7-AE6F-4E2C-86E4-DD03F27F6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88D9-5CC8-4037-8F89-8DC3A319D926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242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CC3BE-7742-41D5-991D-291AC2343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Fira sans"/>
              </a:rPr>
              <a:t>Learning rate reduction(</a:t>
            </a:r>
            <a:r>
              <a:rPr lang="en-US" dirty="0"/>
              <a:t>𝜌)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9658C-B637-4768-9984-DBDE0952A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2746"/>
            <a:ext cx="3875468" cy="4351338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Too small of a learning rate will reduce the speed of optimizing the cost function or may get trapped in the local minima</a:t>
            </a:r>
          </a:p>
          <a:p>
            <a:r>
              <a:rPr lang="en-IN" dirty="0"/>
              <a:t>Too big of a learning rate may diverge and may not attain the minimum value (overshooting)</a:t>
            </a:r>
          </a:p>
          <a:p>
            <a:r>
              <a:rPr lang="en-IN" dirty="0"/>
              <a:t>General value for learning rate is from 0.001 to 0.005 given the data is normalized.</a:t>
            </a:r>
          </a:p>
        </p:txBody>
      </p:sp>
      <p:pic>
        <p:nvPicPr>
          <p:cNvPr id="5122" name="Picture 2" descr="Single-Layer Neural Networks and Gradient Desc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908" y="1690688"/>
            <a:ext cx="6386892" cy="3556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966908" y="5247179"/>
            <a:ext cx="63658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https://www.google.com/url?sa=i&amp;url=https%3A%2F%2Fsebastianraschka.com%2FArticles%2F2015_singlelayer_neurons.html&amp;psig=AOvVaw3hmjcYnD2fHwJEZbs_1FOM&amp;ust=1618745985049000&amp;source=images&amp;cd=vfe&amp;ved=0CAMQjB1qFwoTCNDEkfSYhfACFQAAAAAdAAAAABAD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8B5D69-B8A5-4719-8B75-675B311CA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D87FD-4CEF-4FD8-81DB-237FEDBD970C}" type="datetime1">
              <a:rPr lang="en-IN" smtClean="0"/>
              <a:t>02-05-2021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C96FE8-BB60-4037-B67E-1E821B4EB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University of Koblenz-Landau | MMAC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D6160-0930-4DDA-9A7D-5D58FE675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88D9-5CC8-4037-8F89-8DC3A319D926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9703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E7C77656D3B647A1CBA952B2F251C9" ma:contentTypeVersion="9" ma:contentTypeDescription="Create a new document." ma:contentTypeScope="" ma:versionID="4ee2ac0a3494eb9203792589c4a25a19">
  <xsd:schema xmlns:xsd="http://www.w3.org/2001/XMLSchema" xmlns:xs="http://www.w3.org/2001/XMLSchema" xmlns:p="http://schemas.microsoft.com/office/2006/metadata/properties" xmlns:ns3="3225ca8d-a29c-468e-9d92-03ef4d2d228c" targetNamespace="http://schemas.microsoft.com/office/2006/metadata/properties" ma:root="true" ma:fieldsID="a34c5cac994ffb5b544dcb1a59ba6c22" ns3:_="">
    <xsd:import namespace="3225ca8d-a29c-468e-9d92-03ef4d2d228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25ca8d-a29c-468e-9d92-03ef4d2d22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E323079-E4E7-4D2D-98CE-26D836199AF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40258A-2B2F-4DD3-81C7-617D098847C9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3225ca8d-a29c-468e-9d92-03ef4d2d228c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5092FD7-73F9-442A-A465-CD6FA7D71BD9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3225ca8d-a29c-468e-9d92-03ef4d2d228c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1721</TotalTime>
  <Words>1726</Words>
  <Application>Microsoft Office PowerPoint</Application>
  <PresentationFormat>Widescreen</PresentationFormat>
  <Paragraphs>256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Fira sans</vt:lpstr>
      <vt:lpstr>Libre Baskerville</vt:lpstr>
      <vt:lpstr>Times New Roman</vt:lpstr>
      <vt:lpstr>Office Theme</vt:lpstr>
      <vt:lpstr>Best Practices in Machine Learning (Pytorch)</vt:lpstr>
      <vt:lpstr>How does a standard training routine look like</vt:lpstr>
      <vt:lpstr>How does a standard training routine look like</vt:lpstr>
      <vt:lpstr>Train, Val, Test splits</vt:lpstr>
      <vt:lpstr>Neural network – single neuron(perceptron)</vt:lpstr>
      <vt:lpstr>Neural network – Layers in computer vision applications</vt:lpstr>
      <vt:lpstr>Neural network – multi layer perceptron</vt:lpstr>
      <vt:lpstr>Neural network – training</vt:lpstr>
      <vt:lpstr>Learning rate reduction(𝜌)</vt:lpstr>
      <vt:lpstr>Regularization</vt:lpstr>
      <vt:lpstr>Reproducibility of the results</vt:lpstr>
      <vt:lpstr>Evaluation of the model</vt:lpstr>
      <vt:lpstr>Metrics:</vt:lpstr>
      <vt:lpstr>Confusion Matrix</vt:lpstr>
      <vt:lpstr>Metrics: Top 1 accuracy vs Top 5 accuracy</vt:lpstr>
      <vt:lpstr>PowerPoint Presentation</vt:lpstr>
      <vt:lpstr>How to better generalize: Data transformation</vt:lpstr>
      <vt:lpstr>The Idea of ResNet</vt:lpstr>
      <vt:lpstr>ResNet (Identity mapping)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Practices in Machine Learning</dc:title>
  <dc:creator>prinjesh shah</dc:creator>
  <cp:lastModifiedBy>Prinjeshkumar Snehalkumar Shah</cp:lastModifiedBy>
  <cp:revision>49</cp:revision>
  <dcterms:created xsi:type="dcterms:W3CDTF">2021-04-12T11:01:51Z</dcterms:created>
  <dcterms:modified xsi:type="dcterms:W3CDTF">2021-05-02T17:20:22Z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0x0101005DE7C77656D3B647A1CBA952B2F251C9</vt:lpwstr>
  </property>
</Properties>
</file>