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7" r:id="rId3"/>
    <p:sldId id="258" r:id="rId4"/>
    <p:sldId id="259" r:id="rId5"/>
    <p:sldId id="260" r:id="rId6"/>
    <p:sldId id="262" r:id="rId7"/>
    <p:sldId id="263" r:id="rId8"/>
    <p:sldId id="264" r:id="rId9"/>
    <p:sldId id="265" r:id="rId10"/>
    <p:sldId id="266" r:id="rId11"/>
    <p:sldId id="268" r:id="rId12"/>
    <p:sldId id="272" r:id="rId13"/>
    <p:sldId id="261"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4660"/>
  </p:normalViewPr>
  <p:slideViewPr>
    <p:cSldViewPr snapToGrid="0">
      <p:cViewPr varScale="1">
        <p:scale>
          <a:sx n="101" d="100"/>
          <a:sy n="101"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A51639-B2D6-4652-B8C3-1B4C224A7BAF}"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18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861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5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548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56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9973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7573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512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037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13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10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C48EC7-AF6A-48D3-8284-14BACBEBDD84}" type="datetimeFigureOut">
              <a:rPr lang="en-US" smtClean="0"/>
              <a:t>5/25/2024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98951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399" y="3331675"/>
            <a:ext cx="10746464" cy="2362954"/>
          </a:xfrm>
          <a:solidFill>
            <a:schemeClr val="accent3">
              <a:lumMod val="20000"/>
              <a:lumOff val="80000"/>
            </a:schemeClr>
          </a:solidFill>
        </p:spPr>
        <p:txBody>
          <a:bodyPr>
            <a:normAutofit/>
          </a:bodyPr>
          <a:lstStyle/>
          <a:p>
            <a:pPr algn="ctr"/>
            <a:r>
              <a:rPr lang="en-US" sz="5400" cap="none" dirty="0"/>
              <a:t>Implement Matrix Multiplication Using 8085 Assembly Language</a:t>
            </a:r>
          </a:p>
        </p:txBody>
      </p:sp>
      <p:sp>
        <p:nvSpPr>
          <p:cNvPr id="3" name="Subtitle 2"/>
          <p:cNvSpPr>
            <a:spLocks noGrp="1"/>
          </p:cNvSpPr>
          <p:nvPr>
            <p:ph type="subTitle" idx="1"/>
          </p:nvPr>
        </p:nvSpPr>
        <p:spPr>
          <a:xfrm>
            <a:off x="1580207" y="2000817"/>
            <a:ext cx="9070848" cy="1801639"/>
          </a:xfrm>
          <a:solidFill>
            <a:schemeClr val="accent1">
              <a:lumMod val="75000"/>
            </a:schemeClr>
          </a:solidFill>
        </p:spPr>
        <p:txBody>
          <a:bodyPr>
            <a:normAutofit/>
          </a:bodyPr>
          <a:lstStyle/>
          <a:p>
            <a:pPr algn="ctr"/>
            <a:r>
              <a:rPr lang="en-US" sz="4800" b="1" dirty="0">
                <a:solidFill>
                  <a:schemeClr val="bg1"/>
                </a:solidFill>
              </a:rPr>
              <a:t>WELCOME to OUR PROJECT</a:t>
            </a:r>
          </a:p>
        </p:txBody>
      </p:sp>
    </p:spTree>
    <p:extLst>
      <p:ext uri="{BB962C8B-B14F-4D97-AF65-F5344CB8AC3E}">
        <p14:creationId xmlns:p14="http://schemas.microsoft.com/office/powerpoint/2010/main" val="360773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607713"/>
          </a:xfrm>
          <a:solidFill>
            <a:schemeClr val="accent3">
              <a:lumMod val="20000"/>
              <a:lumOff val="80000"/>
            </a:schemeClr>
          </a:solidFill>
        </p:spPr>
        <p:txBody>
          <a:bodyPr>
            <a:normAutofit/>
          </a:bodyPr>
          <a:lstStyle/>
          <a:p>
            <a:r>
              <a:rPr lang="en-US" sz="2800" i="1" cap="none" dirty="0">
                <a:latin typeface="Arial" panose="020B0604020202020204" pitchFamily="34" charset="0"/>
                <a:cs typeface="Arial" panose="020B0604020202020204" pitchFamily="34" charset="0"/>
              </a:rPr>
              <a:t>Input</a:t>
            </a:r>
          </a:p>
        </p:txBody>
      </p:sp>
      <p:pic>
        <p:nvPicPr>
          <p:cNvPr id="6146" name="Picture 2" descr="https://lh7-us.googleusercontent.com/G89k3PNu_iMqekElbvVQaVRn4sXfMOq9XHlRonz6IdfCLRNFJ9fh7gpMlyH1LOj4iSioWwyvQK5VYDH7ENKmPEpZyqU--u5wUMJrJ_1rJa1Dt0f6qO-RUbiEeKhfeWvTjPCNXSjdLOV6kXYAhJkMIC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192929"/>
            <a:ext cx="9618472" cy="30234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7-us.googleusercontent.com/Xw4WN80kH6Kaxng4mstGdpxY9oGDH6u0aURBEh6MVaw8gre2H9e3rxWIlaXV6UQolrDakl-JCtcU_pRVKg8rNVKYNVed6KWAGA81jV9oE2rLKEhytGpFLOJcLUA1PdJp_pa8jktAtwqVoE90rOPXlb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856454"/>
            <a:ext cx="9720072" cy="254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7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356616"/>
            <a:ext cx="10067205" cy="607713"/>
          </a:xfrm>
          <a:solidFill>
            <a:schemeClr val="accent3">
              <a:lumMod val="20000"/>
              <a:lumOff val="80000"/>
            </a:schemeClr>
          </a:solidFill>
        </p:spPr>
        <p:txBody>
          <a:bodyPr>
            <a:normAutofit/>
          </a:bodyPr>
          <a:lstStyle/>
          <a:p>
            <a:r>
              <a:rPr lang="en-US" sz="2800" i="1" cap="none" dirty="0">
                <a:latin typeface="Arial" panose="020B0604020202020204" pitchFamily="34" charset="0"/>
                <a:cs typeface="Arial" panose="020B0604020202020204" pitchFamily="34" charset="0"/>
              </a:rPr>
              <a:t>Output</a:t>
            </a:r>
          </a:p>
        </p:txBody>
      </p:sp>
      <p:pic>
        <p:nvPicPr>
          <p:cNvPr id="7170" name="Picture 2" descr="https://lh7-us.googleusercontent.com/MG_9_aX_CbXO_WBtWe0ElyMiIVSmbU3nvc9YvvKdqhVH8hxuD3OwScab4LHPi5-pV_VHmQEDk_7hh2291-7w21s8qEDkge3o5hhlClk3oGyOAE1FFCpTJqnp-c1Cdmy0RxR6b66F3wPyLQlgJGabPi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327" y="1655233"/>
            <a:ext cx="10236540" cy="27643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00327" y="4927600"/>
            <a:ext cx="10236540" cy="954107"/>
          </a:xfrm>
          <a:prstGeom prst="rect">
            <a:avLst/>
          </a:prstGeom>
          <a:noFill/>
        </p:spPr>
        <p:txBody>
          <a:bodyPr wrap="square" rtlCol="0">
            <a:spAutoFit/>
          </a:bodyPr>
          <a:lstStyle/>
          <a:p>
            <a:pPr algn="just"/>
            <a:r>
              <a:rPr lang="en-US" sz="2800" dirty="0"/>
              <a:t>we can see the changes in the ‘Random Access Memory’ that gives us the resultant matrix.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495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356616"/>
            <a:ext cx="10583673" cy="607713"/>
          </a:xfrm>
          <a:solidFill>
            <a:schemeClr val="accent3">
              <a:lumMod val="20000"/>
              <a:lumOff val="80000"/>
            </a:schemeClr>
          </a:solidFill>
        </p:spPr>
        <p:txBody>
          <a:bodyPr>
            <a:normAutofit/>
          </a:bodyPr>
          <a:lstStyle/>
          <a:p>
            <a:pPr algn="just"/>
            <a:r>
              <a:rPr lang="en-US" sz="2800" b="1" dirty="0">
                <a:solidFill>
                  <a:schemeClr val="accent1">
                    <a:lumMod val="50000"/>
                  </a:schemeClr>
                </a:solidFill>
              </a:rPr>
              <a:t>Result Analysis : </a:t>
            </a:r>
            <a:endParaRPr lang="en-US" sz="2800" dirty="0">
              <a:solidFill>
                <a:schemeClr val="accent1">
                  <a:lumMod val="50000"/>
                </a:schemeClr>
              </a:solidFill>
            </a:endParaRPr>
          </a:p>
        </p:txBody>
      </p:sp>
      <mc:AlternateContent xmlns:mc="http://schemas.openxmlformats.org/markup-compatibility/2006">
        <mc:Choice xmlns:a14="http://schemas.microsoft.com/office/drawing/2010/main" Requires="a14">
          <p:sp>
            <p:nvSpPr>
              <p:cNvPr id="3" name="TextBox 2"/>
              <p:cNvSpPr txBox="1"/>
              <p:nvPr/>
            </p:nvSpPr>
            <p:spPr>
              <a:xfrm>
                <a:off x="6062133" y="964329"/>
                <a:ext cx="5613400" cy="5262979"/>
              </a:xfrm>
              <a:prstGeom prst="rect">
                <a:avLst/>
              </a:prstGeom>
              <a:noFill/>
            </p:spPr>
            <p:txBody>
              <a:bodyPr wrap="square" rtlCol="0">
                <a:spAutoFit/>
              </a:bodyPr>
              <a:lstStyle/>
              <a:p>
                <a:pPr algn="just"/>
                <a:r>
                  <a:rPr lang="en-US" sz="2400" b="1" dirty="0">
                    <a:solidFill>
                      <a:schemeClr val="accent1">
                        <a:lumMod val="50000"/>
                      </a:schemeClr>
                    </a:solidFill>
                  </a:rPr>
                  <a:t> </a:t>
                </a:r>
                <a:endParaRPr lang="en-US" sz="2400" dirty="0">
                  <a:solidFill>
                    <a:schemeClr val="accent1">
                      <a:lumMod val="50000"/>
                    </a:schemeClr>
                  </a:solidFill>
                </a:endParaRPr>
              </a:p>
              <a:p>
                <a:pPr algn="just"/>
                <a:r>
                  <a:rPr lang="en-US" sz="2400" dirty="0"/>
                  <a:t>The resultant matrix matched expected values, verifying the accuracy of the implementation.</a:t>
                </a:r>
              </a:p>
              <a:p>
                <a:pPr algn="just"/>
                <a:r>
                  <a:rPr lang="en-US" sz="2400" dirty="0"/>
                  <a:t>Detailed analysis of the results showed correct computation and memory usage.</a:t>
                </a:r>
              </a:p>
              <a:p>
                <a:pPr algn="just"/>
                <a:br>
                  <a:rPr lang="en-US" sz="2400" dirty="0"/>
                </a:br>
                <a:r>
                  <a:rPr lang="en-US" sz="2400" b="1" dirty="0">
                    <a:solidFill>
                      <a:schemeClr val="accent1">
                        <a:lumMod val="50000"/>
                      </a:schemeClr>
                    </a:solidFill>
                  </a:rPr>
                  <a:t>Time-complexity :</a:t>
                </a:r>
                <a:r>
                  <a:rPr lang="en-US" sz="2400" dirty="0">
                    <a:solidFill>
                      <a:schemeClr val="accent1">
                        <a:lumMod val="50000"/>
                      </a:schemeClr>
                    </a:solidFill>
                  </a:rPr>
                  <a:t> O</a:t>
                </a:r>
                <a14:m>
                  <m:oMath xmlns:m="http://schemas.openxmlformats.org/officeDocument/2006/math">
                    <m:r>
                      <a:rPr lang="en-US" sz="2400" b="0" i="1" smtClean="0">
                        <a:solidFill>
                          <a:schemeClr val="accent1">
                            <a:lumMod val="50000"/>
                          </a:schemeClr>
                        </a:solidFill>
                        <a:latin typeface="Cambria Math" panose="02040503050406030204" pitchFamily="18" charset="0"/>
                      </a:rPr>
                      <m:t>(</m:t>
                    </m:r>
                    <m:sSup>
                      <m:sSupPr>
                        <m:ctrlPr>
                          <a:rPr lang="en-US" sz="2400" i="1" smtClean="0">
                            <a:solidFill>
                              <a:schemeClr val="accent1">
                                <a:lumMod val="50000"/>
                              </a:schemeClr>
                            </a:solidFill>
                            <a:latin typeface="Cambria Math" panose="02040503050406030204" pitchFamily="18" charset="0"/>
                          </a:rPr>
                        </m:ctrlPr>
                      </m:sSupPr>
                      <m:e>
                        <m:r>
                          <a:rPr lang="en-US" sz="2400" b="0" i="1" smtClean="0">
                            <a:solidFill>
                              <a:schemeClr val="accent1">
                                <a:lumMod val="50000"/>
                              </a:schemeClr>
                            </a:solidFill>
                            <a:latin typeface="Cambria Math" panose="02040503050406030204" pitchFamily="18" charset="0"/>
                          </a:rPr>
                          <m:t>𝑛</m:t>
                        </m:r>
                      </m:e>
                      <m:sup>
                        <m:r>
                          <a:rPr lang="en-US" sz="2400" i="1" smtClean="0">
                            <a:solidFill>
                              <a:schemeClr val="accent1">
                                <a:lumMod val="50000"/>
                              </a:schemeClr>
                            </a:solidFill>
                            <a:latin typeface="Cambria Math" panose="02040503050406030204" pitchFamily="18" charset="0"/>
                          </a:rPr>
                          <m:t>2</m:t>
                        </m:r>
                      </m:sup>
                    </m:sSup>
                    <m:r>
                      <a:rPr lang="en-US" sz="2400" b="0" i="1" smtClean="0">
                        <a:solidFill>
                          <a:schemeClr val="accent1">
                            <a:lumMod val="50000"/>
                          </a:schemeClr>
                        </a:solidFill>
                        <a:latin typeface="Cambria Math" panose="02040503050406030204" pitchFamily="18" charset="0"/>
                      </a:rPr>
                      <m:t>)</m:t>
                    </m:r>
                  </m:oMath>
                </a14:m>
                <a:endParaRPr lang="en-US" sz="2400" dirty="0"/>
              </a:p>
              <a:p>
                <a:pPr algn="just"/>
                <a:endParaRPr lang="en-US" sz="2400" dirty="0"/>
              </a:p>
              <a:p>
                <a:pPr algn="just"/>
                <a:r>
                  <a:rPr lang="en-US" sz="2400" b="1" dirty="0">
                    <a:solidFill>
                      <a:schemeClr val="accent1">
                        <a:lumMod val="50000"/>
                      </a:schemeClr>
                    </a:solidFill>
                  </a:rPr>
                  <a:t>Space-complexity :</a:t>
                </a:r>
                <a:r>
                  <a:rPr lang="en-US" sz="2400" dirty="0">
                    <a:solidFill>
                      <a:schemeClr val="accent1">
                        <a:lumMod val="50000"/>
                      </a:schemeClr>
                    </a:solidFill>
                  </a:rPr>
                  <a:t> </a:t>
                </a:r>
                <a:r>
                  <a:rPr lang="en-US" sz="2400" dirty="0"/>
                  <a:t>27 memory addresses. As a matrix contains 3X3, so for 3 matrices it takes 27 addresses.</a:t>
                </a:r>
              </a:p>
              <a:p>
                <a:br>
                  <a:rPr lang="en-US" sz="2400" dirty="0"/>
                </a:br>
                <a:endParaRPr lang="en-US" sz="2400" dirty="0">
                  <a:latin typeface="Arial" panose="020B0604020202020204" pitchFamily="34" charset="0"/>
                  <a:cs typeface="Arial" panose="020B060402020202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6062133" y="964329"/>
                <a:ext cx="5613400" cy="5262979"/>
              </a:xfrm>
              <a:prstGeom prst="rect">
                <a:avLst/>
              </a:prstGeom>
              <a:blipFill>
                <a:blip r:embed="rId2"/>
                <a:stretch>
                  <a:fillRect l="-1629" r="-1737"/>
                </a:stretch>
              </a:blipFill>
            </p:spPr>
            <p:txBody>
              <a:bodyPr/>
              <a:lstStyle/>
              <a:p>
                <a:r>
                  <a:rPr lang="en-US">
                    <a:noFill/>
                  </a:rPr>
                  <a:t> </a:t>
                </a:r>
              </a:p>
            </p:txBody>
          </p:sp>
        </mc:Fallback>
      </mc:AlternateContent>
      <p:pic>
        <p:nvPicPr>
          <p:cNvPr id="6" name="Picture 5" descr="A cartoon of a child writing on a chalkboard&#10;&#10;Description automatically generated">
            <a:extLst>
              <a:ext uri="{FF2B5EF4-FFF2-40B4-BE49-F238E27FC236}">
                <a16:creationId xmlns:a16="http://schemas.microsoft.com/office/drawing/2014/main" id="{04C43298-0E88-784E-3334-D8EDC31DCB91}"/>
              </a:ext>
            </a:extLst>
          </p:cNvPr>
          <p:cNvPicPr>
            <a:picLocks noChangeAspect="1"/>
          </p:cNvPicPr>
          <p:nvPr/>
        </p:nvPicPr>
        <p:blipFill rotWithShape="1">
          <a:blip r:embed="rId3"/>
          <a:srcRect l="1398" t="1882" r="-1398" b="31811"/>
          <a:stretch/>
        </p:blipFill>
        <p:spPr>
          <a:xfrm>
            <a:off x="817565" y="1629192"/>
            <a:ext cx="4956860" cy="3199983"/>
          </a:xfrm>
          <a:prstGeom prst="rect">
            <a:avLst/>
          </a:prstGeom>
        </p:spPr>
      </p:pic>
    </p:spTree>
    <p:extLst>
      <p:ext uri="{BB962C8B-B14F-4D97-AF65-F5344CB8AC3E}">
        <p14:creationId xmlns:p14="http://schemas.microsoft.com/office/powerpoint/2010/main" val="3643259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1" y="585216"/>
            <a:ext cx="10701865" cy="667851"/>
          </a:xfrm>
          <a:solidFill>
            <a:schemeClr val="accent3">
              <a:lumMod val="20000"/>
              <a:lumOff val="80000"/>
            </a:schemeClr>
          </a:solidFill>
        </p:spPr>
        <p:txBody>
          <a:bodyPr>
            <a:normAutofit/>
          </a:bodyPr>
          <a:lstStyle/>
          <a:p>
            <a:r>
              <a:rPr lang="en-US" sz="2800" i="1" dirty="0">
                <a:latin typeface="Arial" panose="020B0604020202020204" pitchFamily="34" charset="0"/>
                <a:cs typeface="Arial" panose="020B0604020202020204" pitchFamily="34" charset="0"/>
              </a:rPr>
              <a:t>Discussion :</a:t>
            </a:r>
          </a:p>
        </p:txBody>
      </p:sp>
      <p:sp>
        <p:nvSpPr>
          <p:cNvPr id="3" name="Content Placeholder 2"/>
          <p:cNvSpPr>
            <a:spLocks noGrp="1"/>
          </p:cNvSpPr>
          <p:nvPr>
            <p:ph idx="1"/>
          </p:nvPr>
        </p:nvSpPr>
        <p:spPr>
          <a:xfrm>
            <a:off x="787401" y="1422400"/>
            <a:ext cx="10701865" cy="4886960"/>
          </a:xfrm>
        </p:spPr>
        <p:txBody>
          <a:bodyPr>
            <a:noAutofit/>
          </a:bodyPr>
          <a:lstStyle/>
          <a:p>
            <a:pPr algn="just"/>
            <a:r>
              <a:rPr lang="en-US" sz="2800" b="1" dirty="0">
                <a:solidFill>
                  <a:schemeClr val="accent1">
                    <a:lumMod val="50000"/>
                  </a:schemeClr>
                </a:solidFill>
              </a:rPr>
              <a:t>Challenges :</a:t>
            </a:r>
            <a:endParaRPr lang="en-US" sz="2800" dirty="0">
              <a:solidFill>
                <a:schemeClr val="accent1">
                  <a:lumMod val="50000"/>
                </a:schemeClr>
              </a:solidFill>
            </a:endParaRPr>
          </a:p>
          <a:p>
            <a:pPr algn="just" fontAlgn="base">
              <a:buFont typeface="Wingdings" panose="05000000000000000000" pitchFamily="2" charset="2"/>
              <a:buChar char="Ø"/>
            </a:pPr>
            <a:r>
              <a:rPr lang="en-US" sz="2400" dirty="0"/>
              <a:t>Managing memory and registers efficiently within the constraints of the 8086 architecture.</a:t>
            </a:r>
          </a:p>
          <a:p>
            <a:pPr algn="just" fontAlgn="base">
              <a:buFont typeface="Wingdings" panose="05000000000000000000" pitchFamily="2" charset="2"/>
              <a:buChar char="Ø"/>
            </a:pPr>
            <a:r>
              <a:rPr lang="en-US" sz="2400" dirty="0"/>
              <a:t>Debugging and running assembly code.</a:t>
            </a:r>
          </a:p>
          <a:p>
            <a:pPr algn="just" fontAlgn="base">
              <a:buFont typeface="Wingdings" panose="05000000000000000000" pitchFamily="2" charset="2"/>
              <a:buChar char="Ø"/>
            </a:pPr>
            <a:r>
              <a:rPr lang="en-US" sz="2400" dirty="0"/>
              <a:t>Ensuring correct data handling and avoiding common issues like overwriting data.</a:t>
            </a:r>
          </a:p>
          <a:p>
            <a:pPr marL="0" indent="0" algn="just" fontAlgn="base">
              <a:buNone/>
            </a:pPr>
            <a:endParaRPr lang="en-US" sz="2400" dirty="0"/>
          </a:p>
          <a:p>
            <a:pPr marL="0" indent="0" algn="just">
              <a:buNone/>
            </a:pPr>
            <a:r>
              <a:rPr lang="en-US" sz="2400" b="1" dirty="0"/>
              <a:t> </a:t>
            </a:r>
            <a:r>
              <a:rPr lang="en-US" sz="2800" b="1" dirty="0">
                <a:solidFill>
                  <a:schemeClr val="accent1">
                    <a:lumMod val="50000"/>
                  </a:schemeClr>
                </a:solidFill>
              </a:rPr>
              <a:t>Learnings :</a:t>
            </a:r>
            <a:endParaRPr lang="en-US" sz="2800" dirty="0">
              <a:solidFill>
                <a:schemeClr val="accent1">
                  <a:lumMod val="50000"/>
                </a:schemeClr>
              </a:solidFill>
            </a:endParaRPr>
          </a:p>
          <a:p>
            <a:pPr algn="just" fontAlgn="base">
              <a:buFont typeface="Wingdings" panose="05000000000000000000" pitchFamily="2" charset="2"/>
              <a:buChar char="Ø"/>
            </a:pPr>
            <a:r>
              <a:rPr lang="en-US" sz="2400" dirty="0"/>
              <a:t>Enhanced understanding of microprocessor architecture and low-level programming.</a:t>
            </a:r>
          </a:p>
          <a:p>
            <a:pPr algn="just" fontAlgn="base">
              <a:buFont typeface="Wingdings" panose="05000000000000000000" pitchFamily="2" charset="2"/>
              <a:buChar char="Ø"/>
            </a:pPr>
            <a:r>
              <a:rPr lang="en-US" sz="2400" dirty="0"/>
              <a:t>Appreciation for high-level programming languages that abstract these complexities, making programming more accessible and less error-prone.</a:t>
            </a:r>
          </a:p>
        </p:txBody>
      </p:sp>
    </p:spTree>
    <p:extLst>
      <p:ext uri="{BB962C8B-B14F-4D97-AF65-F5344CB8AC3E}">
        <p14:creationId xmlns:p14="http://schemas.microsoft.com/office/powerpoint/2010/main" val="299467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1" y="585216"/>
            <a:ext cx="10701865" cy="667851"/>
          </a:xfrm>
          <a:solidFill>
            <a:schemeClr val="accent3">
              <a:lumMod val="20000"/>
              <a:lumOff val="80000"/>
            </a:schemeClr>
          </a:solidFill>
        </p:spPr>
        <p:txBody>
          <a:bodyPr>
            <a:normAutofit/>
          </a:bodyPr>
          <a:lstStyle/>
          <a:p>
            <a:r>
              <a:rPr lang="en-US" sz="2800" i="1" dirty="0" err="1">
                <a:latin typeface="Arial" panose="020B0604020202020204" pitchFamily="34" charset="0"/>
                <a:cs typeface="Arial" panose="020B0604020202020204" pitchFamily="34" charset="0"/>
              </a:rPr>
              <a:t>Conclution</a:t>
            </a:r>
            <a:endParaRPr lang="en-US" sz="2800"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7402" y="1422400"/>
            <a:ext cx="6002866" cy="4886960"/>
          </a:xfrm>
        </p:spPr>
        <p:txBody>
          <a:bodyPr>
            <a:noAutofit/>
          </a:bodyPr>
          <a:lstStyle/>
          <a:p>
            <a:pPr algn="just"/>
            <a:r>
              <a:rPr lang="en-US" sz="2400" dirty="0"/>
              <a:t>The assembly language program for multiplying two 3X3 matrices show how basic concepts in low-level programming work, like using registers, accessing memory, and controlling loops. By writing and running this program, we learned how to multiply matrices directly using the hardware. The program passes through each row and column of the input matrices, performs the necessary calculations, and stores the results in the output matrix. This project highlights the need for careful planning and accuracy when programming in assembly language.</a:t>
            </a:r>
          </a:p>
        </p:txBody>
      </p:sp>
      <p:pic>
        <p:nvPicPr>
          <p:cNvPr id="4" name="Image 0" descr="https://search-letsfade-com.herokuapp.com/proxy?url=https://i.ytimg.com/vi/s8EDG4_gu7o/maxresdefault.jpg"/>
          <p:cNvPicPr>
            <a:picLocks noChangeAspect="1"/>
          </p:cNvPicPr>
          <p:nvPr/>
        </p:nvPicPr>
        <p:blipFill>
          <a:blip r:embed="rId2"/>
          <a:stretch>
            <a:fillRect/>
          </a:stretch>
        </p:blipFill>
        <p:spPr>
          <a:xfrm>
            <a:off x="6790267" y="1422399"/>
            <a:ext cx="5554133" cy="4199467"/>
          </a:xfrm>
          <a:prstGeom prst="rect">
            <a:avLst/>
          </a:prstGeom>
        </p:spPr>
      </p:pic>
    </p:spTree>
    <p:extLst>
      <p:ext uri="{BB962C8B-B14F-4D97-AF65-F5344CB8AC3E}">
        <p14:creationId xmlns:p14="http://schemas.microsoft.com/office/powerpoint/2010/main" val="33871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27" y="778933"/>
            <a:ext cx="11032405" cy="330199"/>
          </a:xfrm>
          <a:solidFill>
            <a:schemeClr val="accent3">
              <a:lumMod val="20000"/>
              <a:lumOff val="80000"/>
            </a:schemeClr>
          </a:solidFill>
        </p:spPr>
        <p:txBody>
          <a:bodyPr>
            <a:normAutofit fontScale="90000"/>
          </a:bodyPr>
          <a:lstStyle/>
          <a:p>
            <a:br>
              <a:rPr lang="en-US" sz="36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Future Improvements : </a:t>
            </a:r>
            <a:br>
              <a:rPr lang="en-US" dirty="0"/>
            </a:br>
            <a:br>
              <a:rPr lang="en-US" dirty="0"/>
            </a:br>
            <a:endParaRPr lang="en-US" dirty="0"/>
          </a:p>
        </p:txBody>
      </p:sp>
      <p:sp>
        <p:nvSpPr>
          <p:cNvPr id="3" name="Content Placeholder 2"/>
          <p:cNvSpPr>
            <a:spLocks noGrp="1"/>
          </p:cNvSpPr>
          <p:nvPr>
            <p:ph idx="1"/>
          </p:nvPr>
        </p:nvSpPr>
        <p:spPr>
          <a:xfrm>
            <a:off x="918463" y="1346200"/>
            <a:ext cx="5444066" cy="5029199"/>
          </a:xfrm>
        </p:spPr>
        <p:txBody>
          <a:bodyPr>
            <a:normAutofit/>
          </a:bodyPr>
          <a:lstStyle/>
          <a:p>
            <a:pPr algn="just" fontAlgn="base">
              <a:buFont typeface="Wingdings" panose="05000000000000000000" pitchFamily="2" charset="2"/>
              <a:buChar char="ü"/>
            </a:pPr>
            <a:r>
              <a:rPr lang="en-US" sz="2400" dirty="0"/>
              <a:t> Handle different size of matrices, not only 3X3.</a:t>
            </a:r>
          </a:p>
          <a:p>
            <a:pPr algn="just" fontAlgn="base">
              <a:buFont typeface="Wingdings" panose="05000000000000000000" pitchFamily="2" charset="2"/>
              <a:buChar char="ü"/>
            </a:pPr>
            <a:r>
              <a:rPr lang="en-US" sz="2400" dirty="0"/>
              <a:t> Speed can be optimized and Manage issues like memory overflow, invalid input sizes, etc.</a:t>
            </a:r>
          </a:p>
          <a:p>
            <a:pPr algn="just" fontAlgn="base">
              <a:buFont typeface="Wingdings" panose="05000000000000000000" pitchFamily="2" charset="2"/>
              <a:buChar char="ü"/>
            </a:pPr>
            <a:r>
              <a:rPr lang="en-US" sz="2400" dirty="0"/>
              <a:t> Develop a library of common matrix operations in assembly language. </a:t>
            </a:r>
          </a:p>
          <a:p>
            <a:pPr algn="just" fontAlgn="base">
              <a:buFont typeface="Wingdings" panose="05000000000000000000" pitchFamily="2" charset="2"/>
              <a:buChar char="ü"/>
            </a:pPr>
            <a:r>
              <a:rPr lang="en-US" sz="2400" dirty="0"/>
              <a:t>We can create a simple interface for users to input matrix values and see the results, using keyboard input and screen output</a:t>
            </a:r>
          </a:p>
        </p:txBody>
      </p:sp>
      <p:pic>
        <p:nvPicPr>
          <p:cNvPr id="8194" name="Picture 2" descr="https://lh7-us.googleusercontent.com/Dk4AQQmrzdUMqveyaBmqciqXrpA9aWZWP8TDP2_jXDVsbzhRYb6nEjk5V0Tq2OgGqZHxdGEst269Mw2kVliC1drxcTPFg39dE7FGZRLzcUljY21fwJrKDzI4jbF_9xN4CNqRK86-oeNGNO8mcIRbwg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1210733"/>
            <a:ext cx="5198532" cy="479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20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3251200"/>
            <a:ext cx="7467600" cy="1888067"/>
          </a:xfrm>
          <a:prstGeom prst="rect">
            <a:avLst/>
          </a:prstGeom>
          <a:solidFill>
            <a:schemeClr val="accent3">
              <a:lumMod val="75000"/>
            </a:schemeClr>
          </a:solidFill>
        </p:spPr>
        <p:txBody>
          <a:bodyPr wrap="square" rtlCol="0">
            <a:spAutoFit/>
          </a:bodyPr>
          <a:lstStyle/>
          <a:p>
            <a:endParaRPr lang="en-US" dirty="0"/>
          </a:p>
        </p:txBody>
      </p:sp>
      <p:pic>
        <p:nvPicPr>
          <p:cNvPr id="5" name="Picture 4"/>
          <p:cNvPicPr>
            <a:picLocks noChangeAspect="1"/>
          </p:cNvPicPr>
          <p:nvPr/>
        </p:nvPicPr>
        <p:blipFill>
          <a:blip r:embed="rId2"/>
          <a:stretch>
            <a:fillRect/>
          </a:stretch>
        </p:blipFill>
        <p:spPr>
          <a:xfrm>
            <a:off x="2997200" y="3369733"/>
            <a:ext cx="5969000" cy="1710267"/>
          </a:xfrm>
          <a:prstGeom prst="rect">
            <a:avLst/>
          </a:prstGeom>
        </p:spPr>
      </p:pic>
      <p:sp>
        <p:nvSpPr>
          <p:cNvPr id="6" name="TextBox 5"/>
          <p:cNvSpPr txBox="1"/>
          <p:nvPr/>
        </p:nvSpPr>
        <p:spPr>
          <a:xfrm>
            <a:off x="4106333" y="3843867"/>
            <a:ext cx="4097867" cy="1200329"/>
          </a:xfrm>
          <a:prstGeom prst="rect">
            <a:avLst/>
          </a:prstGeom>
          <a:solidFill>
            <a:schemeClr val="bg1"/>
          </a:solidFill>
        </p:spPr>
        <p:txBody>
          <a:bodyPr wrap="square" rtlCol="0">
            <a:spAutoFit/>
          </a:bodyPr>
          <a:lstStyle/>
          <a:p>
            <a:pPr algn="ctr"/>
            <a:r>
              <a:rPr lang="en-US" sz="7200" dirty="0">
                <a:latin typeface="Berllina" panose="02000500000000000000" pitchFamily="2" charset="0"/>
              </a:rPr>
              <a:t>Thank you</a:t>
            </a:r>
          </a:p>
        </p:txBody>
      </p:sp>
    </p:spTree>
    <p:extLst>
      <p:ext uri="{BB962C8B-B14F-4D97-AF65-F5344CB8AC3E}">
        <p14:creationId xmlns:p14="http://schemas.microsoft.com/office/powerpoint/2010/main" val="309500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763" y="642594"/>
            <a:ext cx="10590245" cy="1371600"/>
          </a:xfrm>
          <a:solidFill>
            <a:schemeClr val="accent3">
              <a:lumMod val="20000"/>
              <a:lumOff val="80000"/>
            </a:schemeClr>
          </a:solidFill>
        </p:spPr>
        <p:txBody>
          <a:bodyPr/>
          <a:lstStyle/>
          <a:p>
            <a:r>
              <a:rPr lang="en-US" i="1" dirty="0"/>
              <a:t>Our Project Group </a:t>
            </a:r>
            <a:r>
              <a:rPr lang="en-US" i="1" dirty="0" err="1"/>
              <a:t>MemberS</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9740782"/>
              </p:ext>
            </p:extLst>
          </p:nvPr>
        </p:nvGraphicFramePr>
        <p:xfrm>
          <a:off x="5421084" y="3433292"/>
          <a:ext cx="5956041" cy="2853528"/>
        </p:xfrm>
        <a:graphic>
          <a:graphicData uri="http://schemas.openxmlformats.org/drawingml/2006/table">
            <a:tbl>
              <a:tblPr/>
              <a:tblGrid>
                <a:gridCol w="1985347">
                  <a:extLst>
                    <a:ext uri="{9D8B030D-6E8A-4147-A177-3AD203B41FA5}">
                      <a16:colId xmlns:a16="http://schemas.microsoft.com/office/drawing/2014/main" val="20000"/>
                    </a:ext>
                  </a:extLst>
                </a:gridCol>
                <a:gridCol w="1985347">
                  <a:extLst>
                    <a:ext uri="{9D8B030D-6E8A-4147-A177-3AD203B41FA5}">
                      <a16:colId xmlns:a16="http://schemas.microsoft.com/office/drawing/2014/main" val="20001"/>
                    </a:ext>
                  </a:extLst>
                </a:gridCol>
                <a:gridCol w="1985347">
                  <a:extLst>
                    <a:ext uri="{9D8B030D-6E8A-4147-A177-3AD203B41FA5}">
                      <a16:colId xmlns:a16="http://schemas.microsoft.com/office/drawing/2014/main" val="20002"/>
                    </a:ext>
                  </a:extLst>
                </a:gridCol>
              </a:tblGrid>
              <a:tr h="475588">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rPr>
                        <a:t>Name</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rPr>
                        <a:t>ID</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rPr>
                        <a:t>Roll</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5588">
                <a:tc>
                  <a:txBody>
                    <a:bodyPr/>
                    <a:lstStyle/>
                    <a:p>
                      <a:pPr algn="ct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Tasmia</a:t>
                      </a:r>
                      <a:r>
                        <a:rPr lang="en-US" sz="1600" b="0" i="0" u="none" strike="noStrike" dirty="0">
                          <a:solidFill>
                            <a:srgbClr val="000000"/>
                          </a:solidFill>
                          <a:effectLst/>
                          <a:latin typeface="Times New Roman" panose="02020603050405020304" pitchFamily="18" charset="0"/>
                        </a:rPr>
                        <a:t> Islam</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2021-2-60-062</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26</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5588">
                <a:tc>
                  <a:txBody>
                    <a:bodyPr/>
                    <a:lstStyle/>
                    <a:p>
                      <a:pPr algn="ct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Tasnim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Israk</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Synthia</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2021-2-60-097</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31</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5588">
                <a:tc>
                  <a:txBody>
                    <a:bodyPr/>
                    <a:lstStyle/>
                    <a:p>
                      <a:pPr algn="ct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Prinom</a:t>
                      </a:r>
                      <a:r>
                        <a:rPr lang="en-US" sz="1600" b="0" i="0" u="none" strike="noStrike" dirty="0">
                          <a:solidFill>
                            <a:srgbClr val="000000"/>
                          </a:solidFill>
                          <a:effectLst/>
                          <a:latin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rPr>
                        <a:t>Mojumder</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2021-2-60-098</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32</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5588">
                <a:tc>
                  <a:txBody>
                    <a:bodyPr/>
                    <a:lstStyle/>
                    <a:p>
                      <a:pPr algn="ct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Jubaer</a:t>
                      </a:r>
                      <a:r>
                        <a:rPr lang="en-US" sz="1600" b="0" i="0" u="none" strike="noStrike" dirty="0">
                          <a:solidFill>
                            <a:srgbClr val="000000"/>
                          </a:solidFill>
                          <a:effectLst/>
                          <a:latin typeface="Times New Roman" panose="02020603050405020304" pitchFamily="18" charset="0"/>
                        </a:rPr>
                        <a:t> Ahmed</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2021-2-60-139</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Times New Roman" panose="02020603050405020304" pitchFamily="18" charset="0"/>
                        </a:rPr>
                        <a:t>39</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5588">
                <a:tc>
                  <a:txBody>
                    <a:bodyPr/>
                    <a:lstStyle/>
                    <a:p>
                      <a:pPr algn="ct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Bahauddin</a:t>
                      </a:r>
                      <a:r>
                        <a:rPr lang="en-US" sz="1600" b="0" i="0" u="none" strike="noStrike" dirty="0">
                          <a:solidFill>
                            <a:srgbClr val="000000"/>
                          </a:solidFill>
                          <a:effectLst/>
                          <a:latin typeface="Times New Roman" panose="02020603050405020304" pitchFamily="18" charset="0"/>
                        </a:rPr>
                        <a:t> Ahmed</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2020-1-60-271</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rPr>
                        <a:t>3</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4194788" y="0"/>
            <a:ext cx="122175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671804" y="2199588"/>
            <a:ext cx="4973215" cy="4339650"/>
          </a:xfrm>
          <a:prstGeom prst="rect">
            <a:avLst/>
          </a:prstGeom>
          <a:noFill/>
        </p:spPr>
        <p:txBody>
          <a:bodyPr wrap="square" rtlCol="0">
            <a:spAutoFit/>
          </a:bodyPr>
          <a:lstStyle/>
          <a:p>
            <a:r>
              <a:rPr lang="en-US" sz="2400" b="1" dirty="0">
                <a:solidFill>
                  <a:schemeClr val="accent2">
                    <a:lumMod val="75000"/>
                  </a:schemeClr>
                </a:solidFill>
              </a:rPr>
              <a:t>Course Code :</a:t>
            </a:r>
            <a:r>
              <a:rPr lang="en-US" sz="2400" dirty="0">
                <a:solidFill>
                  <a:schemeClr val="accent2">
                    <a:lumMod val="75000"/>
                  </a:schemeClr>
                </a:solidFill>
              </a:rPr>
              <a:t> </a:t>
            </a:r>
            <a:r>
              <a:rPr lang="en-US" sz="2400" dirty="0"/>
              <a:t>CSE360</a:t>
            </a:r>
          </a:p>
          <a:p>
            <a:r>
              <a:rPr lang="en-US" sz="2400" b="1" dirty="0">
                <a:solidFill>
                  <a:schemeClr val="accent2">
                    <a:lumMod val="75000"/>
                  </a:schemeClr>
                </a:solidFill>
              </a:rPr>
              <a:t>Course Title :</a:t>
            </a:r>
            <a:r>
              <a:rPr lang="en-US" sz="2400" dirty="0">
                <a:solidFill>
                  <a:schemeClr val="accent2">
                    <a:lumMod val="75000"/>
                  </a:schemeClr>
                </a:solidFill>
              </a:rPr>
              <a:t> </a:t>
            </a:r>
            <a:r>
              <a:rPr lang="en-US" sz="2400" dirty="0"/>
              <a:t>Computer Architecture </a:t>
            </a:r>
          </a:p>
          <a:p>
            <a:r>
              <a:rPr lang="en-US" sz="2400" b="1" dirty="0">
                <a:solidFill>
                  <a:schemeClr val="accent2">
                    <a:lumMod val="75000"/>
                  </a:schemeClr>
                </a:solidFill>
              </a:rPr>
              <a:t>Section : </a:t>
            </a:r>
            <a:r>
              <a:rPr lang="en-US" sz="2400" dirty="0"/>
              <a:t>01 </a:t>
            </a:r>
          </a:p>
          <a:p>
            <a:br>
              <a:rPr lang="en-US" sz="2400" dirty="0"/>
            </a:br>
            <a:r>
              <a:rPr lang="en-US" sz="2400" b="1" dirty="0">
                <a:solidFill>
                  <a:schemeClr val="accent2">
                    <a:lumMod val="75000"/>
                  </a:schemeClr>
                </a:solidFill>
              </a:rPr>
              <a:t>Submitted to </a:t>
            </a:r>
            <a:r>
              <a:rPr lang="en-US" sz="2400" b="1" dirty="0"/>
              <a:t>: </a:t>
            </a:r>
            <a:endParaRPr lang="en-US" sz="2400" dirty="0"/>
          </a:p>
          <a:p>
            <a:r>
              <a:rPr lang="en-US" sz="2400" b="1" dirty="0"/>
              <a:t>Dr. Md. </a:t>
            </a:r>
            <a:r>
              <a:rPr lang="en-US" sz="2400" b="1" dirty="0" err="1"/>
              <a:t>Nawab</a:t>
            </a:r>
            <a:r>
              <a:rPr lang="en-US" sz="2400" b="1" dirty="0"/>
              <a:t> </a:t>
            </a:r>
            <a:r>
              <a:rPr lang="en-US" sz="2400" b="1" dirty="0" err="1"/>
              <a:t>Yousuf</a:t>
            </a:r>
            <a:r>
              <a:rPr lang="en-US" sz="2400" b="1" dirty="0"/>
              <a:t> Ali </a:t>
            </a:r>
            <a:endParaRPr lang="en-US" sz="2400" dirty="0"/>
          </a:p>
          <a:p>
            <a:r>
              <a:rPr lang="en-US" sz="2400" dirty="0"/>
              <a:t>Professor </a:t>
            </a:r>
          </a:p>
          <a:p>
            <a:r>
              <a:rPr lang="en-US" sz="2400" dirty="0"/>
              <a:t>Department of Computer Science &amp; Engineering </a:t>
            </a:r>
          </a:p>
          <a:p>
            <a:r>
              <a:rPr lang="en-US" sz="2400" dirty="0"/>
              <a:t>East West University </a:t>
            </a:r>
          </a:p>
          <a:p>
            <a:br>
              <a:rPr lang="en-US" dirty="0"/>
            </a:br>
            <a:endParaRPr lang="en-US" dirty="0"/>
          </a:p>
        </p:txBody>
      </p:sp>
      <p:sp>
        <p:nvSpPr>
          <p:cNvPr id="9" name="TextBox 8"/>
          <p:cNvSpPr txBox="1"/>
          <p:nvPr/>
        </p:nvSpPr>
        <p:spPr>
          <a:xfrm>
            <a:off x="5309117" y="2864498"/>
            <a:ext cx="5318449" cy="461665"/>
          </a:xfrm>
          <a:prstGeom prst="rect">
            <a:avLst/>
          </a:prstGeom>
          <a:noFill/>
        </p:spPr>
        <p:txBody>
          <a:bodyPr wrap="square" rtlCol="0">
            <a:spAutoFit/>
          </a:bodyPr>
          <a:lstStyle/>
          <a:p>
            <a:r>
              <a:rPr lang="en-US" sz="2400" b="1" dirty="0">
                <a:solidFill>
                  <a:schemeClr val="accent2">
                    <a:lumMod val="75000"/>
                  </a:schemeClr>
                </a:solidFill>
              </a:rPr>
              <a:t>Submitted By </a:t>
            </a:r>
            <a:r>
              <a:rPr lang="en-US" sz="2400" b="1" dirty="0"/>
              <a:t>: </a:t>
            </a:r>
            <a:endParaRPr lang="en-US" sz="2400" dirty="0"/>
          </a:p>
        </p:txBody>
      </p:sp>
    </p:spTree>
    <p:extLst>
      <p:ext uri="{BB962C8B-B14F-4D97-AF65-F5344CB8AC3E}">
        <p14:creationId xmlns:p14="http://schemas.microsoft.com/office/powerpoint/2010/main" val="251587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1611517"/>
            <a:ext cx="9720072" cy="217284"/>
          </a:xfrm>
          <a:solidFill>
            <a:schemeClr val="accent3">
              <a:lumMod val="20000"/>
              <a:lumOff val="80000"/>
            </a:schemeClr>
          </a:solidFill>
        </p:spPr>
        <p:txBody>
          <a:bodyPr>
            <a:normAutofit fontScale="90000"/>
          </a:bodyPr>
          <a:lstStyle/>
          <a:p>
            <a:r>
              <a:rPr lang="en-US" sz="4000" i="1" dirty="0">
                <a:latin typeface="Arial" panose="020B0604020202020204" pitchFamily="34" charset="0"/>
                <a:cs typeface="Arial" panose="020B0604020202020204" pitchFamily="34" charset="0"/>
              </a:rPr>
              <a:t>Objective</a:t>
            </a:r>
            <a:r>
              <a:rPr lang="en-US" sz="4000" b="1" i="1" dirty="0">
                <a:latin typeface="Arial" panose="020B0604020202020204" pitchFamily="34" charset="0"/>
                <a:cs typeface="Arial" panose="020B0604020202020204" pitchFamily="34" charset="0"/>
              </a:rPr>
              <a:t> : </a:t>
            </a:r>
            <a:br>
              <a:rPr lang="en-US" dirty="0"/>
            </a:br>
            <a:endParaRPr lang="en-US" dirty="0"/>
          </a:p>
        </p:txBody>
      </p:sp>
      <p:sp>
        <p:nvSpPr>
          <p:cNvPr id="3" name="Content Placeholder 2"/>
          <p:cNvSpPr>
            <a:spLocks noGrp="1"/>
          </p:cNvSpPr>
          <p:nvPr>
            <p:ph idx="1"/>
          </p:nvPr>
        </p:nvSpPr>
        <p:spPr>
          <a:xfrm>
            <a:off x="1024128" y="2055136"/>
            <a:ext cx="9720073" cy="4254223"/>
          </a:xfrm>
        </p:spPr>
        <p:txBody>
          <a:bodyPr>
            <a:normAutofit lnSpcReduction="10000"/>
          </a:bodyPr>
          <a:lstStyle/>
          <a:p>
            <a:pPr algn="just" fontAlgn="base">
              <a:buFont typeface="Wingdings" panose="05000000000000000000" pitchFamily="2" charset="2"/>
              <a:buChar char="Ø"/>
            </a:pPr>
            <a:r>
              <a:rPr lang="en-US" sz="3200" dirty="0"/>
              <a:t>The main objective of this project is to implement an      algorithm that multiplies two matrices and stores the resulting matrix.</a:t>
            </a:r>
          </a:p>
          <a:p>
            <a:pPr marL="0" indent="0" algn="just" fontAlgn="base">
              <a:buNone/>
            </a:pPr>
            <a:endParaRPr lang="en-US" sz="3200" dirty="0"/>
          </a:p>
          <a:p>
            <a:pPr algn="just" fontAlgn="base">
              <a:buFont typeface="Wingdings" panose="05000000000000000000" pitchFamily="2" charset="2"/>
              <a:buChar char="Ø"/>
            </a:pPr>
            <a:r>
              <a:rPr lang="en-US" sz="3200" dirty="0"/>
              <a:t>To demonstrate the steps involved in performing arithmetic operations on matrix elements, which are accessed and stored in memory, and managing the indices to ensure the correct elements are accessed and stored during the computation. </a:t>
            </a:r>
          </a:p>
          <a:p>
            <a:endParaRPr lang="en-US" dirty="0"/>
          </a:p>
        </p:txBody>
      </p:sp>
    </p:spTree>
    <p:extLst>
      <p:ext uri="{BB962C8B-B14F-4D97-AF65-F5344CB8AC3E}">
        <p14:creationId xmlns:p14="http://schemas.microsoft.com/office/powerpoint/2010/main" val="187640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79834"/>
            <a:ext cx="9720072" cy="914400"/>
          </a:xfrm>
          <a:solidFill>
            <a:schemeClr val="accent3">
              <a:lumMod val="20000"/>
              <a:lumOff val="80000"/>
            </a:schemeClr>
          </a:solidFill>
        </p:spPr>
        <p:txBody>
          <a:bodyPr>
            <a:normAutofit/>
          </a:bodyPr>
          <a:lstStyle/>
          <a:p>
            <a:r>
              <a:rPr lang="en-US" sz="3600" i="1" dirty="0">
                <a:latin typeface="Arial" panose="020B0604020202020204" pitchFamily="34" charset="0"/>
                <a:cs typeface="Arial" panose="020B0604020202020204" pitchFamily="34" charset="0"/>
              </a:rPr>
              <a:t>Theory</a:t>
            </a:r>
          </a:p>
        </p:txBody>
      </p:sp>
      <p:pic>
        <p:nvPicPr>
          <p:cNvPr id="4" name="Image 0" descr="https://search-letsfade-com.herokuapp.com/proxy?url=https://image.slidesharecdn.com/assemblyandmachinecode-161212212930/95/assembly-and-machine-code-4-638.jpg?cb=1482236163"/>
          <p:cNvPicPr>
            <a:picLocks noGrp="1" noChangeAspect="1"/>
          </p:cNvPicPr>
          <p:nvPr>
            <p:ph idx="1"/>
          </p:nvPr>
        </p:nvPicPr>
        <p:blipFill>
          <a:blip r:embed="rId2"/>
          <a:stretch>
            <a:fillRect/>
          </a:stretch>
        </p:blipFill>
        <p:spPr>
          <a:xfrm>
            <a:off x="1024128" y="1484768"/>
            <a:ext cx="9720072" cy="4988460"/>
          </a:xfrm>
          <a:prstGeom prst="rect">
            <a:avLst/>
          </a:prstGeom>
        </p:spPr>
      </p:pic>
    </p:spTree>
    <p:extLst>
      <p:ext uri="{BB962C8B-B14F-4D97-AF65-F5344CB8AC3E}">
        <p14:creationId xmlns:p14="http://schemas.microsoft.com/office/powerpoint/2010/main" val="426196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26713"/>
          </a:xfrm>
          <a:solidFill>
            <a:schemeClr val="accent3">
              <a:lumMod val="20000"/>
              <a:lumOff val="80000"/>
            </a:schemeClr>
          </a:solidFill>
        </p:spPr>
        <p:txBody>
          <a:bodyPr>
            <a:normAutofit/>
          </a:bodyPr>
          <a:lstStyle/>
          <a:p>
            <a:r>
              <a:rPr lang="en-US" sz="3200" i="1" cap="none" dirty="0">
                <a:latin typeface="Arial" panose="020B0604020202020204" pitchFamily="34" charset="0"/>
                <a:cs typeface="Arial" panose="020B0604020202020204" pitchFamily="34" charset="0"/>
              </a:rPr>
              <a:t>What Is 8085 Microprocessor ?</a:t>
            </a:r>
          </a:p>
        </p:txBody>
      </p:sp>
      <p:sp>
        <p:nvSpPr>
          <p:cNvPr id="3" name="Content Placeholder 2"/>
          <p:cNvSpPr>
            <a:spLocks noGrp="1"/>
          </p:cNvSpPr>
          <p:nvPr>
            <p:ph idx="1"/>
          </p:nvPr>
        </p:nvSpPr>
        <p:spPr>
          <a:xfrm>
            <a:off x="942647" y="1669232"/>
            <a:ext cx="9720073" cy="1526641"/>
          </a:xfrm>
        </p:spPr>
        <p:txBody>
          <a:bodyPr>
            <a:normAutofit fontScale="70000" lnSpcReduction="20000"/>
          </a:bodyPr>
          <a:lstStyle/>
          <a:p>
            <a:pPr algn="just"/>
            <a:r>
              <a:rPr lang="en-US" sz="4000" dirty="0"/>
              <a:t>The 8085 microprocessor features an 8-bit architecture with a rich Instruction set for data manipulation and control operations.</a:t>
            </a:r>
          </a:p>
          <a:p>
            <a:br>
              <a:rPr lang="en-US" dirty="0"/>
            </a:br>
            <a:endParaRPr lang="en-US" dirty="0"/>
          </a:p>
        </p:txBody>
      </p:sp>
      <p:sp>
        <p:nvSpPr>
          <p:cNvPr id="4" name="Title 1"/>
          <p:cNvSpPr txBox="1">
            <a:spLocks/>
          </p:cNvSpPr>
          <p:nvPr/>
        </p:nvSpPr>
        <p:spPr>
          <a:xfrm>
            <a:off x="1024128" y="2745463"/>
            <a:ext cx="9720072" cy="926713"/>
          </a:xfrm>
          <a:prstGeom prst="rect">
            <a:avLst/>
          </a:prstGeom>
          <a:solidFill>
            <a:schemeClr val="accent3">
              <a:lumMod val="20000"/>
              <a:lumOff val="80000"/>
            </a:schemeClr>
          </a:solidFill>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3200" i="1" cap="none" dirty="0">
                <a:latin typeface="Arial" panose="020B0604020202020204" pitchFamily="34" charset="0"/>
                <a:cs typeface="Arial" panose="020B0604020202020204" pitchFamily="34" charset="0"/>
              </a:rPr>
              <a:t>What Is Matrix Multiplication?</a:t>
            </a:r>
          </a:p>
        </p:txBody>
      </p:sp>
      <p:sp>
        <p:nvSpPr>
          <p:cNvPr id="6" name="Content Placeholder 2"/>
          <p:cNvSpPr txBox="1">
            <a:spLocks/>
          </p:cNvSpPr>
          <p:nvPr/>
        </p:nvSpPr>
        <p:spPr>
          <a:xfrm>
            <a:off x="942646" y="3912982"/>
            <a:ext cx="9720073" cy="2840903"/>
          </a:xfrm>
          <a:prstGeom prst="rect">
            <a:avLst/>
          </a:prstGeom>
        </p:spPr>
        <p:txBody>
          <a:bodyPr vert="horz" lIns="45720" tIns="45720" rIns="45720" bIns="45720" rtlCol="0">
            <a:normAutofit fontScale="4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5900" dirty="0"/>
              <a:t>It</a:t>
            </a:r>
            <a:r>
              <a:rPr lang="en-US" sz="5900" b="1" dirty="0"/>
              <a:t> </a:t>
            </a:r>
            <a:r>
              <a:rPr lang="en-US" sz="5900" dirty="0"/>
              <a:t>is the product of two matrices which produces a single matrix. It is a type of binary operation. To perform matrix multiplication, we should make sure that the number of columns of the 1st matrix is equal to the number of rows of the 2nd matrix. The algorithm is straightforward in high-level languages but needs careful handling of memory and registers in assembly language. </a:t>
            </a:r>
          </a:p>
          <a:p>
            <a:br>
              <a:rPr lang="en-US" dirty="0"/>
            </a:br>
            <a:br>
              <a:rPr lang="en-US" dirty="0"/>
            </a:br>
            <a:endParaRPr lang="en-US" dirty="0"/>
          </a:p>
        </p:txBody>
      </p:sp>
    </p:spTree>
    <p:extLst>
      <p:ext uri="{BB962C8B-B14F-4D97-AF65-F5344CB8AC3E}">
        <p14:creationId xmlns:p14="http://schemas.microsoft.com/office/powerpoint/2010/main" val="90549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26713"/>
          </a:xfrm>
          <a:solidFill>
            <a:schemeClr val="accent3">
              <a:lumMod val="20000"/>
              <a:lumOff val="80000"/>
            </a:schemeClr>
          </a:solidFill>
        </p:spPr>
        <p:txBody>
          <a:bodyPr>
            <a:normAutofit/>
          </a:bodyPr>
          <a:lstStyle/>
          <a:p>
            <a:r>
              <a:rPr lang="en-US" sz="3200" i="1" dirty="0">
                <a:latin typeface="Arial" panose="020B0604020202020204" pitchFamily="34" charset="0"/>
                <a:cs typeface="Arial" panose="020B0604020202020204" pitchFamily="34" charset="0"/>
              </a:rPr>
              <a:t>Formula :</a:t>
            </a:r>
            <a:r>
              <a:rPr lang="en-US" sz="3200" b="1" dirty="0"/>
              <a:t>  </a:t>
            </a:r>
            <a:endParaRPr lang="en-US" sz="3200" i="1" cap="none"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36600" y="5046175"/>
            <a:ext cx="9720073" cy="1526641"/>
          </a:xfrm>
        </p:spPr>
        <p:txBody>
          <a:bodyPr>
            <a:normAutofit/>
          </a:bodyPr>
          <a:lstStyle/>
          <a:p>
            <a:br>
              <a:rPr lang="en-US" dirty="0"/>
            </a:br>
            <a:endParaRPr lang="en-US" dirty="0"/>
          </a:p>
        </p:txBody>
      </p:sp>
      <p:pic>
        <p:nvPicPr>
          <p:cNvPr id="2050" name="Picture 2" descr="https://lh7-us.googleusercontent.com/rusHR19F_lE3_ulTYrGw3XIzZ9WESs6puvFHZ0GHnWQDAZChd6nwNcuYG-4MaEUKFqm6Kqo4lQTEIC2oayeeI3cppM9-o8FX_YUtCP2FG3JXErlttgkTJ2P0ulO4t6vtrdt5o9Ru4bYsiAFuvBpytf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724354"/>
            <a:ext cx="7748680" cy="473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5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26713"/>
          </a:xfrm>
          <a:solidFill>
            <a:schemeClr val="accent3">
              <a:lumMod val="20000"/>
              <a:lumOff val="80000"/>
            </a:schemeClr>
          </a:solidFill>
        </p:spPr>
        <p:txBody>
          <a:bodyPr>
            <a:normAutofit/>
          </a:bodyPr>
          <a:lstStyle/>
          <a:p>
            <a:r>
              <a:rPr lang="en-US" sz="3200" i="1" dirty="0">
                <a:latin typeface="Arial" panose="020B0604020202020204" pitchFamily="34" charset="0"/>
                <a:cs typeface="Arial" panose="020B0604020202020204" pitchFamily="34" charset="0"/>
              </a:rPr>
              <a:t>Design :</a:t>
            </a:r>
            <a:r>
              <a:rPr lang="en-US" sz="3200" b="1" dirty="0"/>
              <a:t>  </a:t>
            </a:r>
            <a:endParaRPr lang="en-US" sz="3200" i="1" cap="none"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45704" y="1511928"/>
            <a:ext cx="5909417" cy="5124261"/>
          </a:xfrm>
          <a:prstGeom prst="rect">
            <a:avLst/>
          </a:prstGeom>
        </p:spPr>
      </p:pic>
      <p:pic>
        <p:nvPicPr>
          <p:cNvPr id="6" name="Picture 5"/>
          <p:cNvPicPr>
            <a:picLocks noChangeAspect="1"/>
          </p:cNvPicPr>
          <p:nvPr/>
        </p:nvPicPr>
        <p:blipFill>
          <a:blip r:embed="rId3"/>
          <a:stretch>
            <a:fillRect/>
          </a:stretch>
        </p:blipFill>
        <p:spPr>
          <a:xfrm>
            <a:off x="5809561" y="1777762"/>
            <a:ext cx="5172292" cy="4288060"/>
          </a:xfrm>
          <a:prstGeom prst="rect">
            <a:avLst/>
          </a:prstGeom>
        </p:spPr>
      </p:pic>
      <p:cxnSp>
        <p:nvCxnSpPr>
          <p:cNvPr id="18" name="Straight Connector 17"/>
          <p:cNvCxnSpPr/>
          <p:nvPr/>
        </p:nvCxnSpPr>
        <p:spPr>
          <a:xfrm>
            <a:off x="5948127" y="462632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3428379" y="3446484"/>
            <a:ext cx="4288062" cy="950616"/>
          </a:xfrm>
          <a:prstGeom prst="bentConnector3">
            <a:avLst>
              <a:gd name="adj1" fmla="val 1862"/>
            </a:avLst>
          </a:prstGeom>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6047718" y="1777760"/>
            <a:ext cx="222421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8150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61" y="432817"/>
            <a:ext cx="9720072" cy="735584"/>
          </a:xfrm>
          <a:solidFill>
            <a:schemeClr val="accent3">
              <a:lumMod val="20000"/>
              <a:lumOff val="80000"/>
            </a:schemeClr>
          </a:solidFill>
        </p:spPr>
        <p:txBody>
          <a:bodyPr>
            <a:normAutofit/>
          </a:bodyPr>
          <a:lstStyle/>
          <a:p>
            <a:r>
              <a:rPr lang="en-US" sz="2800" i="1" dirty="0">
                <a:latin typeface="Arial" panose="020B0604020202020204" pitchFamily="34" charset="0"/>
                <a:cs typeface="Arial" panose="020B0604020202020204" pitchFamily="34" charset="0"/>
              </a:rPr>
              <a:t>Implementation</a:t>
            </a:r>
            <a:r>
              <a:rPr lang="en-US" sz="3200" b="1" dirty="0"/>
              <a:t>  </a:t>
            </a:r>
            <a:endParaRPr lang="en-US" sz="3200" i="1" cap="none"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36600" y="5046175"/>
            <a:ext cx="9720073" cy="1526641"/>
          </a:xfrm>
        </p:spPr>
        <p:txBody>
          <a:bodyPr>
            <a:normAutofit/>
          </a:bodyPr>
          <a:lstStyle/>
          <a:p>
            <a:br>
              <a:rPr lang="en-US" dirty="0"/>
            </a:br>
            <a:endParaRPr lang="en-US" dirty="0"/>
          </a:p>
        </p:txBody>
      </p:sp>
      <p:sp>
        <p:nvSpPr>
          <p:cNvPr id="4" name="TextBox 3"/>
          <p:cNvSpPr txBox="1"/>
          <p:nvPr/>
        </p:nvSpPr>
        <p:spPr>
          <a:xfrm>
            <a:off x="1041061" y="1168401"/>
            <a:ext cx="9720072" cy="830997"/>
          </a:xfrm>
          <a:prstGeom prst="rect">
            <a:avLst/>
          </a:prstGeom>
          <a:noFill/>
        </p:spPr>
        <p:txBody>
          <a:bodyPr wrap="square" rtlCol="0">
            <a:spAutoFit/>
          </a:bodyPr>
          <a:lstStyle/>
          <a:p>
            <a:pPr algn="just"/>
            <a:r>
              <a:rPr lang="en-US" sz="2400" dirty="0"/>
              <a:t>In our project we used the </a:t>
            </a:r>
            <a:r>
              <a:rPr lang="en-US" sz="2400" dirty="0">
                <a:solidFill>
                  <a:schemeClr val="accent1">
                    <a:lumMod val="50000"/>
                  </a:schemeClr>
                </a:solidFill>
              </a:rPr>
              <a:t>emu8086</a:t>
            </a:r>
            <a:r>
              <a:rPr lang="en-US" sz="2400" dirty="0"/>
              <a:t> simulator software to perform the matrix multiplication. Which is the updated version of the </a:t>
            </a:r>
            <a:r>
              <a:rPr lang="en-US" sz="2400" dirty="0">
                <a:solidFill>
                  <a:schemeClr val="accent1">
                    <a:lumMod val="50000"/>
                  </a:schemeClr>
                </a:solidFill>
              </a:rPr>
              <a:t>8085 assembly language</a:t>
            </a:r>
            <a:r>
              <a:rPr lang="en-US" sz="2400" dirty="0"/>
              <a:t>.</a:t>
            </a:r>
          </a:p>
        </p:txBody>
      </p:sp>
      <p:pic>
        <p:nvPicPr>
          <p:cNvPr id="4098" name="Picture 2" descr="https://lh7-us.googleusercontent.com/I8cLS6fE-mcDG4c31JLuvKNyVmnh2i_W3S2dpUaRxt64Wpq2FslGRPjAZAEteOFz3t78WK06rABTuJsn15fFEYjN5nI2YPaw3lgyFZfadjUm8nvJIoUsQ8lZSEVv9khIQgVP5_My9FFewOXccapIgU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62" y="2142067"/>
            <a:ext cx="9643872" cy="458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47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732427"/>
            <a:ext cx="10964333" cy="165040"/>
          </a:xfrm>
          <a:solidFill>
            <a:schemeClr val="accent3">
              <a:lumMod val="20000"/>
              <a:lumOff val="80000"/>
            </a:schemeClr>
          </a:solidFill>
        </p:spPr>
        <p:txBody>
          <a:bodyPr>
            <a:normAutofit fontScale="90000"/>
          </a:bodyPr>
          <a:lstStyle/>
          <a:p>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Debugging-Test-Run : </a:t>
            </a:r>
            <a:br>
              <a:rPr lang="en-US" sz="2800" dirty="0"/>
            </a:br>
            <a:br>
              <a:rPr lang="en-US" sz="2800" dirty="0"/>
            </a:br>
            <a:r>
              <a:rPr lang="en-US" sz="3200" b="1" dirty="0"/>
              <a:t>  </a:t>
            </a:r>
            <a:endParaRPr lang="en-US" sz="3200" i="1" cap="none"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36600" y="5046175"/>
            <a:ext cx="9720073" cy="1526641"/>
          </a:xfrm>
        </p:spPr>
        <p:txBody>
          <a:bodyPr>
            <a:normAutofit/>
          </a:bodyPr>
          <a:lstStyle/>
          <a:p>
            <a:br>
              <a:rPr lang="en-US" dirty="0"/>
            </a:br>
            <a:endParaRPr lang="en-US" dirty="0"/>
          </a:p>
        </p:txBody>
      </p:sp>
      <p:sp>
        <p:nvSpPr>
          <p:cNvPr id="4" name="TextBox 3"/>
          <p:cNvSpPr txBox="1"/>
          <p:nvPr/>
        </p:nvSpPr>
        <p:spPr>
          <a:xfrm>
            <a:off x="1002962" y="897467"/>
            <a:ext cx="9720072" cy="830997"/>
          </a:xfrm>
          <a:prstGeom prst="rect">
            <a:avLst/>
          </a:prstGeom>
          <a:noFill/>
        </p:spPr>
        <p:txBody>
          <a:bodyPr wrap="square" rtlCol="0">
            <a:spAutoFit/>
          </a:bodyPr>
          <a:lstStyle/>
          <a:p>
            <a:pPr algn="just"/>
            <a:r>
              <a:rPr lang="en-US" sz="2400" dirty="0"/>
              <a:t>In the emu8086 compiler, we emulate the code. Then it shows two interfaces : ‘original source code’ and ‘emulator: project main </a:t>
            </a:r>
            <a:r>
              <a:rPr lang="en-US" sz="2400" dirty="0" err="1"/>
              <a:t>code.bin</a:t>
            </a:r>
            <a:r>
              <a:rPr lang="en-US" sz="2400" dirty="0"/>
              <a:t>_’.</a:t>
            </a:r>
          </a:p>
        </p:txBody>
      </p:sp>
      <p:pic>
        <p:nvPicPr>
          <p:cNvPr id="5122" name="Picture 2" descr="https://lh7-us.googleusercontent.com/49ByM88I2ABATlFVCSXmM95jH-uamLtsJQAGB9bG2fSWpofldUyUaf6DuINgYyGPLG81NbOy00Dxe4zMq3ikwef5Gfqa1j4HVDNYA9JnR4_zLQIccUYrkGbDbRNsses-s0K8onoAoSjw6iazdAm5j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28" y="1855299"/>
            <a:ext cx="5580919" cy="31908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7-us.googleusercontent.com/CZANIatC4A4w4i3U8IwTEf5JudpF77ChSssKQPKPnd4pGHc91E_XkZZqjEJKwHiPcVYQc1e6UZy8vgLJfyQWEdpw8L-9CRGiIyhjFynyy4TEIf3gZ3oh2JhHsWhvOXgdvfuEyAMH4kzkWJ5PMTpLVq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148" y="1820862"/>
            <a:ext cx="5751311" cy="43598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32229" y="5080612"/>
            <a:ext cx="5173133" cy="369332"/>
          </a:xfrm>
          <a:prstGeom prst="rect">
            <a:avLst/>
          </a:prstGeom>
          <a:noFill/>
        </p:spPr>
        <p:txBody>
          <a:bodyPr wrap="square" rtlCol="0">
            <a:spAutoFit/>
          </a:bodyPr>
          <a:lstStyle/>
          <a:p>
            <a:r>
              <a:rPr lang="en-US" dirty="0"/>
              <a:t> fig 1 :1st interface of ‘</a:t>
            </a:r>
            <a:r>
              <a:rPr lang="en-US" dirty="0" err="1"/>
              <a:t>orginal</a:t>
            </a:r>
            <a:r>
              <a:rPr lang="en-US" dirty="0"/>
              <a:t> code source’</a:t>
            </a:r>
          </a:p>
        </p:txBody>
      </p:sp>
      <p:sp>
        <p:nvSpPr>
          <p:cNvPr id="11" name="TextBox 10"/>
          <p:cNvSpPr txBox="1"/>
          <p:nvPr/>
        </p:nvSpPr>
        <p:spPr>
          <a:xfrm>
            <a:off x="6315094" y="6180667"/>
            <a:ext cx="5547418" cy="369332"/>
          </a:xfrm>
          <a:prstGeom prst="rect">
            <a:avLst/>
          </a:prstGeom>
          <a:noFill/>
        </p:spPr>
        <p:txBody>
          <a:bodyPr wrap="square" rtlCol="0">
            <a:spAutoFit/>
          </a:bodyPr>
          <a:lstStyle/>
          <a:p>
            <a:r>
              <a:rPr lang="en-US" dirty="0"/>
              <a:t> fig 2 : 2nd interface ‘emulator: project main </a:t>
            </a:r>
            <a:r>
              <a:rPr lang="en-US" dirty="0" err="1"/>
              <a:t>code.bin</a:t>
            </a:r>
            <a:r>
              <a:rPr lang="en-US" dirty="0"/>
              <a:t>_’</a:t>
            </a:r>
          </a:p>
        </p:txBody>
      </p:sp>
    </p:spTree>
    <p:extLst>
      <p:ext uri="{BB962C8B-B14F-4D97-AF65-F5344CB8AC3E}">
        <p14:creationId xmlns:p14="http://schemas.microsoft.com/office/powerpoint/2010/main" val="2865115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311</TotalTime>
  <Words>648</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Berllina</vt:lpstr>
      <vt:lpstr>Cambria Math</vt:lpstr>
      <vt:lpstr>Times New Roman</vt:lpstr>
      <vt:lpstr>Tw Cen MT</vt:lpstr>
      <vt:lpstr>Tw Cen MT Condensed</vt:lpstr>
      <vt:lpstr>Wingdings</vt:lpstr>
      <vt:lpstr>Wingdings 3</vt:lpstr>
      <vt:lpstr>Integral</vt:lpstr>
      <vt:lpstr>Implement Matrix Multiplication Using 8085 Assembly Language</vt:lpstr>
      <vt:lpstr>Our Project Group MemberS</vt:lpstr>
      <vt:lpstr>Objective :  </vt:lpstr>
      <vt:lpstr>Theory</vt:lpstr>
      <vt:lpstr>What Is 8085 Microprocessor ?</vt:lpstr>
      <vt:lpstr>Formula :  </vt:lpstr>
      <vt:lpstr>Design :  </vt:lpstr>
      <vt:lpstr>Implementation  </vt:lpstr>
      <vt:lpstr> Debugging-Test-Run :     </vt:lpstr>
      <vt:lpstr>Input</vt:lpstr>
      <vt:lpstr>Output</vt:lpstr>
      <vt:lpstr>Result Analysis : </vt:lpstr>
      <vt:lpstr>Discussion :</vt:lpstr>
      <vt:lpstr>Conclution</vt:lpstr>
      <vt:lpstr>  Future Improvements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Matrix Multiplication Using 8085 Assembly Language</dc:title>
  <dc:creator>SINU</dc:creator>
  <cp:lastModifiedBy>Prinom Mojumder</cp:lastModifiedBy>
  <cp:revision>14</cp:revision>
  <dcterms:created xsi:type="dcterms:W3CDTF">2024-05-25T12:36:09Z</dcterms:created>
  <dcterms:modified xsi:type="dcterms:W3CDTF">2024-05-25T18:28:04Z</dcterms:modified>
</cp:coreProperties>
</file>