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86AC-F7A2-4116-805A-4FCAD327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2FF55-C15D-47B2-B20F-E7ABB180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849B-AC93-48FA-94D4-32F21FD1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642F-9736-47EA-BFAF-28D553BA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079F-FA79-4873-8195-118ADE35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2CE6-4D4E-4536-BF88-34246E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F3A68-D53D-4F67-9370-84CD28370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7574-3DA4-4F85-A04B-8B971F2D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5C90-738E-427C-847C-B397D852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2804-0AAA-4EC3-83BE-6EE051B7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4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A3B2-79EE-4F21-BC01-7330F68A1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5BEB-6E9F-4FCD-9283-69FA429E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008E-921A-4FF8-8D70-3DAC772D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8534-E4FF-4AF7-84A8-3F7D14D9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039C-1D7A-4C75-8739-F26E8FF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2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B55A-3841-4A95-85ED-041748EA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57DA-471E-4536-ACAA-4A481365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CC2F-AD8F-4B03-9AF1-88355075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1E7F-5501-4090-9F5F-F53B1221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D8A4-7ED3-4396-A162-9C5A307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5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3556-79A1-4E65-87BA-9B2E4890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9D0D-9BB1-4822-870B-CE46CAD9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0873-D387-4F21-9038-9ACC651D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1676-8786-46E1-88EF-A07324DD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9BC7-1923-4F42-BBD0-D927A683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2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51C-9FE1-4F72-BF86-F5264FC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38F1-C602-4E85-9D3F-C3A7D7CD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7903F-2661-4ECE-9B87-BFDFA40B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08D5-3173-4EA0-AE92-7F97D86C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8B7C-BD6D-4FE2-B246-26BCAAEF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B905-FE86-49FF-BA6B-7CB1C519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7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67C4-E045-4708-8043-59DD936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73413-8B15-4018-BEB0-314C389B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051C6-F63F-4394-84A7-6209C0AA7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D34AA-494C-4D6B-AA27-4E627CAAA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A9B53-FED5-4AB2-AB60-50D263AEF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6FDEF-48A4-4BD6-9AFB-A5F0B730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3C125-1084-4511-8509-AAD9612D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4CB05-FDA7-44B1-BEBB-A838B27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169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F96B-ADAE-40C7-8037-296052C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D6CB3-6C9E-4086-A999-23B8FB02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B2ED6-C4B8-46FB-96FF-E804DB93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54377-7A1D-4EF8-8AFC-B713046B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03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1916-053B-4D20-BF27-FDAA8734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7545A-2828-4622-89D7-5DECE3BC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A5738-128A-457C-B85F-AB63A3D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24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D5A9-CCA4-48E5-8C35-5D090512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12BC-97F0-4CAC-8728-55AED923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70F7-9766-49C6-B3BF-F3C42B21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43A6F-29D0-4ACF-A46D-F4F3C7C8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7F1A-B027-46DF-8B31-B56D9607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56E8-2657-4A8D-8591-AE6653C5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81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ADC1-CDD4-4B46-8AD0-0F14234E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A3D92-3DAC-4519-936D-4384CB80F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C1B3-C145-44E6-B775-25E07D62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42DAB-A7C6-4C11-B0E8-E022C560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415-554B-4ABF-A900-A936701E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C7834-D798-4703-9553-DC3950CC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38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DD974-F174-48A2-8C05-817BB6C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A4DA-4E16-4561-A1B1-6B9EF09C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CE24-1EB5-4DB8-8934-CF80B95B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19FA-E4EE-477C-A335-54BD070824C8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B574-EA9C-4E5B-8737-8C2AE911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B2E4-9419-4826-8D08-4906CBFC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43F2-EE8D-4F63-902D-A2A23E9AD8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D31-1FBD-46BC-97D6-42FBBE92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902" y="2849580"/>
            <a:ext cx="4174922" cy="138504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Mozammel Huq Azad Khan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Ph.D. Professor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2400" dirty="0"/>
            </a:br>
            <a:endParaRPr lang="en-S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D4A4E-1D65-40D9-99F1-BAF06233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362" y="1798009"/>
            <a:ext cx="9144000" cy="1407459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Undirected Graph by Using a C Program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6</a:t>
            </a:r>
          </a:p>
          <a:p>
            <a:pPr algn="l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98B7ED-0981-4940-B790-BD1A961E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37719"/>
              </p:ext>
            </p:extLst>
          </p:nvPr>
        </p:nvGraphicFramePr>
        <p:xfrm>
          <a:off x="3455934" y="4508689"/>
          <a:ext cx="4654025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0608">
                  <a:extLst>
                    <a:ext uri="{9D8B030D-6E8A-4147-A177-3AD203B41FA5}">
                      <a16:colId xmlns:a16="http://schemas.microsoft.com/office/drawing/2014/main" val="985494345"/>
                    </a:ext>
                  </a:extLst>
                </a:gridCol>
                <a:gridCol w="2273417">
                  <a:extLst>
                    <a:ext uri="{9D8B030D-6E8A-4147-A177-3AD203B41FA5}">
                      <a16:colId xmlns:a16="http://schemas.microsoft.com/office/drawing/2014/main" val="701987190"/>
                    </a:ext>
                  </a:extLst>
                </a:gridCol>
              </a:tblGrid>
              <a:tr h="3129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69628"/>
                  </a:ext>
                </a:extLst>
              </a:tr>
              <a:tr h="312961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Prinom Mojumder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2021-2-60-098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75106"/>
                  </a:ext>
                </a:extLst>
              </a:tr>
              <a:tr h="312961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Ismail Mahmud Nur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2021-2-60-052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9860"/>
                  </a:ext>
                </a:extLst>
              </a:tr>
              <a:tr h="312961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Tithi Paul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2021-2-60-057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366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C2B45B-9E73-423F-B476-1FD760E9117C}"/>
              </a:ext>
            </a:extLst>
          </p:cNvPr>
          <p:cNvSpPr txBox="1"/>
          <p:nvPr/>
        </p:nvSpPr>
        <p:spPr>
          <a:xfrm>
            <a:off x="5062729" y="4118539"/>
            <a:ext cx="331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5FECF-8979-46DE-B040-29B2DBD4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520" y="0"/>
            <a:ext cx="4494855" cy="18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6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3BF-5E25-4DF3-85B8-96F7E2D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53" y="237923"/>
            <a:ext cx="7190064" cy="79255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Computatiton of Time Complexity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15042B-BB7D-4B7B-97ED-BA00E527A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639748"/>
              </p:ext>
            </p:extLst>
          </p:nvPr>
        </p:nvGraphicFramePr>
        <p:xfrm>
          <a:off x="1478210" y="1030479"/>
          <a:ext cx="7829550" cy="1010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16344">
                  <a:extLst>
                    <a:ext uri="{9D8B030D-6E8A-4147-A177-3AD203B41FA5}">
                      <a16:colId xmlns:a16="http://schemas.microsoft.com/office/drawing/2014/main" val="3997682181"/>
                    </a:ext>
                  </a:extLst>
                </a:gridCol>
                <a:gridCol w="2596862">
                  <a:extLst>
                    <a:ext uri="{9D8B030D-6E8A-4147-A177-3AD203B41FA5}">
                      <a16:colId xmlns:a16="http://schemas.microsoft.com/office/drawing/2014/main" val="2691130590"/>
                    </a:ext>
                  </a:extLst>
                </a:gridCol>
                <a:gridCol w="2616344">
                  <a:extLst>
                    <a:ext uri="{9D8B030D-6E8A-4147-A177-3AD203B41FA5}">
                      <a16:colId xmlns:a16="http://schemas.microsoft.com/office/drawing/2014/main" val="890347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nested for loop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2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for i=0 to n-1</a:t>
                      </a:r>
                    </a:p>
                    <a:p>
                      <a:r>
                        <a:rPr lang="en-SG" dirty="0"/>
                        <a:t>for j= i to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 + 1</a:t>
                      </a:r>
                    </a:p>
                    <a:p>
                      <a:r>
                        <a:rPr lang="en-SG" dirty="0"/>
                        <a:t>n - i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n</a:t>
                      </a:r>
                      <a:r>
                        <a:rPr lang="en-SG" baseline="30000" dirty="0"/>
                        <a:t>2 </a:t>
                      </a:r>
                      <a:r>
                        <a:rPr lang="en-SG" dirty="0"/>
                        <a:t>+ 2n - i.n – i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51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AC93B2-D48B-47AB-A018-155C7719A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56346"/>
              </p:ext>
            </p:extLst>
          </p:nvPr>
        </p:nvGraphicFramePr>
        <p:xfrm>
          <a:off x="1478210" y="2100362"/>
          <a:ext cx="7829550" cy="11220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3386139364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3155207844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547388033"/>
                    </a:ext>
                  </a:extLst>
                </a:gridCol>
              </a:tblGrid>
              <a:tr h="47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nested for loop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Comparisons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02322"/>
                  </a:ext>
                </a:extLst>
              </a:tr>
              <a:tr h="647672">
                <a:tc>
                  <a:txBody>
                    <a:bodyPr/>
                    <a:lstStyle/>
                    <a:p>
                      <a:r>
                        <a:rPr lang="en-SG" dirty="0"/>
                        <a:t>for i=0 to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for j=0 to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n+1</a:t>
                      </a:r>
                    </a:p>
                    <a:p>
                      <a:r>
                        <a:rPr lang="en-SG" dirty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</a:t>
                      </a:r>
                      <a:r>
                        <a:rPr lang="en-SG" baseline="30000" dirty="0"/>
                        <a:t>2</a:t>
                      </a:r>
                      <a:r>
                        <a:rPr lang="en-SG" dirty="0"/>
                        <a:t> + 2n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6709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2AAB13-C4CA-4BA6-B7DB-A28F831E0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67476"/>
              </p:ext>
            </p:extLst>
          </p:nvPr>
        </p:nvGraphicFramePr>
        <p:xfrm>
          <a:off x="1478210" y="3296000"/>
          <a:ext cx="7829550" cy="1010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4185561982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1401811556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829306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nested for loop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Comparisons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for i=0 to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for j=i to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n+1</a:t>
                      </a:r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n-i+1+1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SG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+3n-i.n-i+2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7001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124E29E-554B-4B05-A713-093053EA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91760"/>
              </p:ext>
            </p:extLst>
          </p:nvPr>
        </p:nvGraphicFramePr>
        <p:xfrm>
          <a:off x="1478210" y="4365883"/>
          <a:ext cx="7829550" cy="1010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136327737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8711374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158318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nested for loop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Comparisons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for i=0 to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for j=0 to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n+1</a:t>
                      </a:r>
                      <a:endParaRPr lang="en-SG" dirty="0"/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n+1+1+1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SG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+ 4n + 3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9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A061-8CE0-47E9-AAEA-D1BDC0B6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149516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comparison of the function is,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(n )   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= f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+ f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 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+ f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3 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+ f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    = n</a:t>
            </a:r>
            <a:r>
              <a:rPr lang="pt-BR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+ 2n - i.n – i + 1 + n</a:t>
            </a:r>
            <a:r>
              <a:rPr lang="pt-BR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+ 2n + 1 + n</a:t>
            </a:r>
            <a:r>
              <a:rPr lang="pt-BR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 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+ 3n - i.n – i +2+ n</a:t>
            </a:r>
            <a:r>
              <a:rPr lang="pt-BR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+ 4n + 3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    = 4n</a:t>
            </a:r>
            <a:r>
              <a:rPr lang="pt-BR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+12n - 2i.n - 2i + 7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D3A46-0581-4C19-824C-0AC37AD01D0E}"/>
              </a:ext>
            </a:extLst>
          </p:cNvPr>
          <p:cNvSpPr txBox="1"/>
          <p:nvPr/>
        </p:nvSpPr>
        <p:spPr>
          <a:xfrm>
            <a:off x="342550" y="4295162"/>
            <a:ext cx="1028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say that the time complexity of our program is O(n) = n²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28792-4925-4DC6-BA4F-B986858B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46" y="210291"/>
            <a:ext cx="5365669" cy="10924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F29FA-A227-4E38-954B-AC1CEA1FAE26}"/>
              </a:ext>
            </a:extLst>
          </p:cNvPr>
          <p:cNvCxnSpPr/>
          <p:nvPr/>
        </p:nvCxnSpPr>
        <p:spPr>
          <a:xfrm>
            <a:off x="342550" y="1015068"/>
            <a:ext cx="48611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9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6EAB-CA0D-44A1-BA51-A8BC675D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4" y="456733"/>
            <a:ext cx="8179965" cy="70027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two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8A15-C223-4FA9-A10B-AEAA9AD9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6" y="1656002"/>
            <a:ext cx="10515600" cy="31844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vertex(n), we found out a computational time in ms(milliseconds) from output of the code. 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those data, we made the graph-1. The graph shows the vertex by x-axis and computational time by       y-axis. We can measure a similar increased rate of y = x² in the graph. 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calculation of f(n), we also found our computational time complexity which is O(n) = n² 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graph-2, we can see the increasing rate of O(n) = n² is approximate same as the increasing rate of          y = x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curve.</a:t>
            </a:r>
          </a:p>
          <a:p>
            <a:pPr marL="0" indent="0" algn="just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in both cases, we can see the same figure for the time complexity.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29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04C7-0DC6-4BA9-A3C0-680B3CAA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692" y="2802355"/>
            <a:ext cx="5484469" cy="125329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 So Much For Your Time</a:t>
            </a:r>
            <a:endParaRPr lang="en-SG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A16B2B-C27D-4B51-9A20-B825383BCEC9}"/>
              </a:ext>
            </a:extLst>
          </p:cNvPr>
          <p:cNvCxnSpPr/>
          <p:nvPr/>
        </p:nvCxnSpPr>
        <p:spPr>
          <a:xfrm>
            <a:off x="3430471" y="2525086"/>
            <a:ext cx="52682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999B4-D22D-40E7-94E6-852486BB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55" y="3847694"/>
            <a:ext cx="5285690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7549-C556-40B6-A581-5905E00F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6" y="439957"/>
            <a:ext cx="10515600" cy="482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=&gt;Undirected Graph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5E746-5B7F-4209-B6A3-369F3ED89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200" y="2305019"/>
            <a:ext cx="397360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A24FC-014B-4A0C-8932-6FB2D0DF2548}"/>
              </a:ext>
            </a:extLst>
          </p:cNvPr>
          <p:cNvSpPr txBox="1"/>
          <p:nvPr/>
        </p:nvSpPr>
        <p:spPr>
          <a:xfrm>
            <a:off x="838200" y="1224793"/>
            <a:ext cx="10175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undirected graph consists of a set of nodes and links connecting them. Each node is defined as a vertex, and each link is known as an edge, which links two vertices. The sequence in which the two connected vertices are connected is unimportant. An undirected graph is formed of a finite number of vertices and edges.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331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967C-E967-4655-9866-EA7F88DC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146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adjacency matrix is a two-dimensional array of size V x V, where V is the number of graph vertices. A slot adj [i] [j] = 1 indicates that there is an edge from vertex i to vertex j in the 2D array adj [] []. For an undirected graph, the adjacency matrix is always symmetric. Weighted graphs are also represented using the adjacency matrix.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A7967C-7A29-462B-AD86-5193A8979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2944019"/>
            <a:ext cx="4981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6E6D-43AF-4700-B72B-A3BDA07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69" y="239290"/>
            <a:ext cx="10515600" cy="2859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Handshaking Theorem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Handshaking theorem states that the sum of degrees of the vertices of a graph is twice the number of edges.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1C712-E4C8-4163-AE43-3C6B6382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438" y="3297547"/>
            <a:ext cx="2734399" cy="9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F7A-B7D5-4716-B223-1D5AF30B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130234"/>
            <a:ext cx="10515600" cy="591220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some specific part of our C 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96FB1-A0D7-4A18-BB9F-546B1C733379}"/>
              </a:ext>
            </a:extLst>
          </p:cNvPr>
          <p:cNvSpPr txBox="1"/>
          <p:nvPr/>
        </p:nvSpPr>
        <p:spPr>
          <a:xfrm>
            <a:off x="205389" y="1708201"/>
            <a:ext cx="510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generating a matrix with random number(0,1)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98CB6-132E-4688-A298-14CF4D0B6A13}"/>
              </a:ext>
            </a:extLst>
          </p:cNvPr>
          <p:cNvSpPr txBox="1"/>
          <p:nvPr/>
        </p:nvSpPr>
        <p:spPr>
          <a:xfrm>
            <a:off x="485068" y="4606604"/>
            <a:ext cx="49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printing the whole matrix 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8F78722-BC18-489E-814F-A20419D18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r="-1"/>
          <a:stretch/>
        </p:blipFill>
        <p:spPr>
          <a:xfrm>
            <a:off x="5079972" y="1337171"/>
            <a:ext cx="5995386" cy="1652123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D0D6B02-29C8-4E2A-94B7-895EED9B3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089"/>
          <a:stretch/>
        </p:blipFill>
        <p:spPr>
          <a:xfrm>
            <a:off x="5079972" y="4242207"/>
            <a:ext cx="7375400" cy="1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09A29C-3837-436D-A9C2-B33F6746F8A0}"/>
              </a:ext>
            </a:extLst>
          </p:cNvPr>
          <p:cNvSpPr txBox="1"/>
          <p:nvPr/>
        </p:nvSpPr>
        <p:spPr>
          <a:xfrm>
            <a:off x="267924" y="1049324"/>
            <a:ext cx="41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calculating Edge-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D6456-F532-4844-8C18-006E20ACD5B2}"/>
              </a:ext>
            </a:extLst>
          </p:cNvPr>
          <p:cNvSpPr txBox="1"/>
          <p:nvPr/>
        </p:nvSpPr>
        <p:spPr>
          <a:xfrm>
            <a:off x="1762693" y="2915384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calculating Degree-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05EC9-B1D3-4942-86B4-A91FF1F2E159}"/>
              </a:ext>
            </a:extLst>
          </p:cNvPr>
          <p:cNvSpPr txBox="1"/>
          <p:nvPr/>
        </p:nvSpPr>
        <p:spPr>
          <a:xfrm>
            <a:off x="1762693" y="5162345"/>
            <a:ext cx="339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proving that Handshaking Theorem is working -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FCEC6472-17F7-4C5E-A2FC-C54428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09" y="256632"/>
            <a:ext cx="6709829" cy="185219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9098A2-1DAD-4724-B05B-18D9D6FCD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5" y="2268471"/>
            <a:ext cx="5076073" cy="1942775"/>
          </a:xfrm>
          <a:prstGeom prst="rect">
            <a:avLst/>
          </a:prstGeom>
        </p:spPr>
      </p:pic>
      <p:pic>
        <p:nvPicPr>
          <p:cNvPr id="13" name="Picture 1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51643CC0-C5A5-417C-B016-957809821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10" y="4749176"/>
            <a:ext cx="7485546" cy="14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F044-65F7-44A8-8B0F-7368AEFC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" y="2460688"/>
            <a:ext cx="4848048" cy="1696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C122B-15C5-41A4-A61F-8BD6695B0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71" y="2424858"/>
            <a:ext cx="4848048" cy="1696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D628F-A212-4A48-8248-FE90C0D43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504"/>
            <a:ext cx="4852649" cy="175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F2725-93A3-43BB-8982-0897A99BB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71" y="4561959"/>
            <a:ext cx="4911086" cy="1753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B7D83B-7606-42E4-A90E-B65EB4D23A7A}"/>
              </a:ext>
            </a:extLst>
          </p:cNvPr>
          <p:cNvSpPr txBox="1"/>
          <p:nvPr/>
        </p:nvSpPr>
        <p:spPr>
          <a:xfrm>
            <a:off x="1300294" y="4120875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When, n=2000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41591-04C5-456D-BD96-196691033D8B}"/>
              </a:ext>
            </a:extLst>
          </p:cNvPr>
          <p:cNvSpPr txBox="1"/>
          <p:nvPr/>
        </p:nvSpPr>
        <p:spPr>
          <a:xfrm>
            <a:off x="8632610" y="4120875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When, n=3000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0F057-3FE0-463B-B49C-4897BCEB13F2}"/>
              </a:ext>
            </a:extLst>
          </p:cNvPr>
          <p:cNvSpPr txBox="1"/>
          <p:nvPr/>
        </p:nvSpPr>
        <p:spPr>
          <a:xfrm>
            <a:off x="1510020" y="6318818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When, n=4000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07C0F-03AB-4ED9-B6F1-51A6FD317148}"/>
              </a:ext>
            </a:extLst>
          </p:cNvPr>
          <p:cNvSpPr txBox="1"/>
          <p:nvPr/>
        </p:nvSpPr>
        <p:spPr>
          <a:xfrm>
            <a:off x="8718957" y="6315376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When, n=5000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7F754B-D65A-4B06-BD6E-FF433399E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1" y="480139"/>
            <a:ext cx="4848048" cy="1511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02E73-DC27-4710-958A-830CC4A11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649" y="1929720"/>
            <a:ext cx="2731245" cy="493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3C10FA-0911-44CF-8C58-7BAAD817D7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6" y="37561"/>
            <a:ext cx="111566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1002-1E8A-4370-A168-D2695A08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35" y="339958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n(vertices) vs. Computational Time by using MATLAB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CFAFC-AA0B-4FFD-BABB-E3AB28D2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941" y="1921248"/>
            <a:ext cx="5150362" cy="293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7867B-A283-4205-90AB-EE2F3A2FD1BE}"/>
              </a:ext>
            </a:extLst>
          </p:cNvPr>
          <p:cNvSpPr txBox="1"/>
          <p:nvPr/>
        </p:nvSpPr>
        <p:spPr>
          <a:xfrm>
            <a:off x="8521200" y="4863916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(Graph- 1)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0CEE2-2FEF-4E92-817F-5D56B173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97" y="1979971"/>
            <a:ext cx="4127350" cy="2664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1F360C-56E2-48DE-AD9A-E142E5B179DF}"/>
              </a:ext>
            </a:extLst>
          </p:cNvPr>
          <p:cNvSpPr txBox="1"/>
          <p:nvPr/>
        </p:nvSpPr>
        <p:spPr>
          <a:xfrm>
            <a:off x="1146495" y="155191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Output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8138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D67-FA36-4089-99D6-A053EAE6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43" y="4186878"/>
            <a:ext cx="9822975" cy="74345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figure we see that, this graph has a similar increasing rate to a y = x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graph.</a:t>
            </a:r>
            <a:endParaRPr lang="en-SG" sz="32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3AD7D-CD79-43C1-80BB-FAEBBD9EA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" b="8821"/>
          <a:stretch/>
        </p:blipFill>
        <p:spPr>
          <a:xfrm>
            <a:off x="3117908" y="239796"/>
            <a:ext cx="4809688" cy="3306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AC3AA-DF02-49E3-9BF2-FD3D4712CD84}"/>
              </a:ext>
            </a:extLst>
          </p:cNvPr>
          <p:cNvSpPr txBox="1"/>
          <p:nvPr/>
        </p:nvSpPr>
        <p:spPr>
          <a:xfrm>
            <a:off x="4745373" y="368173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(Graph- 2)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D1F55-7D89-44CB-BF5A-C2B4881C58B5}"/>
              </a:ext>
            </a:extLst>
          </p:cNvPr>
          <p:cNvSpPr txBox="1"/>
          <p:nvPr/>
        </p:nvSpPr>
        <p:spPr>
          <a:xfrm>
            <a:off x="5799590" y="431925"/>
            <a:ext cx="7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O(n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811BB-BB72-4AFA-B2FD-40CE1CE859C5}"/>
              </a:ext>
            </a:extLst>
          </p:cNvPr>
          <p:cNvSpPr/>
          <p:nvPr/>
        </p:nvSpPr>
        <p:spPr>
          <a:xfrm>
            <a:off x="6392411" y="402672"/>
            <a:ext cx="931178" cy="427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696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Submitted To: Md. Mozammel Huq Azad Khan Ph.D. Professor  Department of Computer Science and Engineering </vt:lpstr>
      <vt:lpstr>=&gt;Undirected Graph</vt:lpstr>
      <vt:lpstr>Adjacency matrix  The adjacency matrix is a two-dimensional array of size V x V, where V is the number of graph vertices. A slot adj [i] [j] = 1 indicates that there is an edge from vertex i to vertex j in the 2D array adj [] []. For an undirected graph, the adjacency matrix is always symmetric. Weighted graphs are also represented using the adjacency matrix.</vt:lpstr>
      <vt:lpstr>Handshaking Theorem  Handshaking theorem states that the sum of degrees of the vertices of a graph is twice the number of edges.</vt:lpstr>
      <vt:lpstr>Analyzing some specific part of our C Code:</vt:lpstr>
      <vt:lpstr>PowerPoint Presentation</vt:lpstr>
      <vt:lpstr>PowerPoint Presentation</vt:lpstr>
      <vt:lpstr>Graph of n(vertices) vs. Computational Time by using MATLAB</vt:lpstr>
      <vt:lpstr>From this figure we see that, this graph has a similar increasing rate to a y = x2  graph.</vt:lpstr>
      <vt:lpstr>Theoretical Computatiton of Time Complexity</vt:lpstr>
      <vt:lpstr>PowerPoint Presentation</vt:lpstr>
      <vt:lpstr>Comparison between two complexities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tithi paul</dc:creator>
  <cp:lastModifiedBy>Prinom Mojumder</cp:lastModifiedBy>
  <cp:revision>4</cp:revision>
  <dcterms:created xsi:type="dcterms:W3CDTF">2022-01-04T07:27:38Z</dcterms:created>
  <dcterms:modified xsi:type="dcterms:W3CDTF">2022-01-04T17:32:53Z</dcterms:modified>
</cp:coreProperties>
</file>