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4"/>
  </p:notesMasterIdLst>
  <p:handoutMasterIdLst>
    <p:handoutMasterId r:id="rId15"/>
  </p:handoutMasterIdLst>
  <p:sldIdLst>
    <p:sldId id="350" r:id="rId5"/>
    <p:sldId id="352" r:id="rId6"/>
    <p:sldId id="361" r:id="rId7"/>
    <p:sldId id="362" r:id="rId8"/>
    <p:sldId id="367" r:id="rId9"/>
    <p:sldId id="364" r:id="rId10"/>
    <p:sldId id="365" r:id="rId11"/>
    <p:sldId id="366" r:id="rId12"/>
    <p:sldId id="34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Olowohunwa" userId="632855a8-3dc2-4723-b7da-e2ad6542bcce" providerId="ADAL" clId="{5BA51206-B7F6-40C5-8104-08D46C6F0A60}"/>
    <pc:docChg chg="custSel modSld">
      <pc:chgData name="Emmanuel Olowohunwa" userId="632855a8-3dc2-4723-b7da-e2ad6542bcce" providerId="ADAL" clId="{5BA51206-B7F6-40C5-8104-08D46C6F0A60}" dt="2023-07-02T22:04:12.435" v="5" actId="478"/>
      <pc:docMkLst>
        <pc:docMk/>
      </pc:docMkLst>
      <pc:sldChg chg="delSp mod">
        <pc:chgData name="Emmanuel Olowohunwa" userId="632855a8-3dc2-4723-b7da-e2ad6542bcce" providerId="ADAL" clId="{5BA51206-B7F6-40C5-8104-08D46C6F0A60}" dt="2023-07-02T22:03:37.674" v="1" actId="478"/>
        <pc:sldMkLst>
          <pc:docMk/>
          <pc:sldMk cId="289860937" sldId="352"/>
        </pc:sldMkLst>
        <pc:spChg chg="del">
          <ac:chgData name="Emmanuel Olowohunwa" userId="632855a8-3dc2-4723-b7da-e2ad6542bcce" providerId="ADAL" clId="{5BA51206-B7F6-40C5-8104-08D46C6F0A60}" dt="2023-07-02T22:03:36.126" v="0" actId="478"/>
          <ac:spMkLst>
            <pc:docMk/>
            <pc:sldMk cId="289860937" sldId="352"/>
            <ac:spMk id="13" creationId="{2D9626DF-C81E-004B-9A70-7EF103792475}"/>
          </ac:spMkLst>
        </pc:spChg>
        <pc:spChg chg="del">
          <ac:chgData name="Emmanuel Olowohunwa" userId="632855a8-3dc2-4723-b7da-e2ad6542bcce" providerId="ADAL" clId="{5BA51206-B7F6-40C5-8104-08D46C6F0A60}" dt="2023-07-02T22:03:37.674" v="1" actId="478"/>
          <ac:spMkLst>
            <pc:docMk/>
            <pc:sldMk cId="289860937" sldId="352"/>
            <ac:spMk id="15" creationId="{329469AE-B59A-AA41-9085-106D011808F5}"/>
          </ac:spMkLst>
        </pc:spChg>
      </pc:sldChg>
      <pc:sldChg chg="delSp modSp mod">
        <pc:chgData name="Emmanuel Olowohunwa" userId="632855a8-3dc2-4723-b7da-e2ad6542bcce" providerId="ADAL" clId="{5BA51206-B7F6-40C5-8104-08D46C6F0A60}" dt="2023-07-02T22:04:12.435" v="5" actId="478"/>
        <pc:sldMkLst>
          <pc:docMk/>
          <pc:sldMk cId="643842168" sldId="364"/>
        </pc:sldMkLst>
        <pc:spChg chg="del">
          <ac:chgData name="Emmanuel Olowohunwa" userId="632855a8-3dc2-4723-b7da-e2ad6542bcce" providerId="ADAL" clId="{5BA51206-B7F6-40C5-8104-08D46C6F0A60}" dt="2023-07-02T22:04:10.483" v="3" actId="478"/>
          <ac:spMkLst>
            <pc:docMk/>
            <pc:sldMk cId="643842168" sldId="364"/>
            <ac:spMk id="3" creationId="{4D5B7634-ADBA-124F-B8CA-431F07F18D44}"/>
          </ac:spMkLst>
        </pc:spChg>
        <pc:spChg chg="del mod">
          <ac:chgData name="Emmanuel Olowohunwa" userId="632855a8-3dc2-4723-b7da-e2ad6542bcce" providerId="ADAL" clId="{5BA51206-B7F6-40C5-8104-08D46C6F0A60}" dt="2023-07-02T22:04:12.435" v="5" actId="478"/>
          <ac:spMkLst>
            <pc:docMk/>
            <pc:sldMk cId="643842168" sldId="364"/>
            <ac:spMk id="5" creationId="{AB744071-0CE2-7746-9315-22EC28A0F462}"/>
          </ac:spMkLst>
        </pc:spChg>
        <pc:picChg chg="mod">
          <ac:chgData name="Emmanuel Olowohunwa" userId="632855a8-3dc2-4723-b7da-e2ad6542bcce" providerId="ADAL" clId="{5BA51206-B7F6-40C5-8104-08D46C6F0A60}" dt="2023-07-02T22:04:04.027" v="2" actId="1076"/>
          <ac:picMkLst>
            <pc:docMk/>
            <pc:sldMk cId="643842168" sldId="364"/>
            <ac:picMk id="59" creationId="{DBF76E89-6770-72EE-C874-7AB8A93D888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7/2/2023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July 2, 2023</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July 2, 2023</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July 2, 2023</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July 2, 2023</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July 2, 2023</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July 2, 2023</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July 2, 2023</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July 2, 2023</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July 2, 2023</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July 2, 2023</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162675" y="2116182"/>
            <a:ext cx="5762625" cy="1514019"/>
          </a:xfrm>
        </p:spPr>
        <p:txBody>
          <a:bodyPr/>
          <a:lstStyle/>
          <a:p>
            <a:r>
              <a:rPr lang="en-US" dirty="0"/>
              <a:t>Unicorn Companies</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latin typeface="+mj-lt"/>
              </a:rPr>
              <a:t>Emmanuel Olowohunwa</a:t>
            </a:r>
            <a:endParaRPr lang="en-US" dirty="0"/>
          </a:p>
          <a:p>
            <a:r>
              <a:rPr lang="en-US" dirty="0">
                <a:solidFill>
                  <a:schemeClr val="accent3"/>
                </a:solidFill>
              </a:rPr>
              <a:t>July 2, 2023</a:t>
            </a:r>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dirty="0"/>
              <a:t>01. Introduction</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834011" cy="356937"/>
          </a:xfrm>
        </p:spPr>
        <p:txBody>
          <a:bodyPr/>
          <a:lstStyle/>
          <a:p>
            <a:r>
              <a:rPr lang="en-US" dirty="0"/>
              <a:t>02. Problem Statement</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834010" cy="205837"/>
          </a:xfrm>
        </p:spPr>
        <p:txBody>
          <a:bodyPr/>
          <a:lstStyle/>
          <a:p>
            <a:r>
              <a:rPr lang="en-US" dirty="0"/>
              <a:t>03. Dataset and Features</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704012" cy="247651"/>
          </a:xfrm>
        </p:spPr>
        <p:txBody>
          <a:bodyPr/>
          <a:lstStyle/>
          <a:p>
            <a:r>
              <a:rPr lang="en-US" dirty="0"/>
              <a:t>04. Insights Generated</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391935" cy="205837"/>
          </a:xfrm>
        </p:spPr>
        <p:txBody>
          <a:bodyPr/>
          <a:lstStyle/>
          <a:p>
            <a:r>
              <a:rPr lang="en-US" dirty="0"/>
              <a:t>05. Recommendation</a:t>
            </a:r>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Placeholder 52">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32899" r="17427" b="-1"/>
          <a:stretch/>
        </p:blipFill>
        <p:spPr>
          <a:xfrm>
            <a:off x="6115050" y="-22543"/>
            <a:ext cx="6096000" cy="6903086"/>
          </a:xfrm>
          <a:noFill/>
        </p:spPr>
      </p:pic>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44973" y="879063"/>
            <a:ext cx="4941477" cy="610863"/>
          </a:xfrm>
        </p:spPr>
        <p:txBody>
          <a:bodyPr anchor="b">
            <a:normAutofit/>
          </a:bodyPr>
          <a:lstStyle/>
          <a:p>
            <a:r>
              <a:rPr lang="en-US"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44973" y="2031384"/>
            <a:ext cx="4572001" cy="2795232"/>
          </a:xfrm>
        </p:spPr>
        <p:txBody>
          <a:bodyPr>
            <a:noAutofit/>
          </a:bodyPr>
          <a:lstStyle/>
          <a:p>
            <a:pPr>
              <a:lnSpc>
                <a:spcPct val="170000"/>
              </a:lnSpc>
            </a:pPr>
            <a:r>
              <a:rPr lang="en-US" sz="1400" b="0" i="0" dirty="0">
                <a:effectLst/>
              </a:rPr>
              <a:t>Unicorn companies are private startups valued at over $1 billion, and they represent some of the most exciting and innovative firms in the business world today. By studying these companies, we can gain insights into what it takes to achieve high growth potential, build a diversified investment portfolio, and prioritize experienced leadership teams.</a:t>
            </a:r>
          </a:p>
          <a:p>
            <a:pPr>
              <a:lnSpc>
                <a:spcPct val="170000"/>
              </a:lnSpc>
            </a:pPr>
            <a:r>
              <a:rPr lang="en-US" sz="1400" b="0" i="0" dirty="0">
                <a:effectLst/>
              </a:rPr>
              <a:t>In this project, we'll be using Python to analyze data on unicorn companies from around the world. We'll explore trends in their funding, revenue, and valuation, and we'll use machine learning algorithms to identify key factors that contribute to their success.</a:t>
            </a:r>
            <a:endParaRPr lang="en-US" sz="1400" dirty="0"/>
          </a:p>
        </p:txBody>
      </p:sp>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a:normAutofit fontScale="90000"/>
          </a:bodyPr>
          <a:lstStyle/>
          <a:p>
            <a:r>
              <a:rPr lang="en-US" dirty="0"/>
              <a:t>Problem Statement</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3" y="2434891"/>
            <a:ext cx="9703977" cy="3112168"/>
          </a:xfrm>
        </p:spPr>
        <p:txBody>
          <a:bodyPr>
            <a:normAutofit/>
          </a:bodyPr>
          <a:lstStyle/>
          <a:p>
            <a:pPr algn="just">
              <a:lnSpc>
                <a:spcPct val="150000"/>
              </a:lnSpc>
              <a:buFont typeface="Wingdings" panose="05000000000000000000" pitchFamily="2" charset="2"/>
              <a:buChar char="q"/>
            </a:pPr>
            <a:r>
              <a:rPr lang="en-US" sz="1400" b="0" i="0" dirty="0">
                <a:solidFill>
                  <a:srgbClr val="000000"/>
                </a:solidFill>
                <a:effectLst/>
              </a:rPr>
              <a:t>In order to proffer solution to the problems below I will Explore every features in the dataset to come up with actionable observations and overall recommendations which will be of benefit to the Unicorn Companies; These problems include;</a:t>
            </a:r>
          </a:p>
          <a:p>
            <a:pPr algn="just">
              <a:lnSpc>
                <a:spcPct val="150000"/>
              </a:lnSpc>
              <a:buFont typeface="Wingdings" panose="05000000000000000000" pitchFamily="2" charset="2"/>
              <a:buChar char="q"/>
            </a:pPr>
            <a:r>
              <a:rPr lang="en-US" sz="1400" b="0" i="0" dirty="0">
                <a:solidFill>
                  <a:srgbClr val="000000"/>
                </a:solidFill>
                <a:effectLst/>
              </a:rPr>
              <a:t>Which unicorn companies have had the biggest return on investment?</a:t>
            </a:r>
          </a:p>
          <a:p>
            <a:pPr algn="just">
              <a:lnSpc>
                <a:spcPct val="150000"/>
              </a:lnSpc>
              <a:buFont typeface="Wingdings" panose="05000000000000000000" pitchFamily="2" charset="2"/>
              <a:buChar char="q"/>
            </a:pPr>
            <a:r>
              <a:rPr lang="en-US" sz="1400" b="0" i="0" dirty="0">
                <a:solidFill>
                  <a:srgbClr val="000000"/>
                </a:solidFill>
                <a:effectLst/>
              </a:rPr>
              <a:t>How long does it usually take for a company to become a unicorn? Has it always been this way?</a:t>
            </a:r>
          </a:p>
          <a:p>
            <a:pPr algn="just">
              <a:lnSpc>
                <a:spcPct val="150000"/>
              </a:lnSpc>
              <a:buFont typeface="Wingdings" panose="05000000000000000000" pitchFamily="2" charset="2"/>
              <a:buChar char="q"/>
            </a:pPr>
            <a:r>
              <a:rPr lang="en-US" sz="1400" b="0" i="0" dirty="0">
                <a:solidFill>
                  <a:srgbClr val="000000"/>
                </a:solidFill>
                <a:effectLst/>
              </a:rPr>
              <a:t>Which countries have the most unicorns? Are there any cities that appear to be industry hubs?</a:t>
            </a:r>
          </a:p>
          <a:p>
            <a:pPr algn="just">
              <a:lnSpc>
                <a:spcPct val="150000"/>
              </a:lnSpc>
              <a:buFont typeface="Wingdings" panose="05000000000000000000" pitchFamily="2" charset="2"/>
              <a:buChar char="q"/>
            </a:pPr>
            <a:r>
              <a:rPr lang="en-US" sz="1400" b="0" i="0" dirty="0">
                <a:solidFill>
                  <a:srgbClr val="000000"/>
                </a:solidFill>
                <a:effectLst/>
              </a:rPr>
              <a:t>Which investors have funded the most unicorns?</a:t>
            </a:r>
          </a:p>
          <a:p>
            <a:pPr marL="0" indent="0">
              <a:buNone/>
            </a:pPr>
            <a:endParaRPr lang="en-US" sz="1400" dirty="0"/>
          </a:p>
          <a:p>
            <a:endParaRPr lang="en-US" sz="1400" dirty="0"/>
          </a:p>
        </p:txBody>
      </p:sp>
      <p:sp>
        <p:nvSpPr>
          <p:cNvPr id="16" name="Rectangle 15">
            <a:extLst>
              <a:ext uri="{FF2B5EF4-FFF2-40B4-BE49-F238E27FC236}">
                <a16:creationId xmlns:a16="http://schemas.microsoft.com/office/drawing/2014/main" id="{FF8E3E45-085C-7621-A30D-88458EEEC340}"/>
              </a:ext>
            </a:extLst>
          </p:cNvPr>
          <p:cNvSpPr/>
          <p:nvPr/>
        </p:nvSpPr>
        <p:spPr>
          <a:xfrm>
            <a:off x="5734050" y="1676400"/>
            <a:ext cx="3533775" cy="4286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67675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964023" y="879063"/>
            <a:ext cx="5934082" cy="610863"/>
          </a:xfrm>
        </p:spPr>
        <p:txBody>
          <a:bodyPr>
            <a:normAutofit/>
          </a:bodyPr>
          <a:lstStyle/>
          <a:p>
            <a:r>
              <a:rPr lang="en-US" dirty="0"/>
              <a:t>Insight</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5</a:t>
            </a:fld>
            <a:endParaRPr lang="en-US" dirty="0"/>
          </a:p>
        </p:txBody>
      </p:sp>
      <p:sp>
        <p:nvSpPr>
          <p:cNvPr id="3" name="Date Placeholder 2">
            <a:extLst>
              <a:ext uri="{FF2B5EF4-FFF2-40B4-BE49-F238E27FC236}">
                <a16:creationId xmlns:a16="http://schemas.microsoft.com/office/drawing/2014/main" id="{4D5B7634-ADBA-124F-B8CA-431F07F18D44}"/>
              </a:ext>
            </a:extLst>
          </p:cNvPr>
          <p:cNvSpPr>
            <a:spLocks noGrp="1"/>
          </p:cNvSpPr>
          <p:nvPr>
            <p:ph type="dt" sz="half" idx="21"/>
          </p:nvPr>
        </p:nvSpPr>
        <p:spPr>
          <a:xfrm>
            <a:off x="2992120" y="6332220"/>
            <a:ext cx="1313180" cy="247651"/>
          </a:xfrm>
        </p:spPr>
        <p:txBody>
          <a:bodyPr/>
          <a:lstStyle/>
          <a:p>
            <a:fld id="{6FCA8E82-58CD-E045-8B98-B7A85B79B752}" type="datetime4">
              <a:rPr lang="en-US" smtClean="0"/>
              <a:pPr/>
              <a:t>July 2, 2023</a:t>
            </a:fld>
            <a:endParaRPr lang="en-US" dirty="0"/>
          </a:p>
        </p:txBody>
      </p:sp>
      <p:pic>
        <p:nvPicPr>
          <p:cNvPr id="33" name="Picture 32" descr="A picture containing text, screenshot, diagram, plot&#10;&#10;Description automatically generated">
            <a:extLst>
              <a:ext uri="{FF2B5EF4-FFF2-40B4-BE49-F238E27FC236}">
                <a16:creationId xmlns:a16="http://schemas.microsoft.com/office/drawing/2014/main" id="{1ABAAB5B-A0F0-1FDA-E077-D7597D0EAF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769" y="2302459"/>
            <a:ext cx="3592281" cy="3460166"/>
          </a:xfrm>
          <a:prstGeom prst="rect">
            <a:avLst/>
          </a:prstGeom>
          <a:ln>
            <a:solidFill>
              <a:schemeClr val="accent1"/>
            </a:solidFill>
          </a:ln>
        </p:spPr>
      </p:pic>
      <p:pic>
        <p:nvPicPr>
          <p:cNvPr id="39" name="Picture 38" descr="A picture containing text, screenshot, font, diagram&#10;&#10;Description automatically generated">
            <a:extLst>
              <a:ext uri="{FF2B5EF4-FFF2-40B4-BE49-F238E27FC236}">
                <a16:creationId xmlns:a16="http://schemas.microsoft.com/office/drawing/2014/main" id="{00CC043D-167B-9EFC-5D9A-D9B5B2B93B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9654" y="2304054"/>
            <a:ext cx="3622067" cy="3458571"/>
          </a:xfrm>
          <a:prstGeom prst="rect">
            <a:avLst/>
          </a:prstGeom>
          <a:ln>
            <a:solidFill>
              <a:schemeClr val="accent1"/>
            </a:solidFill>
          </a:ln>
        </p:spPr>
      </p:pic>
      <p:pic>
        <p:nvPicPr>
          <p:cNvPr id="43" name="Picture 42" descr="A picture containing text, screenshot, display, number&#10;&#10;Description automatically generated">
            <a:extLst>
              <a:ext uri="{FF2B5EF4-FFF2-40B4-BE49-F238E27FC236}">
                <a16:creationId xmlns:a16="http://schemas.microsoft.com/office/drawing/2014/main" id="{951169C7-D33D-DBE4-5F30-DE1AB62436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2158" y="2302459"/>
            <a:ext cx="4163073" cy="3458571"/>
          </a:xfrm>
          <a:prstGeom prst="rect">
            <a:avLst/>
          </a:prstGeom>
          <a:ln>
            <a:solidFill>
              <a:schemeClr val="accent1"/>
            </a:solidFill>
          </a:ln>
        </p:spPr>
      </p:pic>
    </p:spTree>
    <p:extLst>
      <p:ext uri="{BB962C8B-B14F-4D97-AF65-F5344CB8AC3E}">
        <p14:creationId xmlns:p14="http://schemas.microsoft.com/office/powerpoint/2010/main" val="68154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964023" y="879063"/>
            <a:ext cx="5934082" cy="610863"/>
          </a:xfrm>
        </p:spPr>
        <p:txBody>
          <a:bodyPr>
            <a:normAutofit/>
          </a:bodyPr>
          <a:lstStyle/>
          <a:p>
            <a:r>
              <a:rPr lang="en-US" dirty="0"/>
              <a:t>Insight</a:t>
            </a:r>
          </a:p>
        </p:txBody>
      </p:sp>
      <p:pic>
        <p:nvPicPr>
          <p:cNvPr id="55" name="Picture 54" descr="A picture containing text, screenshot, line, colorfulness&#10;&#10;Description automatically generated">
            <a:extLst>
              <a:ext uri="{FF2B5EF4-FFF2-40B4-BE49-F238E27FC236}">
                <a16:creationId xmlns:a16="http://schemas.microsoft.com/office/drawing/2014/main" id="{32F99860-2505-D2DF-7B09-33C11B6044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126037"/>
            <a:ext cx="5831741" cy="3623839"/>
          </a:xfrm>
          <a:prstGeom prst="rect">
            <a:avLst/>
          </a:prstGeom>
          <a:ln>
            <a:solidFill>
              <a:schemeClr val="accent1"/>
            </a:solidFill>
          </a:ln>
        </p:spPr>
      </p:pic>
      <p:pic>
        <p:nvPicPr>
          <p:cNvPr id="59" name="Picture 58" descr="A screenshot of a crossword puzzle&#10;&#10;Description automatically generated with low confidence">
            <a:extLst>
              <a:ext uri="{FF2B5EF4-FFF2-40B4-BE49-F238E27FC236}">
                <a16:creationId xmlns:a16="http://schemas.microsoft.com/office/drawing/2014/main" id="{DBF76E89-6770-72EE-C874-7AB8A93D8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5826" y="2126037"/>
            <a:ext cx="5569198" cy="3598488"/>
          </a:xfrm>
          <a:prstGeom prst="rect">
            <a:avLst/>
          </a:prstGeom>
          <a:ln>
            <a:solidFill>
              <a:schemeClr val="accent1"/>
            </a:solidFill>
          </a:ln>
        </p:spPr>
      </p:pic>
    </p:spTree>
    <p:extLst>
      <p:ext uri="{BB962C8B-B14F-4D97-AF65-F5344CB8AC3E}">
        <p14:creationId xmlns:p14="http://schemas.microsoft.com/office/powerpoint/2010/main" val="643842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lstStyle/>
          <a:p>
            <a:r>
              <a:rPr lang="en-US" dirty="0"/>
              <a:t>Findings</a:t>
            </a:r>
          </a:p>
        </p:txBody>
      </p:sp>
      <p:sp>
        <p:nvSpPr>
          <p:cNvPr id="29" name="TextBox 28">
            <a:extLst>
              <a:ext uri="{FF2B5EF4-FFF2-40B4-BE49-F238E27FC236}">
                <a16:creationId xmlns:a16="http://schemas.microsoft.com/office/drawing/2014/main" id="{2AA3A17F-2192-7CA4-B5EC-B9AF232CCB72}"/>
              </a:ext>
            </a:extLst>
          </p:cNvPr>
          <p:cNvSpPr txBox="1"/>
          <p:nvPr/>
        </p:nvSpPr>
        <p:spPr>
          <a:xfrm>
            <a:off x="788819" y="2235843"/>
            <a:ext cx="10842966" cy="3607654"/>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US" sz="1400" b="0" i="0" dirty="0">
                <a:solidFill>
                  <a:srgbClr val="000000"/>
                </a:solidFill>
                <a:effectLst/>
              </a:rPr>
              <a:t>The United States has the highest average funding for startups, followed by China and the United Kingdom.</a:t>
            </a:r>
          </a:p>
          <a:p>
            <a:pPr marL="285750" indent="-285750" algn="just">
              <a:lnSpc>
                <a:spcPct val="150000"/>
              </a:lnSpc>
              <a:buFont typeface="Wingdings" panose="05000000000000000000" pitchFamily="2" charset="2"/>
              <a:buChar char="q"/>
            </a:pPr>
            <a:r>
              <a:rPr lang="en-US" sz="1400" b="0" i="0" dirty="0">
                <a:solidFill>
                  <a:srgbClr val="000000"/>
                </a:solidFill>
                <a:effectLst/>
              </a:rPr>
              <a:t>The top 10 countries with the highest funding for startups are dominated by North American and Asian countries.</a:t>
            </a:r>
          </a:p>
          <a:p>
            <a:pPr marL="285750" indent="-285750" algn="just">
              <a:lnSpc>
                <a:spcPct val="150000"/>
              </a:lnSpc>
              <a:buFont typeface="Wingdings" panose="05000000000000000000" pitchFamily="2" charset="2"/>
              <a:buChar char="q"/>
            </a:pPr>
            <a:r>
              <a:rPr lang="en-US" sz="1400" b="0" i="0" dirty="0">
                <a:solidFill>
                  <a:srgbClr val="000000"/>
                </a:solidFill>
                <a:effectLst/>
              </a:rPr>
              <a:t>The distribution of funding for startups is heavily skewed to the right, indicating that most startups receive relatively low amounts of funding.</a:t>
            </a:r>
          </a:p>
          <a:p>
            <a:pPr marL="285750" indent="-285750" algn="just">
              <a:lnSpc>
                <a:spcPct val="150000"/>
              </a:lnSpc>
              <a:buFont typeface="Wingdings" panose="05000000000000000000" pitchFamily="2" charset="2"/>
              <a:buChar char="q"/>
            </a:pPr>
            <a:r>
              <a:rPr lang="en-US" sz="1400" b="0" i="0" dirty="0">
                <a:solidFill>
                  <a:srgbClr val="000000"/>
                </a:solidFill>
                <a:effectLst/>
              </a:rPr>
              <a:t>There is a positive relationship between funding and valuation for startups, indicating that startups with higher funding tend to have higher valuations.</a:t>
            </a:r>
          </a:p>
          <a:p>
            <a:pPr marL="285750" indent="-285750" algn="just">
              <a:lnSpc>
                <a:spcPct val="150000"/>
              </a:lnSpc>
              <a:buFont typeface="Wingdings" panose="05000000000000000000" pitchFamily="2" charset="2"/>
              <a:buChar char="q"/>
            </a:pPr>
            <a:r>
              <a:rPr lang="en-US" sz="1400" b="0" i="0" dirty="0">
                <a:solidFill>
                  <a:srgbClr val="000000"/>
                </a:solidFill>
                <a:effectLst/>
              </a:rPr>
              <a:t>The distribution of unicorns by country is highly concentrated, with the United States having the highest number of unicorns by far.</a:t>
            </a:r>
          </a:p>
          <a:p>
            <a:pPr marL="285750" indent="-285750" algn="just">
              <a:lnSpc>
                <a:spcPct val="150000"/>
              </a:lnSpc>
              <a:buFont typeface="Wingdings" panose="05000000000000000000" pitchFamily="2" charset="2"/>
              <a:buChar char="q"/>
            </a:pPr>
            <a:r>
              <a:rPr lang="en-US" sz="1400" b="0" i="0" dirty="0">
                <a:solidFill>
                  <a:srgbClr val="000000"/>
                </a:solidFill>
                <a:effectLst/>
              </a:rPr>
              <a:t>The top 10 countries with the most unicorns are dominated by North American and Asian countries.</a:t>
            </a:r>
          </a:p>
          <a:p>
            <a:pPr marL="285750" indent="-285750" algn="just">
              <a:lnSpc>
                <a:spcPct val="150000"/>
              </a:lnSpc>
              <a:buFont typeface="Wingdings" panose="05000000000000000000" pitchFamily="2" charset="2"/>
              <a:buChar char="q"/>
            </a:pPr>
            <a:r>
              <a:rPr lang="en-US" sz="1400" b="0" i="0" dirty="0">
                <a:solidFill>
                  <a:srgbClr val="000000"/>
                </a:solidFill>
                <a:effectLst/>
              </a:rPr>
              <a:t>There is a relatively low correlation between funding and valuation for startups, indicating that other factors besides funding also play a role in determining a startup's valuation.</a:t>
            </a:r>
          </a:p>
          <a:p>
            <a:pPr marL="285750" indent="-285750" algn="just">
              <a:lnSpc>
                <a:spcPct val="150000"/>
              </a:lnSpc>
              <a:buFont typeface="Wingdings" panose="05000000000000000000" pitchFamily="2" charset="2"/>
              <a:buChar char="q"/>
            </a:pPr>
            <a:r>
              <a:rPr lang="en-US" sz="1400" b="0" i="0" dirty="0">
                <a:solidFill>
                  <a:srgbClr val="000000"/>
                </a:solidFill>
                <a:effectLst/>
              </a:rPr>
              <a:t>The majority of countries have relatively few unicorns, with only a handful of countries having more than 10 unicorns each.</a:t>
            </a:r>
          </a:p>
        </p:txBody>
      </p:sp>
    </p:spTree>
    <p:extLst>
      <p:ext uri="{BB962C8B-B14F-4D97-AF65-F5344CB8AC3E}">
        <p14:creationId xmlns:p14="http://schemas.microsoft.com/office/powerpoint/2010/main" val="3591837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lstStyle/>
          <a:p>
            <a:r>
              <a:rPr lang="en-US" dirty="0"/>
              <a:t>Recommendation</a:t>
            </a:r>
          </a:p>
        </p:txBody>
      </p:sp>
      <p:sp>
        <p:nvSpPr>
          <p:cNvPr id="29" name="TextBox 28">
            <a:extLst>
              <a:ext uri="{FF2B5EF4-FFF2-40B4-BE49-F238E27FC236}">
                <a16:creationId xmlns:a16="http://schemas.microsoft.com/office/drawing/2014/main" id="{2AA3A17F-2192-7CA4-B5EC-B9AF232CCB72}"/>
              </a:ext>
            </a:extLst>
          </p:cNvPr>
          <p:cNvSpPr txBox="1"/>
          <p:nvPr/>
        </p:nvSpPr>
        <p:spPr>
          <a:xfrm>
            <a:off x="835687" y="2078235"/>
            <a:ext cx="10842966" cy="4253985"/>
          </a:xfrm>
          <a:prstGeom prst="rect">
            <a:avLst/>
          </a:prstGeom>
          <a:noFill/>
        </p:spPr>
        <p:txBody>
          <a:bodyPr wrap="square">
            <a:spAutoFit/>
          </a:bodyPr>
          <a:lstStyle/>
          <a:p>
            <a:pPr marL="285750" indent="-285750" algn="l">
              <a:lnSpc>
                <a:spcPct val="150000"/>
              </a:lnSpc>
              <a:buFont typeface="Wingdings" panose="05000000000000000000" pitchFamily="2" charset="2"/>
              <a:buChar char="q"/>
            </a:pPr>
            <a:endParaRPr lang="en-US" sz="1400" b="0" i="0" dirty="0">
              <a:solidFill>
                <a:srgbClr val="000000"/>
              </a:solidFill>
              <a:effectLst/>
            </a:endParaRPr>
          </a:p>
          <a:p>
            <a:pPr marL="285750" indent="-285750" algn="l">
              <a:lnSpc>
                <a:spcPct val="150000"/>
              </a:lnSpc>
              <a:buFont typeface="Wingdings" panose="05000000000000000000" pitchFamily="2" charset="2"/>
              <a:buChar char="q"/>
            </a:pPr>
            <a:r>
              <a:rPr lang="en-US" sz="1400" b="0" i="0" dirty="0">
                <a:solidFill>
                  <a:srgbClr val="000000"/>
                </a:solidFill>
                <a:effectLst/>
              </a:rPr>
              <a:t>Focus on countries with high average funding and a large number of unicorns, such as the United States and China. This will increase the chances of investing in startups with high growth potential and experienced leadership teams.</a:t>
            </a:r>
          </a:p>
          <a:p>
            <a:pPr marL="285750" indent="-285750" algn="l">
              <a:lnSpc>
                <a:spcPct val="150000"/>
              </a:lnSpc>
              <a:buFont typeface="Wingdings" panose="05000000000000000000" pitchFamily="2" charset="2"/>
              <a:buChar char="q"/>
            </a:pPr>
            <a:r>
              <a:rPr lang="en-US" sz="1400" b="0" i="0" dirty="0">
                <a:solidFill>
                  <a:srgbClr val="000000"/>
                </a:solidFill>
                <a:effectLst/>
              </a:rPr>
              <a:t>Consider investing in startups with a positive relationship between funding and valuation, as this indicates that the startup has a strong business model and is likely to have high growth potential.</a:t>
            </a:r>
          </a:p>
          <a:p>
            <a:pPr marL="285750" indent="-285750" algn="l">
              <a:lnSpc>
                <a:spcPct val="150000"/>
              </a:lnSpc>
              <a:buFont typeface="Wingdings" panose="05000000000000000000" pitchFamily="2" charset="2"/>
              <a:buChar char="q"/>
            </a:pPr>
            <a:r>
              <a:rPr lang="en-US" sz="1400" b="0" i="0" dirty="0">
                <a:solidFill>
                  <a:srgbClr val="000000"/>
                </a:solidFill>
                <a:effectLst/>
              </a:rPr>
              <a:t>Diversify the investment portfolio by investing in startups from different countries, industries, and stages of development. This will help spread risk and increase the chances of finding successful startups.</a:t>
            </a:r>
          </a:p>
          <a:p>
            <a:pPr marL="285750" indent="-285750" algn="l">
              <a:lnSpc>
                <a:spcPct val="150000"/>
              </a:lnSpc>
              <a:buFont typeface="Wingdings" panose="05000000000000000000" pitchFamily="2" charset="2"/>
              <a:buChar char="q"/>
            </a:pPr>
            <a:r>
              <a:rPr lang="en-US" sz="1400" b="0" i="0" dirty="0">
                <a:solidFill>
                  <a:srgbClr val="000000"/>
                </a:solidFill>
                <a:effectLst/>
              </a:rPr>
              <a:t>Prioritize startups with experienced leadership teams, as this is a key factor in the success of a startup. Look for founders and executives with a proven track record of success in their industry.</a:t>
            </a:r>
          </a:p>
          <a:p>
            <a:pPr marL="285750" indent="-285750" algn="l">
              <a:lnSpc>
                <a:spcPct val="150000"/>
              </a:lnSpc>
              <a:buFont typeface="Wingdings" panose="05000000000000000000" pitchFamily="2" charset="2"/>
              <a:buChar char="q"/>
            </a:pPr>
            <a:r>
              <a:rPr lang="en-US" sz="1400" b="0" i="0" dirty="0">
                <a:solidFill>
                  <a:srgbClr val="000000"/>
                </a:solidFill>
                <a:effectLst/>
              </a:rPr>
              <a:t>Use data analytics to identify trends and patterns in the startup ecosystem, such as emerging industries or technologies. This can help identify startups with high growth potential before they become widely known.</a:t>
            </a:r>
          </a:p>
          <a:p>
            <a:pPr marL="285750" indent="-285750" algn="l">
              <a:lnSpc>
                <a:spcPct val="150000"/>
              </a:lnSpc>
              <a:buFont typeface="Wingdings" panose="05000000000000000000" pitchFamily="2" charset="2"/>
              <a:buChar char="q"/>
            </a:pPr>
            <a:r>
              <a:rPr lang="en-US" sz="1400" b="0" i="0" dirty="0">
                <a:solidFill>
                  <a:srgbClr val="000000"/>
                </a:solidFill>
                <a:effectLst/>
              </a:rPr>
              <a:t>Build relationships with other investors and industry experts to share knowledge and insights about the startup ecosystem. This can help identify promising startups and provide valuable feedback to portfolio companies.</a:t>
            </a:r>
          </a:p>
        </p:txBody>
      </p:sp>
    </p:spTree>
    <p:extLst>
      <p:ext uri="{BB962C8B-B14F-4D97-AF65-F5344CB8AC3E}">
        <p14:creationId xmlns:p14="http://schemas.microsoft.com/office/powerpoint/2010/main" val="4112241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dirty="0"/>
              <a:t>Thank you</a:t>
            </a:r>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336677316"/>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31</TotalTime>
  <Words>631</Words>
  <Application>Microsoft Office PowerPoint</Application>
  <PresentationFormat>Widescreen</PresentationFormat>
  <Paragraphs>41</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Franklin Gothic Book</vt:lpstr>
      <vt:lpstr>Franklin Gothic Demi</vt:lpstr>
      <vt:lpstr>Wingdings</vt:lpstr>
      <vt:lpstr>Theme1</vt:lpstr>
      <vt:lpstr>Unicorn Companies</vt:lpstr>
      <vt:lpstr>Agenda</vt:lpstr>
      <vt:lpstr>Introduction</vt:lpstr>
      <vt:lpstr>Problem Statement</vt:lpstr>
      <vt:lpstr>Insight</vt:lpstr>
      <vt:lpstr>Insight</vt:lpstr>
      <vt:lpstr>Findings</vt:lpstr>
      <vt:lpstr>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Unicorn Companies</dc:title>
  <dc:creator>Emmanuel Olowohunwa</dc:creator>
  <cp:lastModifiedBy>Emmanuel Olowohunwa</cp:lastModifiedBy>
  <cp:revision>1</cp:revision>
  <dcterms:created xsi:type="dcterms:W3CDTF">2023-07-02T21:32:25Z</dcterms:created>
  <dcterms:modified xsi:type="dcterms:W3CDTF">2023-07-02T22:04:12Z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