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6" r:id="rId9"/>
    <p:sldId id="267" r:id="rId10"/>
    <p:sldId id="262" r:id="rId11"/>
    <p:sldId id="271" r:id="rId12"/>
    <p:sldId id="269" r:id="rId13"/>
    <p:sldId id="270" r:id="rId14"/>
    <p:sldId id="272" r:id="rId15"/>
    <p:sldId id="263" r:id="rId16"/>
    <p:sldId id="273" r:id="rId17"/>
    <p:sldId id="264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53" autoAdjust="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D6C94-629E-4CC7-83EA-A8F8E95542AD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DAE2D-02F5-4273-9E97-6A39AC697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1601C-3A84-4005-9ADC-32D5A57EC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494200-4771-4229-A9DF-3B7EAEB10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6B7722-6F9A-4D3C-885B-F9C7359F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A77E-7C3F-443C-BE44-71E9EDB0ABB1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ED95D-C2B0-41DC-B817-C499B4D0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1F53B-2EFF-4545-850D-1467F207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61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A9720-DB99-48AA-8BF6-29B0451D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FD3AE4-9117-4CB9-BC13-71E4223C3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BE15-F71B-43A3-A74B-261AF5AD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614-A1D5-43D4-872E-60AF92EAA89F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D8B2F-5C9F-46FC-97A3-CF7AD090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7D19E-E4E2-4D12-81CF-D9750455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42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A63929-65E9-4B13-8898-9CEA95197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611B87-3D39-48BC-91D7-C01704468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DBC6B-0E2B-4E38-9A49-93DEE683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C80C-C550-4721-B5B0-13C60C31C415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4E91E-9B87-4BE5-95A7-6A8FEDA6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B1EB6D-AEEB-4624-AFA5-F7C4F4C3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4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41B1C-5EDA-42C1-9416-845D578F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F1CE5-D989-4619-A1AD-B84F8998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8EA7E-1C16-479B-BB83-0BFD6CEC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C067-B62E-4396-ACAD-CDC8BA56B380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2838F-D30D-4411-BAD1-84C786EB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B93E8-8BAC-4EAB-B18A-79EF2E03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0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69303-39AD-4AF8-9DB8-101004D0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11B31-DE29-4DD2-9E89-AA04592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FB9F7A-FB81-4E70-8CD2-89B4BCD7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506-8C44-4F1A-AF8D-A10D6E57BD14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56528-E923-43CA-9CA2-650C15F2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ED9DB4-B641-48BB-894A-0CC2865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1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0E614-0CE1-44BB-876B-949F1375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468BB-F91E-4263-89F0-D84B2521D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609E83-4B23-47A3-9CA1-7B71D98B6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B0F47A-FB3C-4491-9461-4F21E7D9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9243-2941-43BD-B4BB-24CC52273E34}" type="datetime1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C0C07B-EFB9-4F36-B24D-29AC255F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BB454C-62DE-4462-A771-E4A4102F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D1ECE-F2FC-403D-9895-454DD9C9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452AD-F9D6-4136-9EAB-294FCB30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38A8B-1540-4972-92BA-25DE32E9F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7D3A12-8D3A-4009-83E0-FC598B7E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923ED9-9B1D-406C-822B-A7281371B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086F95-0B85-4FF5-940C-601BAC97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67E-03B8-4B84-AD28-1A91B106A08F}" type="datetime1">
              <a:rPr lang="pt-BR" smtClean="0"/>
              <a:t>25/02/2021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6A6601-882E-420C-AE4C-37BD5247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EFDC78-4E7B-4765-9EE2-DACDD25F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1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0B170-81E2-4450-9913-6AD9FCCD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D4C6A6-FD25-4C23-872D-4652CFE3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533-9BCC-4A4F-A011-9351872A51BF}" type="datetime1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BCFB8A-5972-4D1F-98E1-2A7918B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E2A24F-28DB-4DDE-BA64-06ECC2B6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9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540143-34E4-4E40-B9F1-84FAE9E9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2B7-5D26-4099-8FAC-814C95701BF9}" type="datetime1">
              <a:rPr lang="pt-BR" smtClean="0"/>
              <a:t>25/02/2021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1C78DB-E973-4C3D-8B46-81655830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8046E0-3B69-488F-88B5-AA57D431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4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F5451-B590-4C3E-A59F-58286A67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F6168-21CB-4050-A5AE-BB1C6648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44AEE-6031-4820-8298-15DA92A3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75AE02-6017-44F0-BB6F-26D4E50A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90AF-E463-43EA-A836-C46BFC07A2E1}" type="datetime1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8F8087-09A3-4DA9-A100-E962F6CD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E4D2AF-25A7-45DF-BECB-005582D4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0F4B6-CF89-4144-BB01-43CAF27C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2ADB5C-B7CC-454C-9262-06B3343E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C2272F-167C-45FD-806F-6B3D9A762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4156E7-4EBB-4CCD-8D0F-87104458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BDD6-48A8-4788-A4AE-A8662298CE4A}" type="datetime1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DD5190-D731-4397-9C7C-385FF35F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0A148F-BD7A-4C5A-B17F-C5531BE4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51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5A9261-4615-4C48-9DD5-036A6F6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7A90F-5B63-457A-A297-2184D32D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3B1C0-D457-4769-95D9-410842171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7B142-D8CB-464D-A589-2762A5CDE1A2}" type="datetime1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7FE24-F7AD-46A7-8893-17E6F7AF1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Dr. Pedro Luiz Santos Serra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E7F11-F8CE-4E01-B50A-595478B28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3137-64DB-4D36-AFE8-FCFFE6FC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683AEED-2517-41DB-BC40-D314F969C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Probabilidade</a:t>
            </a:r>
            <a:endParaRPr lang="pt-BR" sz="5800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BD7266-85EB-4083-9E5E-9374A5D37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Prof. Dr. Pedro Luiz Santos Serra</a:t>
            </a: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7680A9-ED63-435C-97A1-FC35A4E3B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55" r="1" b="29770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1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F6A412B-D498-42C2-9832-AAC990F03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32" y="2404492"/>
            <a:ext cx="8334031" cy="36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2151" y="3116205"/>
                <a:ext cx="10541876" cy="1975719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 D: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selecionar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 7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ouro</a:t>
                </a: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 O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espaço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amostral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tem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52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elementos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(cartas)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sendo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13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cada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naipe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logo: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𝐷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52</m:t>
                          </m:r>
                        </m:den>
                      </m:f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1,92.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=0,0192=1,92%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pt-BR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151" y="3116205"/>
                <a:ext cx="10541876" cy="1975719"/>
              </a:xfrm>
              <a:blipFill>
                <a:blip r:embed="rId3"/>
                <a:stretch>
                  <a:fillRect l="-521" t="-3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2151" y="3116205"/>
                <a:ext cx="10541876" cy="227932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 E: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selecionar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uma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carta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ouro</a:t>
                </a: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 	Neste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caso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o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número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elementos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do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 é n (E) = 13 pois um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baralho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		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dispõe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treze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cartas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cada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naipe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logo: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13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52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,25=25%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pt-BR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151" y="3116205"/>
                <a:ext cx="10541876" cy="2279328"/>
              </a:xfrm>
              <a:blipFill>
                <a:blip r:embed="rId3"/>
                <a:stretch>
                  <a:fillRect l="-521" t="-26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8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2151" y="3116205"/>
                <a:ext cx="10541876" cy="1975719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+mj-lt"/>
                  <a:buAutoNum type="alphaLcParenR" startAt="3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 F: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selecionar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uma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carta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ouro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copas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paus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espadas</a:t>
                </a:r>
              </a:p>
              <a:p>
                <a:pPr marL="0" indent="0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	Um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baralho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contém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13 cartas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ouro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13 cartas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copas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13 cartas de paus e 13 			cartas de espadas, logo, a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composição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total de um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baralho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é de 52 cartas 			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distribuidas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igualmente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entre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estes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três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naipes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Logo: n (F) = 52 e</a:t>
                </a:r>
              </a:p>
              <a:p>
                <a:pPr marL="0" indent="0" algn="just">
                  <a:buNone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𝐹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52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52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1=100%⇒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𝐸𝑣𝑒𝑛𝑡𝑜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𝑐𝑒𝑟𝑡𝑜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.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 algn="just">
                  <a:buNone/>
                </a:pPr>
                <a:endParaRPr lang="pt-BR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151" y="3116205"/>
                <a:ext cx="10541876" cy="1975719"/>
              </a:xfrm>
              <a:blipFill>
                <a:blip r:embed="rId3"/>
                <a:stretch>
                  <a:fillRect l="-521" t="-3086" b="-120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547257"/>
                <a:ext cx="9833548" cy="334992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Tipos de </a:t>
                </a:r>
                <a:r>
                  <a:rPr lang="en-US" sz="20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0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Empírica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estática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Baseada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em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observações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obtidas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experimentos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probalísticos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estatísticos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). A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empírica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um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“E” é a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freqüência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relativa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desse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𝑬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𝒇𝒓𝒆𝒒𝒖𝒆𝒏𝒄𝒊𝒂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𝒅𝒐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𝒆𝒗𝒆𝒏𝒕𝒐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𝑬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𝒇𝒓𝒆𝒒𝒖𝒆𝒏𝒄𝒊𝒂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𝒕𝒐𝒕𝒂𝒍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pt-BR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547257"/>
                <a:ext cx="9833548" cy="3349927"/>
              </a:xfrm>
              <a:blipFill>
                <a:blip r:embed="rId3"/>
                <a:stretch>
                  <a:fillRect l="-558" t="-20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8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00" y="2560672"/>
            <a:ext cx="6302717" cy="3380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pequeno pesqueiro tem três tipos de peixes: </a:t>
            </a:r>
            <a:r>
              <a:rPr lang="pt-BR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Tambaquís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Tilápias e Piaparas. Cada tipo de peixe no lago do pesqueiro tem a mesma probabilidade de ser capturado. Você pega 40 peixes, anota seu tipo. Após cada captura, você devolve o peixe ao lago. A seguinte distribuição de frequência mostra seus resultados.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364C437E-3C5B-4757-9AFB-8BA959B87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673188"/>
                  </p:ext>
                </p:extLst>
              </p:nvPr>
            </p:nvGraphicFramePr>
            <p:xfrm>
              <a:off x="6701385" y="2894639"/>
              <a:ext cx="5134710" cy="2233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8124">
                      <a:extLst>
                        <a:ext uri="{9D8B030D-6E8A-4147-A177-3AD203B41FA5}">
                          <a16:colId xmlns:a16="http://schemas.microsoft.com/office/drawing/2014/main" val="1279263956"/>
                        </a:ext>
                      </a:extLst>
                    </a:gridCol>
                    <a:gridCol w="3446586">
                      <a:extLst>
                        <a:ext uri="{9D8B030D-6E8A-4147-A177-3AD203B41FA5}">
                          <a16:colId xmlns:a16="http://schemas.microsoft.com/office/drawing/2014/main" val="3999365559"/>
                        </a:ext>
                      </a:extLst>
                    </a:gridCol>
                  </a:tblGrid>
                  <a:tr h="18195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Tipo de </a:t>
                          </a:r>
                          <a:r>
                            <a:rPr lang="en-US" dirty="0" err="1"/>
                            <a:t>peixe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Número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vezes</a:t>
                          </a:r>
                          <a:r>
                            <a:rPr lang="en-US" dirty="0"/>
                            <a:t> que </a:t>
                          </a:r>
                          <a:r>
                            <a:rPr lang="en-US" dirty="0" err="1"/>
                            <a:t>foi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pescado</a:t>
                          </a:r>
                          <a:r>
                            <a:rPr lang="en-US" dirty="0"/>
                            <a:t>.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55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Tambaquí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41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Tilápia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28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Piapara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911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557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364C437E-3C5B-4757-9AFB-8BA959B87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673188"/>
                  </p:ext>
                </p:extLst>
              </p:nvPr>
            </p:nvGraphicFramePr>
            <p:xfrm>
              <a:off x="6701385" y="2894639"/>
              <a:ext cx="5134710" cy="2233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8124">
                      <a:extLst>
                        <a:ext uri="{9D8B030D-6E8A-4147-A177-3AD203B41FA5}">
                          <a16:colId xmlns:a16="http://schemas.microsoft.com/office/drawing/2014/main" val="1279263956"/>
                        </a:ext>
                      </a:extLst>
                    </a:gridCol>
                    <a:gridCol w="3446586">
                      <a:extLst>
                        <a:ext uri="{9D8B030D-6E8A-4147-A177-3AD203B41FA5}">
                          <a16:colId xmlns:a16="http://schemas.microsoft.com/office/drawing/2014/main" val="39993655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Tipo de </a:t>
                          </a:r>
                          <a:r>
                            <a:rPr lang="en-US" dirty="0" err="1"/>
                            <a:t>peixe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Número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vezes</a:t>
                          </a:r>
                          <a:r>
                            <a:rPr lang="en-US" dirty="0"/>
                            <a:t> que </a:t>
                          </a:r>
                          <a:r>
                            <a:rPr lang="en-US" dirty="0" err="1"/>
                            <a:t>foi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pescado</a:t>
                          </a:r>
                          <a:r>
                            <a:rPr lang="en-US" dirty="0"/>
                            <a:t>.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55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Tambaquí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41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Tilápia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28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Piapara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911471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361" t="-200806" r="-205776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5578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D7F986F-2F65-423E-96AC-774A5EFFDE25}"/>
              </a:ext>
            </a:extLst>
          </p:cNvPr>
          <p:cNvSpPr txBox="1">
            <a:spLocks/>
          </p:cNvSpPr>
          <p:nvPr/>
        </p:nvSpPr>
        <p:spPr>
          <a:xfrm>
            <a:off x="751876" y="3730189"/>
            <a:ext cx="5265336" cy="1796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5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364C437E-3C5B-4757-9AFB-8BA959B87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718277"/>
                  </p:ext>
                </p:extLst>
              </p:nvPr>
            </p:nvGraphicFramePr>
            <p:xfrm>
              <a:off x="6043245" y="2694911"/>
              <a:ext cx="5134710" cy="2233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8124">
                      <a:extLst>
                        <a:ext uri="{9D8B030D-6E8A-4147-A177-3AD203B41FA5}">
                          <a16:colId xmlns:a16="http://schemas.microsoft.com/office/drawing/2014/main" val="1279263956"/>
                        </a:ext>
                      </a:extLst>
                    </a:gridCol>
                    <a:gridCol w="3446586">
                      <a:extLst>
                        <a:ext uri="{9D8B030D-6E8A-4147-A177-3AD203B41FA5}">
                          <a16:colId xmlns:a16="http://schemas.microsoft.com/office/drawing/2014/main" val="3999365559"/>
                        </a:ext>
                      </a:extLst>
                    </a:gridCol>
                  </a:tblGrid>
                  <a:tr h="18195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Tipo de </a:t>
                          </a:r>
                          <a:r>
                            <a:rPr lang="en-US" dirty="0" err="1"/>
                            <a:t>peixe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Número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vezes</a:t>
                          </a:r>
                          <a:r>
                            <a:rPr lang="en-US" dirty="0"/>
                            <a:t> que </a:t>
                          </a:r>
                          <a:r>
                            <a:rPr lang="en-US" dirty="0" err="1"/>
                            <a:t>foi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pescado</a:t>
                          </a:r>
                          <a:r>
                            <a:rPr lang="en-US" dirty="0"/>
                            <a:t>.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55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Tambaquí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41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Tilápia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28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Piapara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911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557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364C437E-3C5B-4757-9AFB-8BA959B87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718277"/>
                  </p:ext>
                </p:extLst>
              </p:nvPr>
            </p:nvGraphicFramePr>
            <p:xfrm>
              <a:off x="6043245" y="2694911"/>
              <a:ext cx="5134710" cy="2233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8124">
                      <a:extLst>
                        <a:ext uri="{9D8B030D-6E8A-4147-A177-3AD203B41FA5}">
                          <a16:colId xmlns:a16="http://schemas.microsoft.com/office/drawing/2014/main" val="1279263956"/>
                        </a:ext>
                      </a:extLst>
                    </a:gridCol>
                    <a:gridCol w="3446586">
                      <a:extLst>
                        <a:ext uri="{9D8B030D-6E8A-4147-A177-3AD203B41FA5}">
                          <a16:colId xmlns:a16="http://schemas.microsoft.com/office/drawing/2014/main" val="39993655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Tipo de </a:t>
                          </a:r>
                          <a:r>
                            <a:rPr lang="en-US" dirty="0" err="1"/>
                            <a:t>peixe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Número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vezes</a:t>
                          </a:r>
                          <a:r>
                            <a:rPr lang="en-US" dirty="0"/>
                            <a:t> que </a:t>
                          </a:r>
                          <a:r>
                            <a:rPr lang="en-US" dirty="0" err="1"/>
                            <a:t>foi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pescado</a:t>
                          </a:r>
                          <a:r>
                            <a:rPr lang="en-US" dirty="0"/>
                            <a:t>.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55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Tambaquí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41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Tilápia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28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Piapara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911471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361" t="-200000" r="-205776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5578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D7F986F-2F65-423E-96AC-774A5EFFDE25}"/>
              </a:ext>
            </a:extLst>
          </p:cNvPr>
          <p:cNvSpPr txBox="1">
            <a:spLocks/>
          </p:cNvSpPr>
          <p:nvPr/>
        </p:nvSpPr>
        <p:spPr>
          <a:xfrm>
            <a:off x="751876" y="3730189"/>
            <a:ext cx="5265336" cy="1796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815E2D29-A476-449C-97E4-4EDC28D28E93}"/>
              </a:ext>
            </a:extLst>
          </p:cNvPr>
          <p:cNvSpPr txBox="1">
            <a:spLocks/>
          </p:cNvSpPr>
          <p:nvPr/>
        </p:nvSpPr>
        <p:spPr>
          <a:xfrm>
            <a:off x="890626" y="2619258"/>
            <a:ext cx="4942077" cy="3350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4524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após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novo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peixe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qual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que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Tambaquí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 defTabSz="4524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freqüência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pescar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tambaquí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13. Como o total da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freqüência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40, 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empírica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	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pescar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Tambaquí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856A543-4B5D-4CBF-ADA7-991AC374B73A}"/>
                  </a:ext>
                </a:extLst>
              </p:cNvPr>
              <p:cNvSpPr/>
              <p:nvPr/>
            </p:nvSpPr>
            <p:spPr>
              <a:xfrm>
                <a:off x="6095848" y="5330584"/>
                <a:ext cx="4942077" cy="536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𝑻𝒂𝒎𝒃𝒂𝒒𝒖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í</m:t>
                        </m:r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𝟒𝟎</m:t>
                        </m:r>
                      </m:den>
                    </m:f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𝟑𝟐𝟓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pt-BR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856A543-4B5D-4CBF-ADA7-991AC374B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848" y="5330584"/>
                <a:ext cx="4942077" cy="536942"/>
              </a:xfrm>
              <a:prstGeom prst="rect">
                <a:avLst/>
              </a:prstGeom>
              <a:blipFill>
                <a:blip r:embed="rId5"/>
                <a:stretch>
                  <a:fillRect l="-1356" b="-56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307" y="3018902"/>
            <a:ext cx="5884765" cy="264774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2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levantamento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amostra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mil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funcionários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companhia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apresentado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freqüência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funcionário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selecionado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acaso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25 e 34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funcionário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selecionado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acaso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45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6CD2B48B-D3F5-4ECE-A823-CA6388F896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5094788"/>
                  </p:ext>
                </p:extLst>
              </p:nvPr>
            </p:nvGraphicFramePr>
            <p:xfrm>
              <a:off x="7110512" y="2753935"/>
              <a:ext cx="3902262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1938">
                      <a:extLst>
                        <a:ext uri="{9D8B030D-6E8A-4147-A177-3AD203B41FA5}">
                          <a16:colId xmlns:a16="http://schemas.microsoft.com/office/drawing/2014/main" val="1213235348"/>
                        </a:ext>
                      </a:extLst>
                    </a:gridCol>
                    <a:gridCol w="1500324">
                      <a:extLst>
                        <a:ext uri="{9D8B030D-6E8A-4147-A177-3AD203B41FA5}">
                          <a16:colId xmlns:a16="http://schemas.microsoft.com/office/drawing/2014/main" val="127460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Idade</a:t>
                          </a:r>
                          <a:r>
                            <a:rPr lang="en-US" dirty="0"/>
                            <a:t> dos </a:t>
                          </a:r>
                          <a:r>
                            <a:rPr lang="en-US" dirty="0" err="1"/>
                            <a:t>funcionários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Freqüência</a:t>
                          </a:r>
                          <a:r>
                            <a:rPr lang="en-US" dirty="0"/>
                            <a:t>, f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32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 a 24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787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 a 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965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 a 44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2242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 a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895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a 64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125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09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 </a:t>
                          </a:r>
                          <a:r>
                            <a:rPr lang="en-US" dirty="0" err="1"/>
                            <a:t>ou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mais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073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oMath>
                          </a14:m>
                          <a:r>
                            <a:rPr lang="pt-BR" dirty="0"/>
                            <a:t>=1000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974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6CD2B48B-D3F5-4ECE-A823-CA6388F896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5094788"/>
                  </p:ext>
                </p:extLst>
              </p:nvPr>
            </p:nvGraphicFramePr>
            <p:xfrm>
              <a:off x="7110512" y="2753935"/>
              <a:ext cx="3902262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1938">
                      <a:extLst>
                        <a:ext uri="{9D8B030D-6E8A-4147-A177-3AD203B41FA5}">
                          <a16:colId xmlns:a16="http://schemas.microsoft.com/office/drawing/2014/main" val="1213235348"/>
                        </a:ext>
                      </a:extLst>
                    </a:gridCol>
                    <a:gridCol w="1500324">
                      <a:extLst>
                        <a:ext uri="{9D8B030D-6E8A-4147-A177-3AD203B41FA5}">
                          <a16:colId xmlns:a16="http://schemas.microsoft.com/office/drawing/2014/main" val="127460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Idade</a:t>
                          </a:r>
                          <a:r>
                            <a:rPr lang="en-US" dirty="0"/>
                            <a:t> dos </a:t>
                          </a:r>
                          <a:r>
                            <a:rPr lang="en-US" dirty="0" err="1"/>
                            <a:t>funcionários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Freqüência</a:t>
                          </a:r>
                          <a:r>
                            <a:rPr lang="en-US" dirty="0"/>
                            <a:t>, f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32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 a 24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787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 a 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965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 a 44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2242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 a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895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a 64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125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09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 </a:t>
                          </a:r>
                          <a:r>
                            <a:rPr lang="en-US" dirty="0" err="1"/>
                            <a:t>ou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mais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073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60976" t="-708197" r="-1626" b="-1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9741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110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8307" y="3018902"/>
                <a:ext cx="10024467" cy="2647741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 a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idade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um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funcionário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selecionado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acaso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estar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entre 25 e 34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457200" lvl="1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25&lt;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𝑖𝑑𝑎𝑑𝑒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&lt;34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=0,366=36,6%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 startAt="2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 a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um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funcionário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selecionado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acaso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menos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45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marL="457200" lvl="1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𝑖𝑑𝑎𝑑𝑒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&lt;45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54+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366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+233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653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653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65,3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pt-BR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8307" y="3018902"/>
                <a:ext cx="10024467" cy="2647741"/>
              </a:xfrm>
              <a:blipFill>
                <a:blip r:embed="rId3"/>
                <a:stretch>
                  <a:fillRect t="-1149" r="-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47257"/>
            <a:ext cx="9833548" cy="33499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Subjetiva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Baseada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intuições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estimativas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um “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palpite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fundamentado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Por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exemplo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Dado 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estado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saúde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paciente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 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extensão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ferimentos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um medico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pode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sentir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paciente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chance de 90% de se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recuperar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completamente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analista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negócios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pode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predizer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que a chance dos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funcionários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determinada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companhia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entrarem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greve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é de 0,25.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81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87" y="2558648"/>
            <a:ext cx="9833548" cy="3349927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probabilístico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ação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ensaio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qual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contagens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medidas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amostral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conseqüência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um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único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ensaio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probabilístico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Espaço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amostral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conjunto de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possíveis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probabilístico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subconjunto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amostral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7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050572"/>
            <a:ext cx="9833548" cy="23362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 dos Grandes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medida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vezes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experiment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probabilístico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emprírica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freqüência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determinado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aproxima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 da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8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87" y="2848152"/>
            <a:ext cx="9833548" cy="251182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soma das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espaço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amostral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complemento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é o conjunto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espaço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amostral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incluídos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E.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complemento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 é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denotado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por E’.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7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2647463"/>
            <a:ext cx="10478814" cy="10672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conjunto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espaço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amostral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incluídos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22</a:t>
            </a:fld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150F374-D53D-42A0-AAB9-54D8141B9350}"/>
              </a:ext>
            </a:extLst>
          </p:cNvPr>
          <p:cNvGrpSpPr/>
          <p:nvPr/>
        </p:nvGrpSpPr>
        <p:grpSpPr>
          <a:xfrm>
            <a:off x="756745" y="4193291"/>
            <a:ext cx="3366198" cy="1731583"/>
            <a:chOff x="2551114" y="4400081"/>
            <a:chExt cx="3366198" cy="1731583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A341DE8-44B3-4F0A-BFA1-ACA807C49DAE}"/>
                </a:ext>
              </a:extLst>
            </p:cNvPr>
            <p:cNvSpPr/>
            <p:nvPr/>
          </p:nvSpPr>
          <p:spPr>
            <a:xfrm>
              <a:off x="2551114" y="4417652"/>
              <a:ext cx="3366198" cy="171401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B72CA04-6571-4824-AB8F-5B3971BF7987}"/>
                </a:ext>
              </a:extLst>
            </p:cNvPr>
            <p:cNvSpPr/>
            <p:nvPr/>
          </p:nvSpPr>
          <p:spPr>
            <a:xfrm>
              <a:off x="2703007" y="4557377"/>
              <a:ext cx="1055077" cy="9974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4DDB30-AEED-4B56-8BA6-EF44AF4F3902}"/>
                </a:ext>
              </a:extLst>
            </p:cNvPr>
            <p:cNvSpPr txBox="1"/>
            <p:nvPr/>
          </p:nvSpPr>
          <p:spPr>
            <a:xfrm>
              <a:off x="2798466" y="470632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19D743E-139D-4B7B-9ABA-668C249E0E49}"/>
                </a:ext>
              </a:extLst>
            </p:cNvPr>
            <p:cNvSpPr txBox="1"/>
            <p:nvPr/>
          </p:nvSpPr>
          <p:spPr>
            <a:xfrm>
              <a:off x="4461513" y="466169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E’</a:t>
              </a:r>
              <a:endPara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A38607E-2BAF-4828-8BF3-A7E9FF29FE7E}"/>
                </a:ext>
              </a:extLst>
            </p:cNvPr>
            <p:cNvSpPr txBox="1"/>
            <p:nvPr/>
          </p:nvSpPr>
          <p:spPr>
            <a:xfrm>
              <a:off x="3038743" y="4781409"/>
              <a:ext cx="5693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5 </a:t>
              </a:r>
            </a:p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4C687AA-A1F1-4F6E-A732-6A95720ECCC8}"/>
                </a:ext>
              </a:extLst>
            </p:cNvPr>
            <p:cNvSpPr txBox="1"/>
            <p:nvPr/>
          </p:nvSpPr>
          <p:spPr>
            <a:xfrm>
              <a:off x="3959079" y="4781409"/>
              <a:ext cx="8899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2 </a:t>
              </a:r>
            </a:p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4</a:t>
              </a:r>
              <a:endPara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7572A64-6811-452B-B1F1-8EA4C407B995}"/>
                </a:ext>
              </a:extLst>
            </p:cNvPr>
            <p:cNvSpPr txBox="1"/>
            <p:nvPr/>
          </p:nvSpPr>
          <p:spPr>
            <a:xfrm>
              <a:off x="5440871" y="4400081"/>
              <a:ext cx="4523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6AA1A82-B3DF-42E7-B870-9A0DB26B81D5}"/>
              </a:ext>
            </a:extLst>
          </p:cNvPr>
          <p:cNvSpPr txBox="1">
            <a:spLocks/>
          </p:cNvSpPr>
          <p:nvPr/>
        </p:nvSpPr>
        <p:spPr>
          <a:xfrm>
            <a:off x="4323938" y="3832459"/>
            <a:ext cx="6863965" cy="2387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Venn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ilustra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espaço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amostral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(Ω),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P(E) + P(E’) = 1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P(E) = 1 – P(E’)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P(E’) = 1 – P(E)</a:t>
            </a:r>
          </a:p>
        </p:txBody>
      </p:sp>
    </p:spTree>
    <p:extLst>
      <p:ext uri="{BB962C8B-B14F-4D97-AF65-F5344CB8AC3E}">
        <p14:creationId xmlns:p14="http://schemas.microsoft.com/office/powerpoint/2010/main" val="159087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9" y="2476306"/>
            <a:ext cx="10478814" cy="10672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freqüências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abaixo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escolha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funcionário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25 e 34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7455" y="3795097"/>
                <a:ext cx="7560448" cy="21874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𝐼𝑑𝑎𝑑𝑒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≤34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366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=0,366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𝐼𝑑𝑎𝑑𝑒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&lt;25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𝑜𝑢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𝐼𝑑𝑎𝑑𝑒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&gt;34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𝐼𝑑𝑎𝑑𝑒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≤34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𝐼𝑑𝑎𝑑𝑒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&lt;25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𝑜𝑢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𝐼𝑑𝑎𝑑𝑒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&gt;34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0,366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𝐼𝑑𝑎𝑑𝑒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&lt;25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𝑜𝑢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𝐼𝑑𝑎𝑑𝑒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&gt;34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=1−0,366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0,634 = 63,4%</a:t>
                </a:r>
              </a:p>
            </p:txBody>
          </p:sp>
        </mc:Choice>
        <mc:Fallback xmlns="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5" y="3795097"/>
                <a:ext cx="7560448" cy="2187441"/>
              </a:xfrm>
              <a:prstGeom prst="rect">
                <a:avLst/>
              </a:prstGeom>
              <a:blipFill>
                <a:blip r:embed="rId4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14F7F110-9ADC-449C-A488-5D7644AE96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971"/>
          <a:stretch/>
        </p:blipFill>
        <p:spPr>
          <a:xfrm>
            <a:off x="756746" y="3832460"/>
            <a:ext cx="2750130" cy="21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9" y="2476306"/>
            <a:ext cx="10478814" cy="10672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freqüências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abaixo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pescar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peixe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Tambaquí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3426" y="3779229"/>
                <a:ext cx="5309348" cy="22802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𝑇𝑎𝑚𝑏𝑎𝑞𝑢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í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=0,325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𝑇𝑎𝑚𝑏𝑎𝑞𝑢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í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𝑇𝑎𝑚𝑏𝑎𝑞𝑢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í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𝑇𝑎𝑚𝑏𝑎𝑞𝑢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í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0,325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𝑇𝑎𝑚𝑏𝑎𝑞𝑢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í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=0,675=67,5 %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426" y="3779229"/>
                <a:ext cx="5309348" cy="2280243"/>
              </a:xfrm>
              <a:prstGeom prst="rect">
                <a:avLst/>
              </a:prstGeom>
              <a:blipFill>
                <a:blip r:embed="rId4"/>
                <a:stretch>
                  <a:fillRect l="-1033" b="-21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BA185422-10B5-418B-B9B7-A0730947E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89" y="3817060"/>
            <a:ext cx="4670378" cy="20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41" y="3190943"/>
            <a:ext cx="10478814" cy="205550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ocorrência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dado que um outro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ocorreu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condicional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ocorrer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dado que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ocorreu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denotada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P(B|A) 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lê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-se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probabilidade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B dado 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51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9" y="2476306"/>
            <a:ext cx="10478814" cy="149571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cartas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selecionadas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seqüência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carta 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dado que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rei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o rei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recolocado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089" y="4108545"/>
                <a:ext cx="10478814" cy="17874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vez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que 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primeira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carta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foi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 rei 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não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foi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recolocada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restou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baralho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com 51 cartas,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quatro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delas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rainhas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damas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). Logo: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𝑑𝑎𝑚𝑎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51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≈0,078≈7,8%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9" y="4108545"/>
                <a:ext cx="10478814" cy="1787462"/>
              </a:xfrm>
              <a:prstGeom prst="rect">
                <a:avLst/>
              </a:prstGeom>
              <a:blipFill>
                <a:blip r:embed="rId4"/>
                <a:stretch>
                  <a:fillRect l="-524" r="-6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1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7" y="3071290"/>
                <a:ext cx="10478814" cy="2065549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Probabilidade </a:t>
                </a:r>
                <a:r>
                  <a:rPr lang="en-US" sz="20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condicional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condicional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pode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ser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calculada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ainda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pela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aplicação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 formula: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∩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7" y="3071290"/>
                <a:ext cx="10478814" cy="2065549"/>
              </a:xfrm>
              <a:blipFill>
                <a:blip r:embed="rId3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92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3" y="2354602"/>
            <a:ext cx="7185772" cy="36762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abaixo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qual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pesquisadores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examinaram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QI de 102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crianças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gene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específico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Obtenha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criança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um QI alto, dado que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 gene.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criança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 gene.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criança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 gene, dado que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um QI normal.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28</a:t>
            </a:fld>
            <a:endParaRPr lang="pt-BR"/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F3C29AF0-2B40-4387-A7F2-72C0FA995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28852"/>
              </p:ext>
            </p:extLst>
          </p:nvPr>
        </p:nvGraphicFramePr>
        <p:xfrm>
          <a:off x="7423518" y="3006785"/>
          <a:ext cx="451845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03">
                  <a:extLst>
                    <a:ext uri="{9D8B030D-6E8A-4147-A177-3AD203B41FA5}">
                      <a16:colId xmlns:a16="http://schemas.microsoft.com/office/drawing/2014/main" val="3543006614"/>
                    </a:ext>
                  </a:extLst>
                </a:gridCol>
                <a:gridCol w="1143710">
                  <a:extLst>
                    <a:ext uri="{9D8B030D-6E8A-4147-A177-3AD203B41FA5}">
                      <a16:colId xmlns:a16="http://schemas.microsoft.com/office/drawing/2014/main" val="2873660507"/>
                    </a:ext>
                  </a:extLst>
                </a:gridCol>
                <a:gridCol w="1174622">
                  <a:extLst>
                    <a:ext uri="{9D8B030D-6E8A-4147-A177-3AD203B41FA5}">
                      <a16:colId xmlns:a16="http://schemas.microsoft.com/office/drawing/2014/main" val="3013292139"/>
                    </a:ext>
                  </a:extLst>
                </a:gridCol>
                <a:gridCol w="843423">
                  <a:extLst>
                    <a:ext uri="{9D8B030D-6E8A-4147-A177-3AD203B41FA5}">
                      <a16:colId xmlns:a16="http://schemas.microsoft.com/office/drawing/2014/main" val="63411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2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 alto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2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 normal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96611"/>
                  </a:ext>
                </a:extLst>
              </a:tr>
              <a:tr h="2657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3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806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26" y="2623773"/>
                <a:ext cx="6405723" cy="3273411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457200" indent="-4572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determinada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criança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 QI alto, dado que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ela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o gene.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𝑄𝐼𝑎𝑙𝑡𝑜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𝐺𝑒𝑛𝑒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𝑄𝐼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𝑎𝑙𝑡𝑜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𝐺𝑒𝑛𝑒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𝐺𝑒𝑛𝑒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𝑄𝐼𝑎𝑙𝑡𝑜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𝐺𝑒𝑛𝑒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:r>
                  <a:rPr lang="en-US" sz="20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33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102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72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102</m:t>
                            </m:r>
                          </m:den>
                        </m:f>
                      </m:den>
                    </m:f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72</m:t>
                        </m:r>
                      </m:den>
                    </m:f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≈0,458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26" y="2623773"/>
                <a:ext cx="6405723" cy="3273411"/>
              </a:xfrm>
              <a:blipFill>
                <a:blip r:embed="rId3"/>
                <a:stretch>
                  <a:fillRect l="-761" r="-10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29</a:t>
            </a:fld>
            <a:endParaRPr lang="pt-BR"/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F3C29AF0-2B40-4387-A7F2-72C0FA995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87959"/>
              </p:ext>
            </p:extLst>
          </p:nvPr>
        </p:nvGraphicFramePr>
        <p:xfrm>
          <a:off x="7292872" y="3084478"/>
          <a:ext cx="451845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03">
                  <a:extLst>
                    <a:ext uri="{9D8B030D-6E8A-4147-A177-3AD203B41FA5}">
                      <a16:colId xmlns:a16="http://schemas.microsoft.com/office/drawing/2014/main" val="3543006614"/>
                    </a:ext>
                  </a:extLst>
                </a:gridCol>
                <a:gridCol w="1143710">
                  <a:extLst>
                    <a:ext uri="{9D8B030D-6E8A-4147-A177-3AD203B41FA5}">
                      <a16:colId xmlns:a16="http://schemas.microsoft.com/office/drawing/2014/main" val="2873660507"/>
                    </a:ext>
                  </a:extLst>
                </a:gridCol>
                <a:gridCol w="1174622">
                  <a:extLst>
                    <a:ext uri="{9D8B030D-6E8A-4147-A177-3AD203B41FA5}">
                      <a16:colId xmlns:a16="http://schemas.microsoft.com/office/drawing/2014/main" val="3013292139"/>
                    </a:ext>
                  </a:extLst>
                </a:gridCol>
                <a:gridCol w="843423">
                  <a:extLst>
                    <a:ext uri="{9D8B030D-6E8A-4147-A177-3AD203B41FA5}">
                      <a16:colId xmlns:a16="http://schemas.microsoft.com/office/drawing/2014/main" val="63411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2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 alto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2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 normal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9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3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5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87" y="2558648"/>
            <a:ext cx="5318085" cy="3349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Identificando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espaço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amostral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probabilístico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jogar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dado.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possíveis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jogada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Cara (C)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(K).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seis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possíveis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lançamento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dado: 1,2,3,4,5 e 6.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maneira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elaborando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18B054-64B9-4F44-B4AF-8FEDE6C8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269" y="2719620"/>
            <a:ext cx="1621928" cy="12975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DD68B4-6493-435B-B5B3-4FF343E3F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546" y="4311650"/>
            <a:ext cx="2619375" cy="17430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A01378-E59D-4DB5-A7C3-62D400001B3C}"/>
              </a:ext>
            </a:extLst>
          </p:cNvPr>
          <p:cNvSpPr txBox="1"/>
          <p:nvPr/>
        </p:nvSpPr>
        <p:spPr>
          <a:xfrm>
            <a:off x="8344269" y="585049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(K)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771F8B-3A40-4FC6-B5A0-4342CEAD2B31}"/>
              </a:ext>
            </a:extLst>
          </p:cNvPr>
          <p:cNvSpPr txBox="1"/>
          <p:nvPr/>
        </p:nvSpPr>
        <p:spPr>
          <a:xfrm>
            <a:off x="9533038" y="585049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241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906" y="3084734"/>
                <a:ext cx="6405723" cy="2038662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457200" indent="-4572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uma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criança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não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o gene.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𝑡𝑒𝑟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𝐺𝑒𝑛𝑒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30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102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ã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𝑜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𝑡𝑒𝑟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𝑜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𝐺𝑒𝑛𝑒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)≈0,294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906" y="3084734"/>
                <a:ext cx="6405723" cy="2038662"/>
              </a:xfrm>
              <a:blipFill>
                <a:blip r:embed="rId3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30</a:t>
            </a:fld>
            <a:endParaRPr lang="pt-BR"/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F3C29AF0-2B40-4387-A7F2-72C0FA995B97}"/>
              </a:ext>
            </a:extLst>
          </p:cNvPr>
          <p:cNvGraphicFramePr>
            <a:graphicFrameLocks noGrp="1"/>
          </p:cNvGraphicFramePr>
          <p:nvPr/>
        </p:nvGraphicFramePr>
        <p:xfrm>
          <a:off x="7292872" y="3084478"/>
          <a:ext cx="451845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03">
                  <a:extLst>
                    <a:ext uri="{9D8B030D-6E8A-4147-A177-3AD203B41FA5}">
                      <a16:colId xmlns:a16="http://schemas.microsoft.com/office/drawing/2014/main" val="3543006614"/>
                    </a:ext>
                  </a:extLst>
                </a:gridCol>
                <a:gridCol w="1143710">
                  <a:extLst>
                    <a:ext uri="{9D8B030D-6E8A-4147-A177-3AD203B41FA5}">
                      <a16:colId xmlns:a16="http://schemas.microsoft.com/office/drawing/2014/main" val="2873660507"/>
                    </a:ext>
                  </a:extLst>
                </a:gridCol>
                <a:gridCol w="1174622">
                  <a:extLst>
                    <a:ext uri="{9D8B030D-6E8A-4147-A177-3AD203B41FA5}">
                      <a16:colId xmlns:a16="http://schemas.microsoft.com/office/drawing/2014/main" val="3013292139"/>
                    </a:ext>
                  </a:extLst>
                </a:gridCol>
                <a:gridCol w="843423">
                  <a:extLst>
                    <a:ext uri="{9D8B030D-6E8A-4147-A177-3AD203B41FA5}">
                      <a16:colId xmlns:a16="http://schemas.microsoft.com/office/drawing/2014/main" val="63411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2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 alto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2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 normal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9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3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17" y="2439961"/>
                <a:ext cx="6364616" cy="3557465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457200" indent="-4572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 startAt="3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uma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criança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não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o gene, dado que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ela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 QI normal: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𝑡𝑒𝑟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𝐺𝑒𝑛𝑒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𝑄𝐼𝑁𝑜𝑟𝑚𝑎𝑙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𝑡𝑒𝑟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𝐺𝑒𝑛𝑒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𝑄𝐼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𝑛𝑜𝑟𝑚𝑎𝑙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𝑄𝐼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𝑛𝑜𝑟𝑚𝑎𝑙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𝑡𝑒𝑟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𝐺𝑒𝑛𝑒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𝑄𝐼𝑁𝑜𝑟𝑚𝑎𝑙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:r>
                  <a:rPr lang="en-US" sz="20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102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50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102</m:t>
                            </m:r>
                          </m:den>
                        </m:f>
                      </m:den>
                    </m:f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≈0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,22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17" y="2439961"/>
                <a:ext cx="6364616" cy="3557465"/>
              </a:xfrm>
              <a:blipFill>
                <a:blip r:embed="rId3"/>
                <a:stretch>
                  <a:fillRect l="-862" r="-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31</a:t>
            </a:fld>
            <a:endParaRPr lang="pt-BR"/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F3C29AF0-2B40-4387-A7F2-72C0FA995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34919"/>
              </p:ext>
            </p:extLst>
          </p:nvPr>
        </p:nvGraphicFramePr>
        <p:xfrm>
          <a:off x="6885249" y="3025116"/>
          <a:ext cx="4951149" cy="208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835">
                  <a:extLst>
                    <a:ext uri="{9D8B030D-6E8A-4147-A177-3AD203B41FA5}">
                      <a16:colId xmlns:a16="http://schemas.microsoft.com/office/drawing/2014/main" val="3543006614"/>
                    </a:ext>
                  </a:extLst>
                </a:gridCol>
                <a:gridCol w="1142304">
                  <a:extLst>
                    <a:ext uri="{9D8B030D-6E8A-4147-A177-3AD203B41FA5}">
                      <a16:colId xmlns:a16="http://schemas.microsoft.com/office/drawing/2014/main" val="2873660507"/>
                    </a:ext>
                  </a:extLst>
                </a:gridCol>
                <a:gridCol w="1431182">
                  <a:extLst>
                    <a:ext uri="{9D8B030D-6E8A-4147-A177-3AD203B41FA5}">
                      <a16:colId xmlns:a16="http://schemas.microsoft.com/office/drawing/2014/main" val="3013292139"/>
                    </a:ext>
                  </a:extLst>
                </a:gridCol>
                <a:gridCol w="932828">
                  <a:extLst>
                    <a:ext uri="{9D8B030D-6E8A-4147-A177-3AD203B41FA5}">
                      <a16:colId xmlns:a16="http://schemas.microsoft.com/office/drawing/2014/main" val="634112234"/>
                    </a:ext>
                  </a:extLst>
                </a:gridCol>
              </a:tblGrid>
              <a:tr h="893634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27510"/>
                  </a:ext>
                </a:extLst>
              </a:tr>
              <a:tr h="35203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 alto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24535"/>
                  </a:ext>
                </a:extLst>
              </a:tr>
              <a:tr h="35203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 normal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96611"/>
                  </a:ext>
                </a:extLst>
              </a:tr>
              <a:tr h="35203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3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41" y="3190943"/>
            <a:ext cx="10478814" cy="205550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Independentes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ocorrência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ocorrência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outro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e 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se: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P(B|A) = P(B)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P(A|B) = P(A)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602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41" y="2804215"/>
            <a:ext cx="10478814" cy="282895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e 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ocorrerem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seqüência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P(A e B) = P(A).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P(B|A)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eventos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e 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independentes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P(A e B) = P(A).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P(B)	visto que P(B|A) = P(B)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325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9" y="2743398"/>
            <a:ext cx="10478814" cy="14314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cartas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selecionadas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Obtenha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escolher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rei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escolher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089" y="4371156"/>
                <a:ext cx="10478814" cy="8590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	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.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52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.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51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2652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≈0,006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9" y="4371156"/>
                <a:ext cx="10478814" cy="859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4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9" y="2657768"/>
            <a:ext cx="10478814" cy="104061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jogados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um dado.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Obtenha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089" y="4006981"/>
                <a:ext cx="10478814" cy="17874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Os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eventos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são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independentes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,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 logo: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 6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≈0,083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Espaço Reservado para Conteúdo 2">
                <a:extLst>
                  <a:ext uri="{FF2B5EF4-FFF2-40B4-BE49-F238E27FC236}">
                    <a16:creationId xmlns:a16="http://schemas.microsoft.com/office/drawing/2014/main" id="{86AA1A82-B3DF-42E7-B870-9A0DB26B8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9" y="4006981"/>
                <a:ext cx="10478814" cy="1787462"/>
              </a:xfrm>
              <a:prstGeom prst="rect">
                <a:avLst/>
              </a:prstGeom>
              <a:blipFill>
                <a:blip r:embed="rId4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35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41" y="2509328"/>
            <a:ext cx="10478814" cy="113989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Mutuamente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Exclusivo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mutuamente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puderem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ocorrer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mesmo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0906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31E1C8-E95F-43D5-B9AD-C2EB85588395}"/>
              </a:ext>
            </a:extLst>
          </p:cNvPr>
          <p:cNvSpPr/>
          <p:nvPr/>
        </p:nvSpPr>
        <p:spPr>
          <a:xfrm>
            <a:off x="1823777" y="4018325"/>
            <a:ext cx="3366197" cy="1723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C2DD405-2ACB-41D1-BEF8-E7E067486252}"/>
              </a:ext>
            </a:extLst>
          </p:cNvPr>
          <p:cNvSpPr/>
          <p:nvPr/>
        </p:nvSpPr>
        <p:spPr>
          <a:xfrm>
            <a:off x="2280976" y="4220308"/>
            <a:ext cx="1155560" cy="1115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465017-9C36-411D-A874-9E88BA226D87}"/>
              </a:ext>
            </a:extLst>
          </p:cNvPr>
          <p:cNvSpPr txBox="1"/>
          <p:nvPr/>
        </p:nvSpPr>
        <p:spPr>
          <a:xfrm>
            <a:off x="2858756" y="428944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A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20E41BF-C776-4BA7-B6A7-EBEE47584225}"/>
              </a:ext>
            </a:extLst>
          </p:cNvPr>
          <p:cNvSpPr/>
          <p:nvPr/>
        </p:nvSpPr>
        <p:spPr>
          <a:xfrm>
            <a:off x="3583460" y="4435749"/>
            <a:ext cx="1155560" cy="111536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63A9B4-B798-4B78-9C6B-E817B1114020}"/>
              </a:ext>
            </a:extLst>
          </p:cNvPr>
          <p:cNvSpPr txBox="1"/>
          <p:nvPr/>
        </p:nvSpPr>
        <p:spPr>
          <a:xfrm>
            <a:off x="4192176" y="51510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pt-BR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119285-C0CC-4472-988D-33DFA301D76E}"/>
              </a:ext>
            </a:extLst>
          </p:cNvPr>
          <p:cNvSpPr txBox="1"/>
          <p:nvPr/>
        </p:nvSpPr>
        <p:spPr>
          <a:xfrm>
            <a:off x="4692151" y="410478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pt-BR" b="1" i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E4A8B3-6D0F-427F-B977-9741D271A30E}"/>
              </a:ext>
            </a:extLst>
          </p:cNvPr>
          <p:cNvSpPr txBox="1"/>
          <p:nvPr/>
        </p:nvSpPr>
        <p:spPr>
          <a:xfrm>
            <a:off x="1916599" y="5738794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mutuamente</a:t>
            </a:r>
            <a:r>
              <a:rPr lang="en-US" dirty="0"/>
              <a:t> </a:t>
            </a:r>
            <a:r>
              <a:rPr lang="en-US" dirty="0" err="1"/>
              <a:t>exclusivos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8F63B3E-429C-4E6D-876E-575CF3B96542}"/>
              </a:ext>
            </a:extLst>
          </p:cNvPr>
          <p:cNvSpPr/>
          <p:nvPr/>
        </p:nvSpPr>
        <p:spPr>
          <a:xfrm>
            <a:off x="6470302" y="3992049"/>
            <a:ext cx="3366197" cy="1723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BDEAC32-75A6-4639-835B-6EC1A063CB45}"/>
              </a:ext>
            </a:extLst>
          </p:cNvPr>
          <p:cNvSpPr txBox="1"/>
          <p:nvPr/>
        </p:nvSpPr>
        <p:spPr>
          <a:xfrm>
            <a:off x="7121202" y="43485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  <a:endParaRPr lang="pt-BR" b="1" i="1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C853070-B1E9-4F15-9C2A-E829D7A00973}"/>
              </a:ext>
            </a:extLst>
          </p:cNvPr>
          <p:cNvSpPr/>
          <p:nvPr/>
        </p:nvSpPr>
        <p:spPr>
          <a:xfrm>
            <a:off x="7761515" y="4348596"/>
            <a:ext cx="1155560" cy="111536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0AEB126-1C27-4CE8-974E-15B839A98DAD}"/>
              </a:ext>
            </a:extLst>
          </p:cNvPr>
          <p:cNvSpPr txBox="1"/>
          <p:nvPr/>
        </p:nvSpPr>
        <p:spPr>
          <a:xfrm>
            <a:off x="8396358" y="50342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  <a:endParaRPr lang="pt-BR" b="1" i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299B8E-3296-493D-BFB3-81B3EE04D5CE}"/>
              </a:ext>
            </a:extLst>
          </p:cNvPr>
          <p:cNvSpPr txBox="1"/>
          <p:nvPr/>
        </p:nvSpPr>
        <p:spPr>
          <a:xfrm>
            <a:off x="9338676" y="40785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pt-BR" b="1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1B85A1-FFF7-4834-8E48-C84EC9E4B49F}"/>
              </a:ext>
            </a:extLst>
          </p:cNvPr>
          <p:cNvSpPr txBox="1"/>
          <p:nvPr/>
        </p:nvSpPr>
        <p:spPr>
          <a:xfrm>
            <a:off x="6171992" y="5702621"/>
            <a:ext cx="396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mutuamente</a:t>
            </a:r>
            <a:r>
              <a:rPr lang="en-US" dirty="0"/>
              <a:t> </a:t>
            </a:r>
            <a:r>
              <a:rPr lang="en-US" dirty="0" err="1"/>
              <a:t>exclusivos</a:t>
            </a:r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43F76F3-1176-408B-9B2E-5059BF6CD4D0}"/>
              </a:ext>
            </a:extLst>
          </p:cNvPr>
          <p:cNvSpPr/>
          <p:nvPr/>
        </p:nvSpPr>
        <p:spPr>
          <a:xfrm>
            <a:off x="6915573" y="4288208"/>
            <a:ext cx="1155560" cy="11153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301" y="2441750"/>
                <a:ext cx="11902528" cy="3501044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Teorema de Bayes: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Trata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-se de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relação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bastante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pois,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relaciona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</a:t>
                </a:r>
                <a:r>
                  <a:rPr lang="en-US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priori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</a:t>
                </a:r>
                <a:r>
                  <a:rPr lang="en-US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posteriori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000" b="1" i="1" dirty="0" err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="1" i="1" baseline="-25000" dirty="0" err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i="1" dirty="0" err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sz="2000" b="1" i="1" baseline="-25000" dirty="0" err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seja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depois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ocorreu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Seja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…,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,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mutuamente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exclusivos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tais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que 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∪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∪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…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∪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:r>
                  <a:rPr lang="el-GR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Ω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Sejam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P(A</a:t>
                </a:r>
                <a:r>
                  <a:rPr lang="en-US" sz="2000" b="1" i="1" baseline="-25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conhecidas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dos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vários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e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qualquer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</a:t>
                </a:r>
                <a:r>
                  <a:rPr lang="el-GR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Ω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que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são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conhecidas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todas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condicionais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P(B|A)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Para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 err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-se: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𝐵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𝐵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+…+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301" y="2441750"/>
                <a:ext cx="11902528" cy="3501044"/>
              </a:xfrm>
              <a:blipFill>
                <a:blip r:embed="rId3"/>
                <a:stretch>
                  <a:fillRect l="-410" r="-4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15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2786775"/>
            <a:ext cx="8561398" cy="244174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urnas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bolas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brancas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vermelhas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conforme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quadro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Escolheu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acaso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extraiu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bola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acaso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Verificando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-se que a bola é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branca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qual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 bola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saído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 bola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extraída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A19CFB33-E4F3-448E-A557-56F72FF1F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412"/>
              </p:ext>
            </p:extLst>
          </p:nvPr>
        </p:nvGraphicFramePr>
        <p:xfrm>
          <a:off x="8947144" y="3265970"/>
          <a:ext cx="28034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96">
                  <a:extLst>
                    <a:ext uri="{9D8B030D-6E8A-4147-A177-3AD203B41FA5}">
                      <a16:colId xmlns:a16="http://schemas.microsoft.com/office/drawing/2014/main" val="1267887260"/>
                    </a:ext>
                  </a:extLst>
                </a:gridCol>
                <a:gridCol w="442127">
                  <a:extLst>
                    <a:ext uri="{9D8B030D-6E8A-4147-A177-3AD203B41FA5}">
                      <a16:colId xmlns:a16="http://schemas.microsoft.com/office/drawing/2014/main" val="2363980757"/>
                    </a:ext>
                  </a:extLst>
                </a:gridCol>
                <a:gridCol w="411983">
                  <a:extLst>
                    <a:ext uri="{9D8B030D-6E8A-4147-A177-3AD203B41FA5}">
                      <a16:colId xmlns:a16="http://schemas.microsoft.com/office/drawing/2014/main" val="1068302001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58383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Cores \ </a:t>
                      </a:r>
                      <a:r>
                        <a:rPr lang="en-US" dirty="0" err="1"/>
                        <a:t>Urna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3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4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VERMELHAS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8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423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1" y="2815833"/>
                <a:ext cx="11238499" cy="2938609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457200" indent="-4572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 da bola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vindo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urna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2.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è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escolha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urna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u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20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20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sair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uma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bola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branca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dado que 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urna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escolhida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tenha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sido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urna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u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3: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𝑏𝑟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20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𝑏𝑟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9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20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𝑏𝑟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1" y="2815833"/>
                <a:ext cx="11238499" cy="2938609"/>
              </a:xfrm>
              <a:blipFill>
                <a:blip r:embed="rId3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03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4</a:t>
            </a:fld>
            <a:endParaRPr lang="pt-BR"/>
          </a:p>
        </p:txBody>
      </p: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80EC37F2-4592-4A70-9C2B-44D8054A6276}"/>
              </a:ext>
            </a:extLst>
          </p:cNvPr>
          <p:cNvGrpSpPr/>
          <p:nvPr/>
        </p:nvGrpSpPr>
        <p:grpSpPr>
          <a:xfrm>
            <a:off x="2576259" y="2813501"/>
            <a:ext cx="7039177" cy="2179609"/>
            <a:chOff x="1861257" y="2920181"/>
            <a:chExt cx="7039177" cy="2179609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7834106-AA19-4D0D-8CE2-47544DDDB588}"/>
                </a:ext>
              </a:extLst>
            </p:cNvPr>
            <p:cNvSpPr/>
            <p:nvPr/>
          </p:nvSpPr>
          <p:spPr>
            <a:xfrm>
              <a:off x="3039533" y="3043844"/>
              <a:ext cx="364066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3E21DB1-12E5-4486-A555-F2CD4B601124}"/>
                </a:ext>
              </a:extLst>
            </p:cNvPr>
            <p:cNvSpPr/>
            <p:nvPr/>
          </p:nvSpPr>
          <p:spPr>
            <a:xfrm>
              <a:off x="7366000" y="3043844"/>
              <a:ext cx="364066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pt-BR" dirty="0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6D37136-E59C-4016-A8CD-57CD6E4DDB1C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3403599" y="3234344"/>
              <a:ext cx="39624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3458C0D-5E09-40CC-A300-9A4BAB2F92A5}"/>
                </a:ext>
              </a:extLst>
            </p:cNvPr>
            <p:cNvCxnSpPr/>
            <p:nvPr/>
          </p:nvCxnSpPr>
          <p:spPr>
            <a:xfrm>
              <a:off x="5384799" y="2920181"/>
              <a:ext cx="0" cy="314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ABE61F80-11E3-4464-8ADA-4BE8E6D1C745}"/>
                </a:ext>
              </a:extLst>
            </p:cNvPr>
            <p:cNvGrpSpPr/>
            <p:nvPr/>
          </p:nvGrpSpPr>
          <p:grpSpPr>
            <a:xfrm>
              <a:off x="1899448" y="3432978"/>
              <a:ext cx="2644236" cy="963582"/>
              <a:chOff x="2403209" y="4096407"/>
              <a:chExt cx="2644236" cy="963582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5DEEF405-1E86-4BBA-B286-786012BB18CD}"/>
                  </a:ext>
                </a:extLst>
              </p:cNvPr>
              <p:cNvSpPr/>
              <p:nvPr/>
            </p:nvSpPr>
            <p:spPr>
              <a:xfrm>
                <a:off x="2403209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pt-BR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DE5E38C0-CC59-4FC9-A2CC-6AE1AFE29E3E}"/>
                  </a:ext>
                </a:extLst>
              </p:cNvPr>
              <p:cNvSpPr/>
              <p:nvPr/>
            </p:nvSpPr>
            <p:spPr>
              <a:xfrm>
                <a:off x="2857500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pt-BR" dirty="0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9A78CFBF-0301-447F-9BCE-7F7C2F99A05B}"/>
                  </a:ext>
                </a:extLst>
              </p:cNvPr>
              <p:cNvSpPr/>
              <p:nvPr/>
            </p:nvSpPr>
            <p:spPr>
              <a:xfrm>
                <a:off x="3315540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EFF1E39-AD31-446D-8D28-D96F5405B311}"/>
                  </a:ext>
                </a:extLst>
              </p:cNvPr>
              <p:cNvSpPr/>
              <p:nvPr/>
            </p:nvSpPr>
            <p:spPr>
              <a:xfrm>
                <a:off x="3773581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pt-BR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8FBB599-1F0A-4DED-85E1-CE55B2E2AB97}"/>
                  </a:ext>
                </a:extLst>
              </p:cNvPr>
              <p:cNvSpPr/>
              <p:nvPr/>
            </p:nvSpPr>
            <p:spPr>
              <a:xfrm>
                <a:off x="4231622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3C8C3E4-6F3B-42FD-AA16-5D552CCC5124}"/>
                  </a:ext>
                </a:extLst>
              </p:cNvPr>
              <p:cNvSpPr/>
              <p:nvPr/>
            </p:nvSpPr>
            <p:spPr>
              <a:xfrm>
                <a:off x="4683379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pt-BR" dirty="0"/>
              </a:p>
            </p:txBody>
          </p: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17B4E3BD-DDB3-497F-BCA1-3BA34C596791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2585242" y="4371975"/>
                <a:ext cx="5558" cy="307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F1E7D5FB-0121-49C4-80B0-3DEBC6BA1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858" y="4377334"/>
                <a:ext cx="0" cy="3016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1D99485C-8B34-43A7-9C7E-338AA83E53E9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3496615" y="4380790"/>
                <a:ext cx="958" cy="298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06478808-EB61-41B2-8176-6DB1B18CC4CC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3955614" y="4380790"/>
                <a:ext cx="0" cy="298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A0B2047C-6564-4E3A-939D-85BA914FAA78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4413655" y="4391152"/>
                <a:ext cx="0" cy="287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BA743BF4-B594-4A44-AB03-F39126750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412" y="4384244"/>
                <a:ext cx="0" cy="287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E448EA4-AB9F-4756-BB37-69FD9D31C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242" y="4371975"/>
                <a:ext cx="2284458" cy="122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A5DD54FD-55F5-497B-BC8B-358D90D1C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5596" y="4096407"/>
                <a:ext cx="0" cy="280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B2BCCB5C-560D-46AE-9139-4F91BA4C6906}"/>
                </a:ext>
              </a:extLst>
            </p:cNvPr>
            <p:cNvGrpSpPr/>
            <p:nvPr/>
          </p:nvGrpSpPr>
          <p:grpSpPr>
            <a:xfrm>
              <a:off x="6225915" y="3432978"/>
              <a:ext cx="2644236" cy="963582"/>
              <a:chOff x="2403209" y="4096407"/>
              <a:chExt cx="2644236" cy="963582"/>
            </a:xfrm>
          </p:grpSpPr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B7348E64-FEEF-4A03-9570-CFF84468A495}"/>
                  </a:ext>
                </a:extLst>
              </p:cNvPr>
              <p:cNvSpPr/>
              <p:nvPr/>
            </p:nvSpPr>
            <p:spPr>
              <a:xfrm>
                <a:off x="2403209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pt-BR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8A18C596-307C-4F94-8C1F-B3163CF9E666}"/>
                  </a:ext>
                </a:extLst>
              </p:cNvPr>
              <p:cNvSpPr/>
              <p:nvPr/>
            </p:nvSpPr>
            <p:spPr>
              <a:xfrm>
                <a:off x="2857500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pt-BR" dirty="0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BAF43BCF-6E3E-4FC4-A2C5-83FC69F6869E}"/>
                  </a:ext>
                </a:extLst>
              </p:cNvPr>
              <p:cNvSpPr/>
              <p:nvPr/>
            </p:nvSpPr>
            <p:spPr>
              <a:xfrm>
                <a:off x="3315540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pt-BR" dirty="0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EFBE89F8-1A26-4AE1-BF01-73DD1F886E32}"/>
                  </a:ext>
                </a:extLst>
              </p:cNvPr>
              <p:cNvSpPr/>
              <p:nvPr/>
            </p:nvSpPr>
            <p:spPr>
              <a:xfrm>
                <a:off x="3773581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pt-BR" dirty="0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215E81EE-D145-4923-836F-83C3B4FA7EFE}"/>
                  </a:ext>
                </a:extLst>
              </p:cNvPr>
              <p:cNvSpPr/>
              <p:nvPr/>
            </p:nvSpPr>
            <p:spPr>
              <a:xfrm>
                <a:off x="4231622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pt-BR" dirty="0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0AA636F7-CC08-4F30-AF63-F82F55AE50FC}"/>
                  </a:ext>
                </a:extLst>
              </p:cNvPr>
              <p:cNvSpPr/>
              <p:nvPr/>
            </p:nvSpPr>
            <p:spPr>
              <a:xfrm>
                <a:off x="4683379" y="4678989"/>
                <a:ext cx="364066" cy="381000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pt-BR" dirty="0"/>
              </a:p>
            </p:txBody>
          </p: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9FD437DE-20C6-4299-B792-AA9B69022B4A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 flipH="1">
                <a:off x="2585242" y="4371975"/>
                <a:ext cx="5558" cy="307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87E557C8-884A-4B8E-9273-2DD853E12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858" y="4377334"/>
                <a:ext cx="0" cy="3016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8A08BBD9-3F76-472D-84E0-66813719FE0F}"/>
                  </a:ext>
                </a:extLst>
              </p:cNvPr>
              <p:cNvCxnSpPr>
                <a:cxnSpLocks/>
                <a:endCxn id="64" idx="0"/>
              </p:cNvCxnSpPr>
              <p:nvPr/>
            </p:nvCxnSpPr>
            <p:spPr>
              <a:xfrm>
                <a:off x="3496615" y="4380790"/>
                <a:ext cx="958" cy="298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C33D78E-7195-4C3D-B78F-9663E421816F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>
                <a:off x="3955614" y="4380790"/>
                <a:ext cx="0" cy="298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59E4B874-0865-4439-8D4D-523DD1C1067B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4413655" y="4391152"/>
                <a:ext cx="0" cy="287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E6EE3AAA-BF84-4F09-A870-3D691CA09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412" y="4384244"/>
                <a:ext cx="0" cy="287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638D00CC-F912-46A7-826A-98B05D79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242" y="4371975"/>
                <a:ext cx="2284458" cy="122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82A0316-975B-466C-989F-8726E8CF5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5596" y="4096407"/>
                <a:ext cx="0" cy="280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0D69FF83-3A08-423A-A5B6-4442CF80E765}"/>
                </a:ext>
              </a:extLst>
            </p:cNvPr>
            <p:cNvCxnSpPr/>
            <p:nvPr/>
          </p:nvCxnSpPr>
          <p:spPr>
            <a:xfrm>
              <a:off x="2073815" y="44831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555919B5-E9DA-4C17-BCE5-FE918A35FABD}"/>
                </a:ext>
              </a:extLst>
            </p:cNvPr>
            <p:cNvSpPr txBox="1"/>
            <p:nvPr/>
          </p:nvSpPr>
          <p:spPr>
            <a:xfrm>
              <a:off x="1861257" y="4716697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pt-BR" dirty="0"/>
            </a:p>
          </p:txBody>
        </p: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0D3ADC87-535C-4FEC-91DC-765D9CDAE911}"/>
                </a:ext>
              </a:extLst>
            </p:cNvPr>
            <p:cNvCxnSpPr/>
            <p:nvPr/>
          </p:nvCxnSpPr>
          <p:spPr>
            <a:xfrm>
              <a:off x="2528536" y="44831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57E09CA4-6D4E-498D-BBA1-983650160D32}"/>
                </a:ext>
              </a:extLst>
            </p:cNvPr>
            <p:cNvSpPr txBox="1"/>
            <p:nvPr/>
          </p:nvSpPr>
          <p:spPr>
            <a:xfrm>
              <a:off x="2315978" y="4716697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</a:t>
              </a:r>
              <a:endParaRPr lang="pt-BR" dirty="0"/>
            </a:p>
          </p:txBody>
        </p: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CF4A90B8-3633-4AAD-ABB6-4232E7C5D51E}"/>
                </a:ext>
              </a:extLst>
            </p:cNvPr>
            <p:cNvCxnSpPr/>
            <p:nvPr/>
          </p:nvCxnSpPr>
          <p:spPr>
            <a:xfrm>
              <a:off x="2997132" y="4489792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ADFE6598-B004-429B-B4D1-CE04298A2471}"/>
                </a:ext>
              </a:extLst>
            </p:cNvPr>
            <p:cNvSpPr txBox="1"/>
            <p:nvPr/>
          </p:nvSpPr>
          <p:spPr>
            <a:xfrm>
              <a:off x="2784574" y="472338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C3</a:t>
              </a:r>
              <a:endParaRPr lang="pt-BR" dirty="0"/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67D088C7-6748-410E-979F-48DC2F31912D}"/>
                </a:ext>
              </a:extLst>
            </p:cNvPr>
            <p:cNvCxnSpPr/>
            <p:nvPr/>
          </p:nvCxnSpPr>
          <p:spPr>
            <a:xfrm>
              <a:off x="3451853" y="4489792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0F734816-C200-4301-96A8-1088E86A8117}"/>
                </a:ext>
              </a:extLst>
            </p:cNvPr>
            <p:cNvSpPr txBox="1"/>
            <p:nvPr/>
          </p:nvSpPr>
          <p:spPr>
            <a:xfrm>
              <a:off x="3239295" y="472338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C4</a:t>
              </a:r>
              <a:endParaRPr lang="pt-BR" dirty="0"/>
            </a:p>
          </p:txBody>
        </p:sp>
        <p:cxnSp>
          <p:nvCxnSpPr>
            <p:cNvPr id="85" name="Conector de Seta Reta 84">
              <a:extLst>
                <a:ext uri="{FF2B5EF4-FFF2-40B4-BE49-F238E27FC236}">
                  <a16:creationId xmlns:a16="http://schemas.microsoft.com/office/drawing/2014/main" id="{E8BCD6E9-04BE-4BDE-B669-599E5C2CBD19}"/>
                </a:ext>
              </a:extLst>
            </p:cNvPr>
            <p:cNvCxnSpPr/>
            <p:nvPr/>
          </p:nvCxnSpPr>
          <p:spPr>
            <a:xfrm>
              <a:off x="3906574" y="4489792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47F70B0-1AFF-4BD8-889A-0504E0C73D68}"/>
                </a:ext>
              </a:extLst>
            </p:cNvPr>
            <p:cNvSpPr txBox="1"/>
            <p:nvPr/>
          </p:nvSpPr>
          <p:spPr>
            <a:xfrm>
              <a:off x="3694016" y="472338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C5</a:t>
              </a:r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8658AE4A-E2C7-4DEA-9707-EBBAF4E65C4F}"/>
                </a:ext>
              </a:extLst>
            </p:cNvPr>
            <p:cNvCxnSpPr/>
            <p:nvPr/>
          </p:nvCxnSpPr>
          <p:spPr>
            <a:xfrm>
              <a:off x="4361295" y="4489792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FCA0B3EB-0BBB-4486-8E34-19590DD8882D}"/>
                </a:ext>
              </a:extLst>
            </p:cNvPr>
            <p:cNvSpPr txBox="1"/>
            <p:nvPr/>
          </p:nvSpPr>
          <p:spPr>
            <a:xfrm>
              <a:off x="4148737" y="472338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C6</a:t>
              </a:r>
              <a:endParaRPr lang="pt-BR" dirty="0"/>
            </a:p>
          </p:txBody>
        </p: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F055337E-9902-4AB3-AD2C-6AC27CC266EF}"/>
                </a:ext>
              </a:extLst>
            </p:cNvPr>
            <p:cNvCxnSpPr/>
            <p:nvPr/>
          </p:nvCxnSpPr>
          <p:spPr>
            <a:xfrm>
              <a:off x="6403602" y="4490169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1F81BF38-0E43-4395-96D8-89B12568B1A6}"/>
                </a:ext>
              </a:extLst>
            </p:cNvPr>
            <p:cNvSpPr txBox="1"/>
            <p:nvPr/>
          </p:nvSpPr>
          <p:spPr>
            <a:xfrm>
              <a:off x="6191044" y="4723766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K1</a:t>
              </a:r>
              <a:endParaRPr lang="pt-BR" dirty="0"/>
            </a:p>
          </p:txBody>
        </p: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182EC52A-A792-40CA-82C2-415B85201E80}"/>
                </a:ext>
              </a:extLst>
            </p:cNvPr>
            <p:cNvCxnSpPr/>
            <p:nvPr/>
          </p:nvCxnSpPr>
          <p:spPr>
            <a:xfrm>
              <a:off x="6858323" y="4490169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982D0EDD-A64E-4E9B-A678-37D98F2FD166}"/>
                </a:ext>
              </a:extLst>
            </p:cNvPr>
            <p:cNvSpPr txBox="1"/>
            <p:nvPr/>
          </p:nvSpPr>
          <p:spPr>
            <a:xfrm>
              <a:off x="6645765" y="4723766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K2</a:t>
              </a:r>
              <a:endParaRPr lang="pt-BR" dirty="0"/>
            </a:p>
          </p:txBody>
        </p: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89A66388-576A-4632-AA52-DED8B7EA6ADA}"/>
                </a:ext>
              </a:extLst>
            </p:cNvPr>
            <p:cNvCxnSpPr/>
            <p:nvPr/>
          </p:nvCxnSpPr>
          <p:spPr>
            <a:xfrm>
              <a:off x="7326919" y="4496861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90C3ABED-6359-4A98-914A-CA3C66907DBF}"/>
                </a:ext>
              </a:extLst>
            </p:cNvPr>
            <p:cNvSpPr txBox="1"/>
            <p:nvPr/>
          </p:nvSpPr>
          <p:spPr>
            <a:xfrm>
              <a:off x="7114361" y="473045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K3</a:t>
              </a:r>
              <a:endParaRPr lang="pt-BR" dirty="0"/>
            </a:p>
          </p:txBody>
        </p: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A3F1AFF1-1DCC-44A6-8A46-061DDEF47A32}"/>
                </a:ext>
              </a:extLst>
            </p:cNvPr>
            <p:cNvCxnSpPr/>
            <p:nvPr/>
          </p:nvCxnSpPr>
          <p:spPr>
            <a:xfrm>
              <a:off x="7781640" y="4496861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F155DEC3-719D-4780-AF39-3B0C9A5EFFC3}"/>
                </a:ext>
              </a:extLst>
            </p:cNvPr>
            <p:cNvSpPr txBox="1"/>
            <p:nvPr/>
          </p:nvSpPr>
          <p:spPr>
            <a:xfrm>
              <a:off x="7569082" y="473045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K4</a:t>
              </a:r>
              <a:endParaRPr lang="pt-BR" dirty="0"/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B406A523-A847-44BC-B04F-DFEF43E9FC1E}"/>
                </a:ext>
              </a:extLst>
            </p:cNvPr>
            <p:cNvCxnSpPr/>
            <p:nvPr/>
          </p:nvCxnSpPr>
          <p:spPr>
            <a:xfrm>
              <a:off x="8236361" y="4496861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501829B1-5F13-42A0-95BF-FBB5C545A72D}"/>
                </a:ext>
              </a:extLst>
            </p:cNvPr>
            <p:cNvSpPr txBox="1"/>
            <p:nvPr/>
          </p:nvSpPr>
          <p:spPr>
            <a:xfrm>
              <a:off x="8023803" y="473045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K5</a:t>
              </a:r>
              <a:endParaRPr lang="pt-BR" dirty="0"/>
            </a:p>
          </p:txBody>
        </p: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FFCE91FE-9BE5-44D6-9E96-417A4FAD3618}"/>
                </a:ext>
              </a:extLst>
            </p:cNvPr>
            <p:cNvCxnSpPr/>
            <p:nvPr/>
          </p:nvCxnSpPr>
          <p:spPr>
            <a:xfrm>
              <a:off x="8691082" y="4496861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22A337EF-2963-4F80-A291-9C9DF37AD7EA}"/>
                </a:ext>
              </a:extLst>
            </p:cNvPr>
            <p:cNvSpPr txBox="1"/>
            <p:nvPr/>
          </p:nvSpPr>
          <p:spPr>
            <a:xfrm>
              <a:off x="8478524" y="473045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K6</a:t>
              </a:r>
              <a:endParaRPr lang="pt-BR" dirty="0"/>
            </a:p>
          </p:txBody>
        </p:sp>
      </p:grpSp>
      <p:sp>
        <p:nvSpPr>
          <p:cNvPr id="103" name="Espaço Reservado para Conteúdo 2">
            <a:extLst>
              <a:ext uri="{FF2B5EF4-FFF2-40B4-BE49-F238E27FC236}">
                <a16:creationId xmlns:a16="http://schemas.microsoft.com/office/drawing/2014/main" id="{CEDCFFB3-0BFD-4D03-996F-1F0AB7F3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067" y="5240403"/>
            <a:ext cx="6517053" cy="7553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amostral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 = {C1, C2, C3, C4, C5, C6, K1, K2, K3, K4, K5, K6}</a:t>
            </a:r>
          </a:p>
        </p:txBody>
      </p:sp>
    </p:spTree>
    <p:extLst>
      <p:ext uri="{BB962C8B-B14F-4D97-AF65-F5344CB8AC3E}">
        <p14:creationId xmlns:p14="http://schemas.microsoft.com/office/powerpoint/2010/main" val="11135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1" y="2481943"/>
                <a:ext cx="11238499" cy="3537957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è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Deseja-se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calcular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 bola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branca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escolhida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saído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urna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u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seja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P(u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/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br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è"/>
                </a:pP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Aplicando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o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teorema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Bayes,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tem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-se: </a:t>
                </a: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𝑏𝑟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𝑏𝑟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𝑏𝑟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𝑏𝑟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𝑏𝑟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𝑏𝑟</m:t>
                          </m:r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𝟐𝟒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𝟓𝟗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1" y="2481943"/>
                <a:ext cx="11238499" cy="3537957"/>
              </a:xfrm>
              <a:blipFill>
                <a:blip r:embed="rId3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0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1" y="2523232"/>
                <a:ext cx="11238499" cy="3403992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457200" indent="-4572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 da bola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sido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extraída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urna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3.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è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procedimento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é 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mesmo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apenas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 formula final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deve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ser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adequada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para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este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novo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problema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seja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𝑏𝑟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𝑏𝑟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𝑏𝑟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𝑏𝑟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𝑏𝑟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𝑏𝑟</m:t>
                          </m:r>
                        </m:e>
                      </m:d>
                      <m:r>
                        <a:rPr lang="en-US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𝟕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𝟓𝟗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1" y="2523232"/>
                <a:ext cx="11238499" cy="3403992"/>
              </a:xfrm>
              <a:blipFill>
                <a:blip r:embed="rId3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D3137-64DB-4D36-AFE8-FCFFE6FC612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47257"/>
            <a:ext cx="9833548" cy="3349927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Seja</a:t>
            </a:r>
            <a:r>
              <a:rPr lang="en-US" sz="2000" dirty="0">
                <a:solidFill>
                  <a:srgbClr val="000000"/>
                </a:solidFill>
              </a:rPr>
              <a:t> o </a:t>
            </a:r>
            <a:r>
              <a:rPr lang="en-US" sz="2000" dirty="0" err="1">
                <a:solidFill>
                  <a:srgbClr val="000000"/>
                </a:solidFill>
              </a:rPr>
              <a:t>experimento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jogar</a:t>
            </a:r>
            <a:r>
              <a:rPr lang="en-US" sz="2000" dirty="0">
                <a:solidFill>
                  <a:srgbClr val="000000"/>
                </a:solidFill>
              </a:rPr>
              <a:t> um dado com seis faces: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	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Espaço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amostral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: </a:t>
            </a:r>
            <a:r>
              <a:rPr lang="el-GR" sz="2000" dirty="0">
                <a:solidFill>
                  <a:srgbClr val="000000"/>
                </a:solidFill>
                <a:sym typeface="Wingdings" panose="05000000000000000000" pitchFamily="2" charset="2"/>
              </a:rPr>
              <a:t>Ω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={1,2,3,4,5,6}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	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Evento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Jogar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número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par: {2,4,6}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	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Resultado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Jogar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dois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: {2}</a:t>
            </a:r>
          </a:p>
          <a:p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Eventos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 simples: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tratam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-se de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eventos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com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apenas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resultado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.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Exemplo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: Um Sistema de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controle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qualidade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seleciona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ao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acaso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1 chip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fabricado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naquele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dia. O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Evento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consiste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na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seleção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de um chip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defeituoso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O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Evento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jogar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um dado de seis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lados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obter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resultado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menor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que 4 </a:t>
            </a:r>
            <a:r>
              <a:rPr lang="en-US" sz="20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não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 é um </a:t>
            </a:r>
            <a:r>
              <a:rPr lang="en-US" sz="20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evento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 simples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, pois,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existe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3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resultados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possíveis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satisfazem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evento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sair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1, 2 </a:t>
            </a:r>
            <a:r>
              <a:rPr lang="en-US" sz="2000" dirty="0" err="1">
                <a:solidFill>
                  <a:srgbClr val="000000"/>
                </a:solidFill>
                <a:sym typeface="Wingdings" panose="05000000000000000000" pitchFamily="2" charset="2"/>
              </a:rPr>
              <a:t>ou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3.</a:t>
            </a:r>
          </a:p>
          <a:p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5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547257"/>
                <a:ext cx="9833548" cy="334992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Tipos de </a:t>
                </a:r>
                <a:r>
                  <a:rPr lang="en-US" sz="20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0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Clássica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teórica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Usada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quando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cada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resultado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no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espaço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amostral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tem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mesma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probabilidade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ocorrer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𝑬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ú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𝒎𝒆𝒓𝒐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𝒅𝒆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𝒓𝒆𝒔𝒖𝒍𝒕𝒂𝒅𝒐𝒔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𝒆𝒎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𝑬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ú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𝒎𝒆𝒓𝒐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𝒕𝒐𝒕𝒂𝒍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𝒅𝒆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𝒓𝒆𝒔𝒖𝒍𝒕𝒂𝒅𝒐𝒔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𝒏𝒐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𝒆𝒔𝒑𝒂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ç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𝒐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𝒂𝒎𝒐𝒔𝒕𝒓𝒂𝒍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pt-BR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547257"/>
                <a:ext cx="9833548" cy="3349927"/>
              </a:xfrm>
              <a:blipFill>
                <a:blip r:embed="rId3"/>
                <a:stretch>
                  <a:fillRect l="-558" t="-20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96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662" y="2753934"/>
                <a:ext cx="7937938" cy="3000939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Exercícios: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 dado de seis faces é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jogado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Obtenha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seguintes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eventos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 algn="ctr">
                  <a:buNone/>
                </a:pP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{1,2,3,4,5,6}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n(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Ω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= 6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obter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 3</a:t>
                </a:r>
              </a:p>
              <a:p>
                <a:pPr marL="457200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 algn="ctr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r>
                      <a:rPr lang="en-US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ú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𝑚𝑒𝑟𝑜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𝑑𝑒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𝑟𝑒𝑠𝑢𝑙𝑡𝑎𝑑𝑜𝑠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𝑒𝑚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num>
                      <m:den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ú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𝑚𝑒𝑟𝑜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𝑡𝑜𝑡𝑎𝑙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𝑑𝑒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𝑟𝑒𝑠𝑢𝑙𝑡𝑎𝑑𝑜𝑠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𝑛𝑜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𝑒𝑠𝑝𝑎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ç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𝑜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𝑎𝑚𝑜𝑠𝑡𝑟𝑎𝑙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0,167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pt-BR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662" y="2753934"/>
                <a:ext cx="7937938" cy="3000939"/>
              </a:xfrm>
              <a:blipFill>
                <a:blip r:embed="rId3"/>
                <a:stretch>
                  <a:fillRect l="-691" t="-2236" r="-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088555-8FB8-4373-BD54-18AD3127C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148" y="3127509"/>
            <a:ext cx="3033366" cy="22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6287" y="2753935"/>
                <a:ext cx="9833548" cy="2919046"/>
              </a:xfrm>
            </p:spPr>
            <p:txBody>
              <a:bodyPr>
                <a:noAutofit/>
              </a:bodyPr>
              <a:lstStyle/>
              <a:p>
                <a:pPr marL="914400" lvl="1" indent="-457200">
                  <a:buFont typeface="+mj-lt"/>
                  <a:buAutoNum type="alphaLcParenR" startAt="2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 B: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obter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 7</a:t>
                </a:r>
              </a:p>
              <a:p>
                <a:pPr marL="914400" lvl="1" indent="-457200">
                  <a:buFont typeface="+mj-lt"/>
                  <a:buAutoNum type="alphaLcParenR" startAt="2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𝐵</m:t>
                          </m:r>
                        </m:e>
                      </m:d>
                      <m:r>
                        <a:rPr 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lphaLcParenR" startAt="3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obter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número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menor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do que 5  C = {1,2,3,4} =&gt; n(C) = 4</a:t>
                </a:r>
              </a:p>
              <a:p>
                <a:pPr marL="914400" lvl="1" indent="-457200">
                  <a:buFont typeface="+mj-lt"/>
                  <a:buAutoNum type="alphaLcParenR" startAt="3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6</m:t>
                          </m:r>
                        </m:den>
                      </m:f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0,667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pt-BR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3EC709-8482-4740-A192-2EBC44054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6287" y="2753935"/>
                <a:ext cx="9833548" cy="2919046"/>
              </a:xfrm>
              <a:blipFill>
                <a:blip r:embed="rId3"/>
                <a:stretch>
                  <a:fillRect t="-2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0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992A3-987C-4E15-979D-366885A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60816"/>
            <a:ext cx="9833548" cy="832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Probabilidade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C709-8482-4740-A192-2EBC4405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1" y="3116205"/>
            <a:ext cx="10541876" cy="197571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carta de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normal. Determine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seguintes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Evento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selecionar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um 7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ouro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Evento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selecionar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carta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ouro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Evento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selecionar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carta de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ouro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copas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paus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espadas</a:t>
            </a:r>
          </a:p>
          <a:p>
            <a:pPr marL="457200" lvl="1" indent="0">
              <a:buNone/>
            </a:pPr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5E03-A522-42BF-9AB4-7B85663A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6E6A6-9C10-447F-B5DC-2A9C6D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137-64DB-4D36-AFE8-FCFFE6FC61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54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FAE4CFBF43C4C90BF11A5EE514754" ma:contentTypeVersion="2" ma:contentTypeDescription="Create a new document." ma:contentTypeScope="" ma:versionID="2bc2774ae9b845b44e28fd12b087fe30">
  <xsd:schema xmlns:xsd="http://www.w3.org/2001/XMLSchema" xmlns:xs="http://www.w3.org/2001/XMLSchema" xmlns:p="http://schemas.microsoft.com/office/2006/metadata/properties" xmlns:ns2="8726d1ef-dc85-4b2a-9052-98c64e6e33bf" targetNamespace="http://schemas.microsoft.com/office/2006/metadata/properties" ma:root="true" ma:fieldsID="cd689656a09ed1f56f5ff78c7c7daf97" ns2:_="">
    <xsd:import namespace="8726d1ef-dc85-4b2a-9052-98c64e6e33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6d1ef-dc85-4b2a-9052-98c64e6e3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0C43EB-B6A3-4039-9F87-0A2A4D36ADAF}"/>
</file>

<file path=customXml/itemProps2.xml><?xml version="1.0" encoding="utf-8"?>
<ds:datastoreItem xmlns:ds="http://schemas.openxmlformats.org/officeDocument/2006/customXml" ds:itemID="{28FB7ADC-D844-48FC-92B8-780914CD56CF}"/>
</file>

<file path=customXml/itemProps3.xml><?xml version="1.0" encoding="utf-8"?>
<ds:datastoreItem xmlns:ds="http://schemas.openxmlformats.org/officeDocument/2006/customXml" ds:itemID="{D8C747C2-1ECE-4431-9073-656EFE1A9F03}"/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2791</Words>
  <Application>Microsoft Office PowerPoint</Application>
  <PresentationFormat>Widescreen</PresentationFormat>
  <Paragraphs>435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  <vt:lpstr>Probabilidade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</dc:title>
  <dc:creator>Pedro Serra</dc:creator>
  <cp:lastModifiedBy>Hugo Insua</cp:lastModifiedBy>
  <cp:revision>74</cp:revision>
  <dcterms:created xsi:type="dcterms:W3CDTF">2020-04-17T22:05:36Z</dcterms:created>
  <dcterms:modified xsi:type="dcterms:W3CDTF">2021-02-25T21:07:48Z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0x010100BF1FAE4CFBF43C4C90BF11A5EE514754</vt:lpwstr>
  </property>
</Properties>
</file>