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1" r:id="rId15"/>
    <p:sldId id="290" r:id="rId16"/>
    <p:sldId id="292" r:id="rId17"/>
    <p:sldId id="286" r:id="rId18"/>
    <p:sldId id="293" r:id="rId19"/>
    <p:sldId id="294" r:id="rId20"/>
    <p:sldId id="287" r:id="rId21"/>
    <p:sldId id="288" r:id="rId22"/>
    <p:sldId id="295" r:id="rId23"/>
    <p:sldId id="296" r:id="rId24"/>
    <p:sldId id="289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Planilha1!$H$2</c:f>
              <c:strCache>
                <c:ptCount val="1"/>
                <c:pt idx="0">
                  <c:v>Frequência, f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Planilha1!$G$3:$G$8</c:f>
              <c:strCache>
                <c:ptCount val="6"/>
                <c:pt idx="0">
                  <c:v>0 - 10</c:v>
                </c:pt>
                <c:pt idx="1">
                  <c:v>11 - 21</c:v>
                </c:pt>
                <c:pt idx="2">
                  <c:v>22 - 32</c:v>
                </c:pt>
                <c:pt idx="3">
                  <c:v>33 - 43</c:v>
                </c:pt>
                <c:pt idx="4">
                  <c:v>44 - 54</c:v>
                </c:pt>
                <c:pt idx="5">
                  <c:v>55 - 65</c:v>
                </c:pt>
              </c:strCache>
            </c:strRef>
          </c:cat>
          <c:val>
            <c:numRef>
              <c:f>Planilha1!$H$3:$H$8</c:f>
              <c:numCache>
                <c:formatCode>General</c:formatCode>
                <c:ptCount val="6"/>
                <c:pt idx="0">
                  <c:v>27</c:v>
                </c:pt>
                <c:pt idx="1">
                  <c:v>13</c:v>
                </c:pt>
                <c:pt idx="2">
                  <c:v>16</c:v>
                </c:pt>
                <c:pt idx="3">
                  <c:v>7</c:v>
                </c:pt>
                <c:pt idx="4">
                  <c:v>11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C-46E4-9425-43332057A72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83507151"/>
        <c:axId val="1727723567"/>
      </c:barChart>
      <c:catAx>
        <c:axId val="16835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7723567"/>
        <c:crosses val="autoZero"/>
        <c:auto val="1"/>
        <c:lblAlgn val="ctr"/>
        <c:lblOffset val="100"/>
        <c:noMultiLvlLbl val="0"/>
      </c:catAx>
      <c:valAx>
        <c:axId val="172772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35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F98B-7936-4035-81D6-77B0800B6FC6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53DD-C0A5-4B77-A05E-8655121D4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5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41-3654-44F6-8F27-DD8C2A353D2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5C50-D5D8-4741-965E-B7926051655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8EA-61E2-4954-8708-EBF55F7341DC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530-7E20-4688-B088-FA5DB2FB06C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38C1-63D5-4AF5-BBE1-1227EAFB9CC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053D-1DDB-44B7-B909-460883CE11C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9DD3-DED8-47A3-80D4-D384983011A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72CA-8A8E-4864-BA12-04C4F270E65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06E1-9323-4EB6-9706-0F705FC5C55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D17F-3C90-4DBD-84F5-83F655F490D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3E42-2B7F-4881-86BF-3FC13DC8F5E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FB71-8595-4D3B-AB8E-AABCF2C3EB2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65FC-DD3D-43DC-BB9D-ECCDBB997AA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2ADF-DF7B-4329-A8DE-374EA428DD8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02D-652D-44DD-8FEC-D6ABE2757C0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7DFF-38BF-425C-951C-4B40CA1AA0FB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4B0E-053E-4575-9B8C-0CC80CC2334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77F478-5D45-4CB6-882F-C7FC16E1F1E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62D1-09A0-4C00-9CEC-F1CCF40A6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probabilidade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7946B-45F3-4BDF-9512-407A310E0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dirty="0" err="1"/>
              <a:t>descritiva</a:t>
            </a:r>
            <a:endParaRPr lang="en-US" dirty="0"/>
          </a:p>
          <a:p>
            <a:r>
              <a:rPr lang="en-US" dirty="0"/>
              <a:t>Prof. dr. Pedro </a:t>
            </a:r>
            <a:r>
              <a:rPr lang="en-US" dirty="0" err="1"/>
              <a:t>luiz</a:t>
            </a:r>
            <a:r>
              <a:rPr lang="en-US" dirty="0"/>
              <a:t> santos </a:t>
            </a:r>
            <a:r>
              <a:rPr lang="en-US" dirty="0" err="1"/>
              <a:t>serra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94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29761" y="1254114"/>
            <a:ext cx="6331852" cy="573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Gráfico das distribuições de frequências : Histograma</a:t>
            </a: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81A52C2-8655-4E4B-BABD-E0FE2F50AC44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69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Média: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quando calculada sobre um conjunto de dados, a média é a soma de todas as entradas de dados dividida pelo número de entradas.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é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𝑑𝑖𝑎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𝑢𝑚𝑎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𝑝𝑜𝑝𝑢𝑙𝑎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çã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𝑜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𝜇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cap="none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𝑀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é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𝑑𝑖𝑎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𝑢𝑚𝑎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𝑎𝑚𝑜𝑠𝑡𝑟𝑎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acc>
                      <m:r>
                        <a:rPr lang="en-US" b="0" i="0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 cap="none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Média de uma distribuição de frequência: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Uma distribuição de frequências é caracterizada pelo agrupamento de dados. Neste caso, o cálculo da média considera este agrupamento, ou seja: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𝜇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cap="none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 cap="none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cap="none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b="0" i="1" cap="none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cap="none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cap="none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b="0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cap="none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cap="none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  <a:blipFill>
                <a:blip r:embed="rId2"/>
                <a:stretch>
                  <a:fillRect l="-529" t="-138"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8"/>
            <a:ext cx="10363826" cy="5730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Calcule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media 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2">
                <a:extLst>
                  <a:ext uri="{FF2B5EF4-FFF2-40B4-BE49-F238E27FC236}">
                    <a16:creationId xmlns:a16="http://schemas.microsoft.com/office/drawing/2014/main" id="{3046B18E-2B91-4D0F-98AC-C1B7C7A2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989453"/>
                  </p:ext>
                </p:extLst>
              </p:nvPr>
            </p:nvGraphicFramePr>
            <p:xfrm>
              <a:off x="1160460" y="2102275"/>
              <a:ext cx="6426201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6029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27060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63063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98130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91919">
                      <a:extLst>
                        <a:ext uri="{9D8B030D-6E8A-4147-A177-3AD203B41FA5}">
                          <a16:colId xmlns:a16="http://schemas.microsoft.com/office/drawing/2014/main" val="2520752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2">
                <a:extLst>
                  <a:ext uri="{FF2B5EF4-FFF2-40B4-BE49-F238E27FC236}">
                    <a16:creationId xmlns:a16="http://schemas.microsoft.com/office/drawing/2014/main" id="{3046B18E-2B91-4D0F-98AC-C1B7C7A2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989453"/>
                  </p:ext>
                </p:extLst>
              </p:nvPr>
            </p:nvGraphicFramePr>
            <p:xfrm>
              <a:off x="1160460" y="2102275"/>
              <a:ext cx="6426201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6029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27060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63063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98130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91919">
                      <a:extLst>
                        <a:ext uri="{9D8B030D-6E8A-4147-A177-3AD203B41FA5}">
                          <a16:colId xmlns:a16="http://schemas.microsoft.com/office/drawing/2014/main" val="252075203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2138" t="-4762" r="-424528" b="-4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17378" t="-4762" r="-105793" b="-4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7872" t="-4762" r="-1166"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684" t="-383871" r="-54868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E76420-DCC5-49EB-90DA-5B4FBFC33B85}"/>
                  </a:ext>
                </a:extLst>
              </p:cNvPr>
              <p:cNvSpPr txBox="1"/>
              <p:nvPr/>
            </p:nvSpPr>
            <p:spPr>
              <a:xfrm>
                <a:off x="7886902" y="3575833"/>
                <a:ext cx="3713709" cy="570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=22,86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E76420-DCC5-49EB-90DA-5B4FBFC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902" y="3575833"/>
                <a:ext cx="3713709" cy="570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910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Calcule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media 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considerando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conjunto de dados 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E76420-DCC5-49EB-90DA-5B4FBFC33B85}"/>
                  </a:ext>
                </a:extLst>
              </p:cNvPr>
              <p:cNvSpPr txBox="1"/>
              <p:nvPr/>
            </p:nvSpPr>
            <p:spPr>
              <a:xfrm>
                <a:off x="4875930" y="4709952"/>
                <a:ext cx="24395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=22,66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E76420-DCC5-49EB-90DA-5B4FBFC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30" y="4709952"/>
                <a:ext cx="24395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6ED47DDF-1D76-422E-8BD0-C824D40E4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45255"/>
              </p:ext>
            </p:extLst>
          </p:nvPr>
        </p:nvGraphicFramePr>
        <p:xfrm>
          <a:off x="2031683" y="2361879"/>
          <a:ext cx="8128008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1694639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41231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73170052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1152615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392201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8867534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1364417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557590933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78216779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23319110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90786989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75589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76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9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5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4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7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6"/>
            <a:ext cx="10363826" cy="12217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Mediana: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Trata-se do dado que fica no meio, quando as entradas são colocadas em ordem crescente ou decrescente. No caso dos dados etários dos habitantes da cidade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Alasca a mediana é calculada pelo dado na 39</a:t>
            </a:r>
            <a:r>
              <a:rPr lang="pt-BR" u="sng" cap="non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ª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posição. Ou seja, de acordo com a tabela: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DF6B3B-DD22-44EE-81BC-5D9927E5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09" y="2534263"/>
            <a:ext cx="8157155" cy="198137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5B9A747-9435-4EA7-B00E-562E333F8D35}"/>
              </a:ext>
            </a:extLst>
          </p:cNvPr>
          <p:cNvSpPr/>
          <p:nvPr/>
        </p:nvSpPr>
        <p:spPr>
          <a:xfrm>
            <a:off x="2992556" y="3342386"/>
            <a:ext cx="310482" cy="30588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0A534C5-4626-40DB-985F-E5C92EA22F26}"/>
              </a:ext>
            </a:extLst>
          </p:cNvPr>
          <p:cNvSpPr txBox="1">
            <a:spLocks/>
          </p:cNvSpPr>
          <p:nvPr/>
        </p:nvSpPr>
        <p:spPr>
          <a:xfrm>
            <a:off x="1607350" y="4562337"/>
            <a:ext cx="8749630" cy="4541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21 é o valor que ocupa a 39</a:t>
            </a:r>
            <a:r>
              <a:rPr lang="pt-BR" b="1" u="sng" cap="none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ª</a:t>
            </a: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posição nos dados ajustados de forma crescente.</a:t>
            </a: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7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9108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preços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dólares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uma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amostra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aparelhos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condicionado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estão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abaixo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Qual é 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preço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médio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mediana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aparelho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condicionado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pt-BR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6ED47DDF-1D76-422E-8BD0-C824D40E4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57090"/>
              </p:ext>
            </p:extLst>
          </p:nvPr>
        </p:nvGraphicFramePr>
        <p:xfrm>
          <a:off x="3315625" y="2616943"/>
          <a:ext cx="455573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819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816946396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9A39226-0BFF-4A20-AD68-C7D52C339513}"/>
                  </a:ext>
                </a:extLst>
              </p:cNvPr>
              <p:cNvSpPr txBox="1"/>
              <p:nvPr/>
            </p:nvSpPr>
            <p:spPr>
              <a:xfrm>
                <a:off x="1022554" y="3138213"/>
                <a:ext cx="9738049" cy="211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da media: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3590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512,86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reordenamento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tabela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crescente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decrescente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Como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tabela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contém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entradas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valores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),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mediana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corresponderá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valor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ocupando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4</a:t>
                </a:r>
                <a:r>
                  <a:rPr lang="en-US" sz="2400" u="sng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posição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tabela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seja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9A39226-0BFF-4A20-AD68-C7D52C33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" y="3138213"/>
                <a:ext cx="9738049" cy="2118080"/>
              </a:xfrm>
              <a:prstGeom prst="rect">
                <a:avLst/>
              </a:prstGeom>
              <a:blipFill>
                <a:blip r:embed="rId3"/>
                <a:stretch>
                  <a:fillRect l="-1002" b="-5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A76BC001-F20D-4902-A6EB-18624A21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6823"/>
              </p:ext>
            </p:extLst>
          </p:nvPr>
        </p:nvGraphicFramePr>
        <p:xfrm>
          <a:off x="2039454" y="5472718"/>
          <a:ext cx="455573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819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816946396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127A34-7EF8-4F6D-B6AD-3AEC787E9AA1}"/>
              </a:ext>
            </a:extLst>
          </p:cNvPr>
          <p:cNvSpPr txBox="1"/>
          <p:nvPr/>
        </p:nvSpPr>
        <p:spPr>
          <a:xfrm>
            <a:off x="7198420" y="540747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valor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470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9108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produção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condicionado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cujo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preço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US$ 480,00 é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suspensa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Qual é 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preço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mediano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dos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aparelhos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restantes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? </a:t>
            </a:r>
          </a:p>
          <a:p>
            <a:pPr marL="0" indent="0" algn="just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Restaram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6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aparelhos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portanto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mediana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considerada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 valor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médio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entre 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terceiro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quarto valor da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tabela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pt-BR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9A39226-0BFF-4A20-AD68-C7D52C339513}"/>
                  </a:ext>
                </a:extLst>
              </p:cNvPr>
              <p:cNvSpPr txBox="1"/>
              <p:nvPr/>
            </p:nvSpPr>
            <p:spPr>
              <a:xfrm>
                <a:off x="1226662" y="4539899"/>
                <a:ext cx="9738049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valor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mediana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𝑠𝑠𝑎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440+470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455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9A39226-0BFF-4A20-AD68-C7D52C33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62" y="4539899"/>
                <a:ext cx="9738049" cy="614655"/>
              </a:xfrm>
              <a:prstGeom prst="rect">
                <a:avLst/>
              </a:prstGeom>
              <a:blipFill>
                <a:blip r:embed="rId3"/>
                <a:stretch>
                  <a:fillRect l="-939" b="-8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A76BC001-F20D-4902-A6EB-18624A21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88576"/>
              </p:ext>
            </p:extLst>
          </p:nvPr>
        </p:nvGraphicFramePr>
        <p:xfrm>
          <a:off x="3784278" y="3659132"/>
          <a:ext cx="390491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0819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650819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78463"/>
            <a:ext cx="10363826" cy="2501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Moda: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trata-se do valor com maior frequência em uma distribuição (dados agrupados) ou de um conjunto de dados. Por exemplo: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 considerarmos o conjunto de dados das idades da população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moda é 6, pois trata-se da idade que tem mais indivíduos na população.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 considerarmos a população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como os dados agrupados, a moda seria 5, pois trata-se do ponto médio da classe com maior frequência.</a:t>
            </a: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9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78463"/>
            <a:ext cx="10363826" cy="2501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Exercícios) Encontre a moda dos preços dos aparelhos de ar condicionado considerando a tabela abaixo:</a:t>
            </a: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4ACAD9-A822-4831-B114-4AFB3CA0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44" y="3039083"/>
            <a:ext cx="4590686" cy="4999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C6754F-4790-4F02-A4FE-9CA5EC938444}"/>
              </a:ext>
            </a:extLst>
          </p:cNvPr>
          <p:cNvSpPr txBox="1"/>
          <p:nvPr/>
        </p:nvSpPr>
        <p:spPr>
          <a:xfrm>
            <a:off x="2253930" y="3740757"/>
            <a:ext cx="768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valor com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valor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US$ 440,00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TENDÊNCIA CENTRAL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0428"/>
            <a:ext cx="10363826" cy="799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Exercícios) Encontre a média, a mediana e a moda da seguinte amostra de idades de uma classe. </a:t>
            </a: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6A525F41-AEE8-4798-A4A9-B2058683C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55995"/>
              </p:ext>
            </p:extLst>
          </p:nvPr>
        </p:nvGraphicFramePr>
        <p:xfrm>
          <a:off x="3683201" y="2794766"/>
          <a:ext cx="451556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1694639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41231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73170052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1152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765452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A83A935-0286-46B8-B5AC-1010DCB477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344388" y="3371070"/>
            <a:ext cx="497370" cy="2579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47EEB8-A8CD-4F37-AA90-376AFA141262}"/>
              </a:ext>
            </a:extLst>
          </p:cNvPr>
          <p:cNvSpPr txBox="1"/>
          <p:nvPr/>
        </p:nvSpPr>
        <p:spPr>
          <a:xfrm>
            <a:off x="8841758" y="3429000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estranho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5B8BA81-709C-4F21-ABA4-7A098B57C0F9}"/>
                  </a:ext>
                </a:extLst>
              </p:cNvPr>
              <p:cNvSpPr txBox="1"/>
              <p:nvPr/>
            </p:nvSpPr>
            <p:spPr>
              <a:xfrm>
                <a:off x="1399709" y="3536446"/>
                <a:ext cx="6479659" cy="1600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</a:p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Média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475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=23,75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21+22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=21,5</a:t>
                </a:r>
              </a:p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Moda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entrada que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ocorre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frequência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20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5B8BA81-709C-4F21-ABA4-7A098B57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09" y="3536446"/>
                <a:ext cx="6479659" cy="1600118"/>
              </a:xfrm>
              <a:prstGeom prst="rect">
                <a:avLst/>
              </a:prstGeom>
              <a:blipFill>
                <a:blip r:embed="rId3"/>
                <a:stretch>
                  <a:fillRect l="-1035" t="-1901" r="-564" b="-5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9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3A41-996B-4E7E-869E-A6A32B6A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dirty="0" err="1"/>
              <a:t>descritiva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B8F1-8C4A-48F0-B4AB-2D8648CDEB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descrição</a:t>
            </a:r>
            <a:r>
              <a:rPr lang="en-US" dirty="0"/>
              <a:t> de conjunto de dados</a:t>
            </a:r>
          </a:p>
          <a:p>
            <a:pPr lvl="1"/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tendências</a:t>
            </a:r>
            <a:r>
              <a:rPr lang="en-US" dirty="0"/>
              <a:t>, medias e </a:t>
            </a:r>
            <a:r>
              <a:rPr lang="en-US" dirty="0" err="1"/>
              <a:t>variações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conjunto de dados.</a:t>
            </a:r>
          </a:p>
          <a:p>
            <a:r>
              <a:rPr lang="en-US" dirty="0" err="1"/>
              <a:t>Distribuições</a:t>
            </a:r>
            <a:r>
              <a:rPr lang="en-US" dirty="0"/>
              <a:t> de </a:t>
            </a:r>
            <a:r>
              <a:rPr lang="en-US" dirty="0" err="1"/>
              <a:t>frequências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distribuição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frequências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mostra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classes 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 entrada de dados com um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total de entradas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frequência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“f”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 entrada de dados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F40B6A-E786-4A5E-A035-8206AF0F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80B19F-1C7E-4548-B66B-9A412DD4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Variância: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Trata-se de uma medida quadrática, empregada para avaliação da dispersão de dados em torno de um valor médio. O cálculo da variância difere quando a organização dos dados ocorre sobre uma população, amostra ou estão agrupados segundo uma distribuição de frequências.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Variância populacional: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𝜎</m:t>
                          </m:r>
                        </m:e>
                        <m:sup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cap="none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cap="none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cap="none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cap="none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  <m:r>
                                        <a:rPr lang="en-US" b="0" i="1" cap="none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b="0" i="1" cap="none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cap="none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Variância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amostral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cap="none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p>
                          <m:r>
                            <a:rPr lang="en-US" i="1" cap="none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</m:sSup>
                      <m:r>
                        <a:rPr lang="en-US" i="1" cap="none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i="1" cap="none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  <m: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cap="none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cap="none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 cap="none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Variância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sobre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dados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agrupados</a:t>
                </a:r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cap="none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cap="none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cap="none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b="0" i="1" cap="none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cap="none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cap="none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(população)	e	</a:t>
                </a:r>
                <a:r>
                  <a:rPr lang="en-US" cap="none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p>
                        <m: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 cap="none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cap="none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den>
                    </m:f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(amostra)</a:t>
                </a: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  <a:blipFill>
                <a:blip r:embed="rId2"/>
                <a:stretch>
                  <a:fillRect l="-471" t="-551" r="-529" b="-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5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129857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Exercício: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Calcule a variância da idade da população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utilizando o conjunto de dados da população.</a:t>
            </a:r>
          </a:p>
          <a:p>
            <a:pPr marL="0" indent="0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Conjunto de dados: </a:t>
            </a:r>
          </a:p>
          <a:p>
            <a:pPr algn="just"/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14F3712-7D1E-48FA-8FBF-75230650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89693"/>
              </p:ext>
            </p:extLst>
          </p:nvPr>
        </p:nvGraphicFramePr>
        <p:xfrm>
          <a:off x="2031683" y="2730500"/>
          <a:ext cx="8128008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22356864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96613938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5910252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8512141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8297106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14307769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3047893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091390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8598481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4868690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24845575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6890132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59379763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4563987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1827418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4659313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1144100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6600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2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4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35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82329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F135565-8297-4EC1-8007-A089908EC3A1}"/>
              </a:ext>
            </a:extLst>
          </p:cNvPr>
          <p:cNvSpPr txBox="1"/>
          <p:nvPr/>
        </p:nvSpPr>
        <p:spPr>
          <a:xfrm>
            <a:off x="1856792" y="4855158"/>
            <a:ext cx="4002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anteriormente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logo: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CDBE9F1-9EB6-482C-9DB5-E856F7BFF78B}"/>
                  </a:ext>
                </a:extLst>
              </p:cNvPr>
              <p:cNvSpPr txBox="1"/>
              <p:nvPr/>
            </p:nvSpPr>
            <p:spPr>
              <a:xfrm>
                <a:off x="6639415" y="4904931"/>
                <a:ext cx="243951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=22,66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CDBE9F1-9EB6-482C-9DB5-E856F7BF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15" y="4904931"/>
                <a:ext cx="2439514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48612" y="1838931"/>
                <a:ext cx="10363826" cy="345543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sz="2400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 cálculo da variância requer o calculo individual do desvio quadrático para cada valor na tabela, ou seja: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b="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b="0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2400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è"/>
                </a:pPr>
                <a:r>
                  <a:rPr lang="pt-BR" sz="2400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Como a tabela apresenta valores repetidos várias vezes utilizaremos a frequência destes dados para facilitar os cálculos. Sendo assim, o desvio quadrático, ou modo de segunda ordem de cada valor da tabela será calculado conforme a equação:</a:t>
                </a:r>
                <a:r>
                  <a:rPr lang="pt-BR" sz="2400" cap="none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sz="2400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400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.f </a:t>
                </a:r>
              </a:p>
              <a:p>
                <a:pPr algn="just">
                  <a:buFont typeface="Wingdings" panose="05000000000000000000" pitchFamily="2" charset="2"/>
                  <a:buChar char="è"/>
                </a:pPr>
                <a:r>
                  <a:rPr lang="pt-BR" sz="2400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Assim teremos:</a:t>
                </a:r>
              </a:p>
              <a:p>
                <a:pPr marL="0" indent="0" algn="just">
                  <a:buNone/>
                </a:pPr>
                <a:endParaRPr lang="pt-BR" sz="2400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48612" y="1838931"/>
                <a:ext cx="10363826" cy="3455433"/>
              </a:xfrm>
              <a:blipFill>
                <a:blip r:embed="rId2"/>
                <a:stretch>
                  <a:fillRect l="-941" t="-353" r="-882" b="-2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5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5C993-2B2F-49F5-B13D-F5955F86BC8F}"/>
                  </a:ext>
                </a:extLst>
              </p:cNvPr>
              <p:cNvSpPr txBox="1"/>
              <p:nvPr/>
            </p:nvSpPr>
            <p:spPr>
              <a:xfrm>
                <a:off x="913774" y="1541522"/>
                <a:ext cx="378271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0−22,66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.1=513,4756</m:t>
                    </m:r>
                  </m:oMath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1407,4668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1280,5068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pt-BR" sz="1600" dirty="0"/>
                  <a:t> 773,0312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1044,5868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935,6268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1110,2224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7−22,66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=490,4712</m:t>
                    </m:r>
                  </m:oMath>
                </a14:m>
                <a:endParaRPr lang="en-US" sz="1600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8−22,66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429,8312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9−22,66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186,5956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.3=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480,8268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11−22,66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.3=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407,8668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12−22,66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227,2712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13−22,66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93,3156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15−22,66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58,6756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16−22,66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88,7112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17−22,66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64,0712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5C993-2B2F-49F5-B13D-F5955F86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4" y="1541522"/>
                <a:ext cx="3782711" cy="452431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B87E8-1D8F-4F0B-8121-998CD5ECC75D}"/>
                  </a:ext>
                </a:extLst>
              </p:cNvPr>
              <p:cNvSpPr txBox="1"/>
              <p:nvPr/>
            </p:nvSpPr>
            <p:spPr>
              <a:xfrm>
                <a:off x="4250217" y="1551878"/>
                <a:ext cx="3116741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21−22,66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5,5112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22−22,66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0,4356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23−22,66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0,1156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24−22,66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1,7956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10,9512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11,1556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27−22,66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37,6712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28−22,66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57,0312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29−22,66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40,1956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30−22,66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53,8756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31−22,66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139,1112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32−22,66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174,4712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33−22,66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213,8312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34−22,66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128,5956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36−22,66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177,9556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39−22,66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266,9956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41−22,66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336,3556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B87E8-1D8F-4F0B-8121-998CD5ECC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17" y="1551878"/>
                <a:ext cx="3116741" cy="4278094"/>
              </a:xfrm>
              <a:prstGeom prst="rect">
                <a:avLst/>
              </a:prstGeom>
              <a:blipFill>
                <a:blip r:embed="rId4"/>
                <a:stretch>
                  <a:fillRect l="-783" t="-143" b="-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BAC7305-4793-43B2-998A-FE5C7C7AA6D2}"/>
                  </a:ext>
                </a:extLst>
              </p:cNvPr>
              <p:cNvSpPr txBox="1"/>
              <p:nvPr/>
            </p:nvSpPr>
            <p:spPr>
              <a:xfrm>
                <a:off x="7586661" y="1578639"/>
                <a:ext cx="378271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374,0356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499,0756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544,7556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592,4356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48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642,1156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49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693,7956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.2=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1494,9512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803,1556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860,8356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920,5156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982,1956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1045,8756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1111,5556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−22,66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.1=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1627,3156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BAC7305-4793-43B2-998A-FE5C7C7A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61" y="1578639"/>
                <a:ext cx="3782711" cy="3539430"/>
              </a:xfrm>
              <a:prstGeom prst="rect">
                <a:avLst/>
              </a:prstGeom>
              <a:blipFill>
                <a:blip r:embed="rId5"/>
                <a:stretch>
                  <a:fillRect l="-645" b="-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7998840-79AE-492D-AD82-412162C87D7D}"/>
                  </a:ext>
                </a:extLst>
              </p:cNvPr>
              <p:cNvSpPr/>
              <p:nvPr/>
            </p:nvSpPr>
            <p:spPr>
              <a:xfrm>
                <a:off x="3560033" y="5803111"/>
                <a:ext cx="5163080" cy="679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𝒙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den>
                    </m:f>
                  </m:oMath>
                </a14:m>
                <a:r>
                  <a:rPr lang="pt-BR" sz="2400" b="1" dirty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𝟐𝟑𝟒𝟒𝟏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𝟐𝟐𝟏𝟐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𝟕𝟕</m:t>
                        </m:r>
                      </m:den>
                    </m:f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𝟑𝟎𝟒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𝟒𝟑𝟏𝟒</m:t>
                    </m:r>
                  </m:oMath>
                </a14:m>
                <a:endParaRPr lang="pt-BR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7998840-79AE-492D-AD82-412162C87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033" y="5803111"/>
                <a:ext cx="5163080" cy="679289"/>
              </a:xfrm>
              <a:prstGeom prst="rect">
                <a:avLst/>
              </a:prstGeom>
              <a:blipFill>
                <a:blip r:embed="rId6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70" y="294810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103334"/>
            <a:ext cx="10363826" cy="79973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Exercício: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Calcule a variância da idade da população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utilizando (distribuição de frequência) da população. Lembrando que a média já fora calculada: </a:t>
            </a: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12">
                <a:extLst>
                  <a:ext uri="{FF2B5EF4-FFF2-40B4-BE49-F238E27FC236}">
                    <a16:creationId xmlns:a16="http://schemas.microsoft.com/office/drawing/2014/main" id="{3DF657B1-FD50-4D7E-AE21-08B1955440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746815"/>
                  </p:ext>
                </p:extLst>
              </p:nvPr>
            </p:nvGraphicFramePr>
            <p:xfrm>
              <a:off x="1076335" y="2133832"/>
              <a:ext cx="6347764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0585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15744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51309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73741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66385">
                      <a:extLst>
                        <a:ext uri="{9D8B030D-6E8A-4147-A177-3AD203B41FA5}">
                          <a16:colId xmlns:a16="http://schemas.microsoft.com/office/drawing/2014/main" val="3548056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𝝁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8612,4492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611,7748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274,2336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1604,5372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7516,2956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4138,1388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22757,4292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12">
                <a:extLst>
                  <a:ext uri="{FF2B5EF4-FFF2-40B4-BE49-F238E27FC236}">
                    <a16:creationId xmlns:a16="http://schemas.microsoft.com/office/drawing/2014/main" id="{3DF657B1-FD50-4D7E-AE21-08B1955440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746815"/>
                  </p:ext>
                </p:extLst>
              </p:nvPr>
            </p:nvGraphicFramePr>
            <p:xfrm>
              <a:off x="1076335" y="2133832"/>
              <a:ext cx="6347764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0585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15744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51309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73741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66385">
                      <a:extLst>
                        <a:ext uri="{9D8B030D-6E8A-4147-A177-3AD203B41FA5}">
                          <a16:colId xmlns:a16="http://schemas.microsoft.com/office/drawing/2014/main" val="35480569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3590" t="-4762" r="-428205" b="-4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7670" t="-4762" r="-1475"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8612,4492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611,7748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274,2336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1604,5372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7516,2956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4138,1388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344" t="-383871" r="-54569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22757,4292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B94869-D731-46E4-BE7E-9D66BE84F24B}"/>
                  </a:ext>
                </a:extLst>
              </p:cNvPr>
              <p:cNvSpPr txBox="1"/>
              <p:nvPr/>
            </p:nvSpPr>
            <p:spPr>
              <a:xfrm>
                <a:off x="8378828" y="1503202"/>
                <a:ext cx="1625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22,86 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𝐴𝑛𝑜𝑠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B94869-D731-46E4-BE7E-9D66BE84F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28" y="1503202"/>
                <a:ext cx="1625188" cy="276999"/>
              </a:xfrm>
              <a:prstGeom prst="rect">
                <a:avLst/>
              </a:prstGeom>
              <a:blipFill>
                <a:blip r:embed="rId4"/>
                <a:stretch>
                  <a:fillRect l="-2622" r="-2622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0BD9117-6053-4004-B275-F6B14D436C51}"/>
                  </a:ext>
                </a:extLst>
              </p:cNvPr>
              <p:cNvSpPr/>
              <p:nvPr/>
            </p:nvSpPr>
            <p:spPr>
              <a:xfrm>
                <a:off x="7806815" y="4622557"/>
                <a:ext cx="2669129" cy="992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𝝈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𝟔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16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𝟐𝟐𝟕𝟓𝟕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𝟒𝟐𝟗𝟐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𝟕𝟕</m:t>
                        </m:r>
                      </m:den>
                    </m:f>
                  </m:oMath>
                </a14:m>
                <a:endParaRPr lang="pt-BR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=295,5510</a:t>
                </a:r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0BD9117-6053-4004-B275-F6B14D436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5" y="4622557"/>
                <a:ext cx="2669129" cy="992836"/>
              </a:xfrm>
              <a:prstGeom prst="rect">
                <a:avLst/>
              </a:prstGeom>
              <a:blipFill>
                <a:blip r:embed="rId5"/>
                <a:stretch>
                  <a:fillRect t="-22086" b="-7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334D00-42C7-407C-9D46-C4CC6D6BD89A}"/>
                  </a:ext>
                </a:extLst>
              </p:cNvPr>
              <p:cNvSpPr txBox="1"/>
              <p:nvPr/>
            </p:nvSpPr>
            <p:spPr>
              <a:xfrm>
                <a:off x="7673546" y="2302938"/>
                <a:ext cx="3768811" cy="233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BR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0" lang="en-US" sz="1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en-US" sz="1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US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0" lang="en-US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1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kumimoji="0" lang="en-U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kumimoji="0" lang="en-U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0" lang="en-US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</m:oMath>
                </a14:m>
                <a:endParaRPr lang="pt-B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*27= 8612,4492</a:t>
                </a: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(16-22,86)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*13= 611,7748</a:t>
                </a: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(27-22,86)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*16= 274,2336</a:t>
                </a: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(38-22,86)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*7= 1604,5372</a:t>
                </a: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(49-22,86)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*11= 7516,2956</a:t>
                </a:r>
              </a:p>
              <a:p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(60-22,86)</a:t>
                </a:r>
                <a:r>
                  <a:rPr lang="pt-BR" sz="1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*3= 4138,1388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334D00-42C7-407C-9D46-C4CC6D6B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546" y="2302938"/>
                <a:ext cx="3768811" cy="2331857"/>
              </a:xfrm>
              <a:prstGeom prst="rect">
                <a:avLst/>
              </a:prstGeom>
              <a:blipFill>
                <a:blip r:embed="rId6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Desvio padrão: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Trata-se da raiz quadrada da variância. O desvio padrão é uma medida que expressa o grau de dispersão de um conjunto de dados. Ou seja, o desvio padrão indica o quanto um conjunto de dados é uniforme. Quanto mais próximo de 0 for o desvio padrão, mais homogêneo são os dados.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Desvio padrão populacional: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cap="none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Desvio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padrão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amostral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𝑠</m:t>
                      </m:r>
                      <m:r>
                        <a:rPr lang="en-US" i="1" cap="none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cap="none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cap="none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cap="none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cap="none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i="1" cap="non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Desvio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padrão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sobre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dados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agrupados</a:t>
                </a:r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cap="none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cap="none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(população) 	e	</a:t>
                </a:r>
                <a:r>
                  <a:rPr lang="en-US" cap="none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cap="none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cap="none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cap="none" dirty="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b="0" i="1" cap="none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(amostra)</a:t>
                </a: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  <a:blipFill>
                <a:blip r:embed="rId2"/>
                <a:stretch>
                  <a:fillRect l="-235" t="-413" r="-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Exercício) Calcule o desvio padrão da idade da população de </a:t>
                </a:r>
                <a:r>
                  <a:rPr lang="pt-BR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Akhiok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Considere os dados individuais e agrupados por classes de idade.</a:t>
                </a:r>
              </a:p>
              <a:p>
                <a:pPr marL="0" indent="0" algn="just">
                  <a:buNone/>
                </a:pP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Já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calculamos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variância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para as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duas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situações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Sendo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assim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o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desvio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padrão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para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cada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caso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é:</a:t>
                </a:r>
              </a:p>
              <a:p>
                <a:pPr marL="0" indent="0" algn="just">
                  <a:buNone/>
                </a:pPr>
                <a:r>
                  <a:rPr lang="en-US" cap="none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i="1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cap="none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b="0" i="0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304,4314</m:t>
                        </m:r>
                      </m:e>
                    </m:rad>
                    <m:r>
                      <a:rPr lang="en-US" b="0" i="0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=17,45 </m:t>
                    </m:r>
                  </m:oMath>
                </a14:m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considerando</m:t>
                    </m:r>
                    <m: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o</m:t>
                    </m:r>
                    <m: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conjunto</m:t>
                    </m:r>
                    <m: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de</m:t>
                    </m:r>
                    <m: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cap="none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dados</m:t>
                    </m:r>
                  </m:oMath>
                </a14:m>
                <a:endParaRPr lang="en-US" cap="none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US" cap="none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cap="none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cap="none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cap="none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 cap="none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cap="none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 cap="none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 cap="none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b="0" i="0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cap="non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295,5510</m:t>
                        </m:r>
                      </m:e>
                    </m:rad>
                    <m:r>
                      <a:rPr lang="en-US" b="0" i="1" cap="none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=17,19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considerando os dados agrupados</a:t>
                </a: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  <a:blipFill>
                <a:blip r:embed="rId2"/>
                <a:stretch>
                  <a:fillRect l="-647" t="-138"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3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VARIAÇÃO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6"/>
            <a:ext cx="10363826" cy="9454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Exercício) Calcule a variância e o desvio padrão do preço (em US$) da amostra de preço de aparelhos de ar condicionado apresentados na tabela abaixo:</a:t>
            </a: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70EB07-F8A5-4C8F-B6E8-1FC2D119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2" y="2056718"/>
            <a:ext cx="4590686" cy="499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63A289-8FE3-4EF7-9677-378701B5A68D}"/>
                  </a:ext>
                </a:extLst>
              </p:cNvPr>
              <p:cNvSpPr txBox="1"/>
              <p:nvPr/>
            </p:nvSpPr>
            <p:spPr>
              <a:xfrm>
                <a:off x="6432050" y="2072797"/>
                <a:ext cx="3776803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512,86</m:t>
                    </m:r>
                    <m:r>
                      <m:rPr>
                        <m:nor/>
                      </m:rPr>
                      <a:rPr lang="pt-BR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den>
                    </m:f>
                  </m:oMath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63A289-8FE3-4EF7-9677-378701B5A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50" y="2072797"/>
                <a:ext cx="3776803" cy="524182"/>
              </a:xfrm>
              <a:prstGeom prst="rect">
                <a:avLst/>
              </a:prstGeom>
              <a:blipFill>
                <a:blip r:embed="rId3"/>
                <a:stretch>
                  <a:fillRect l="-1290" b="-5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A6D6CEA7-481F-42B6-AB57-9AF872301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68240"/>
                  </p:ext>
                </p:extLst>
              </p:nvPr>
            </p:nvGraphicFramePr>
            <p:xfrm>
              <a:off x="3081886" y="2575310"/>
              <a:ext cx="3928514" cy="372351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83623">
                      <a:extLst>
                        <a:ext uri="{9D8B030D-6E8A-4147-A177-3AD203B41FA5}">
                          <a16:colId xmlns:a16="http://schemas.microsoft.com/office/drawing/2014/main" val="87643613"/>
                        </a:ext>
                      </a:extLst>
                    </a:gridCol>
                    <a:gridCol w="1343608">
                      <a:extLst>
                        <a:ext uri="{9D8B030D-6E8A-4147-A177-3AD203B41FA5}">
                          <a16:colId xmlns:a16="http://schemas.microsoft.com/office/drawing/2014/main" val="3859888675"/>
                        </a:ext>
                      </a:extLst>
                    </a:gridCol>
                    <a:gridCol w="1701283">
                      <a:extLst>
                        <a:ext uri="{9D8B030D-6E8A-4147-A177-3AD203B41FA5}">
                          <a16:colId xmlns:a16="http://schemas.microsoft.com/office/drawing/2014/main" val="41564530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860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8622,98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372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5308,58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67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5308,58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1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1836,98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37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1079,78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74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165,38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693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327,14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107020,58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678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-0,02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129342,86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17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A6D6CEA7-481F-42B6-AB57-9AF872301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68240"/>
                  </p:ext>
                </p:extLst>
              </p:nvPr>
            </p:nvGraphicFramePr>
            <p:xfrm>
              <a:off x="3081886" y="2575310"/>
              <a:ext cx="3928514" cy="372351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83623">
                      <a:extLst>
                        <a:ext uri="{9D8B030D-6E8A-4147-A177-3AD203B41FA5}">
                          <a16:colId xmlns:a16="http://schemas.microsoft.com/office/drawing/2014/main" val="87643613"/>
                        </a:ext>
                      </a:extLst>
                    </a:gridCol>
                    <a:gridCol w="1343608">
                      <a:extLst>
                        <a:ext uri="{9D8B030D-6E8A-4147-A177-3AD203B41FA5}">
                          <a16:colId xmlns:a16="http://schemas.microsoft.com/office/drawing/2014/main" val="3859888675"/>
                        </a:ext>
                      </a:extLst>
                    </a:gridCol>
                    <a:gridCol w="1701283">
                      <a:extLst>
                        <a:ext uri="{9D8B030D-6E8A-4147-A177-3AD203B41FA5}">
                          <a16:colId xmlns:a16="http://schemas.microsoft.com/office/drawing/2014/main" val="415645304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66063" t="-8197" r="-128507" b="-9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31541" t="-8197" r="-1792" b="-9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60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8622,98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372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5308,58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677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5308,58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81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-42,86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1836,98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37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1079,78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74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165,38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693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840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327,14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107020,58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6785369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690" t="-397581" r="-348276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-0,02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129342,86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170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D25E1F5-E1E6-4B7D-B943-42C7A095DD77}"/>
                  </a:ext>
                </a:extLst>
              </p:cNvPr>
              <p:cNvSpPr txBox="1"/>
              <p:nvPr/>
            </p:nvSpPr>
            <p:spPr>
              <a:xfrm flipH="1">
                <a:off x="7296478" y="3249070"/>
                <a:ext cx="4226828" cy="16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129342,86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=21557,14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desvio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padrão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será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21557,14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=146,82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D25E1F5-E1E6-4B7D-B943-42C7A095D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96478" y="3249070"/>
                <a:ext cx="4226828" cy="1652184"/>
              </a:xfrm>
              <a:prstGeom prst="rect">
                <a:avLst/>
              </a:prstGeom>
              <a:blipFill>
                <a:blip r:embed="rId6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POSIÇÃO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630981"/>
            <a:ext cx="10363826" cy="37540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Fractis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são números que dividem em partes iguais um conjunto ordenado de dados. A mediana, por exemplo, divide um conjunto ordenado de dados em duas partes iguais.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Quartis: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Três quartis 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dividem, aproximadamente um conjunto ordenado de dados em quatro partes iguais.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Cerca de um quarto dos dados fica dentro ou abaixo do </a:t>
            </a: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primeiro quartil Q</a:t>
            </a:r>
            <a:r>
              <a:rPr lang="pt-BR" b="1" cap="none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Cerca da metade dos dados, fica dentro ou abaixo do </a:t>
            </a: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segundo quartil Q</a:t>
            </a:r>
            <a:r>
              <a:rPr lang="pt-BR" b="1" cap="none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 segundo quartil é igual a mediana do conjunto de dados).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Cerca de três quartos dos dados ficam dentro ou abaixo do </a:t>
            </a:r>
            <a:r>
              <a:rPr lang="pt-BR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terceiro quartil Q</a:t>
            </a:r>
            <a:r>
              <a:rPr lang="pt-BR" b="1" cap="none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POSIÇÃO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5408"/>
            <a:ext cx="10363826" cy="869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Exemplo: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pontuação nos testes de 15 funcionários de uma empresa em um curso de treinamento está apresentada a seguir. Obtenha os primeiro, segundo e terceiro quartis da pontuação de testes: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4E64F2A-FCFD-48A7-BD5A-89884567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7605"/>
              </p:ext>
            </p:extLst>
          </p:nvPr>
        </p:nvGraphicFramePr>
        <p:xfrm>
          <a:off x="2265266" y="2586350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7200306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8695953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895412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9620597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1931584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560017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5830237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051931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751026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641772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9309314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5855148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303534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389531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5902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85843"/>
                  </a:ext>
                </a:extLst>
              </a:tr>
            </a:tbl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BD4FAB5-A3DA-42DC-B432-C58D7D5FD77F}"/>
              </a:ext>
            </a:extLst>
          </p:cNvPr>
          <p:cNvSpPr txBox="1">
            <a:spLocks/>
          </p:cNvSpPr>
          <p:nvPr/>
        </p:nvSpPr>
        <p:spPr>
          <a:xfrm>
            <a:off x="913774" y="2979392"/>
            <a:ext cx="10363826" cy="254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è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primeiro passo é ordenar a tabela em ordem crescente ou decrescente.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Identifique a mediana 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Identificada a mediana pode-se dividir o conjunto de dados em duas metades.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primeiro quartis, 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a mediana da metade inferior.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terceiro quartis 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a mediana da metade superior.</a:t>
            </a:r>
          </a:p>
        </p:txBody>
      </p:sp>
    </p:spTree>
    <p:extLst>
      <p:ext uri="{BB962C8B-B14F-4D97-AF65-F5344CB8AC3E}">
        <p14:creationId xmlns:p14="http://schemas.microsoft.com/office/powerpoint/2010/main" val="27200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6"/>
            <a:ext cx="10363826" cy="4525344"/>
          </a:xfrm>
        </p:spPr>
        <p:txBody>
          <a:bodyPr/>
          <a:lstStyle/>
          <a:p>
            <a:pPr algn="just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Construindo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frequências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censo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etários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declarados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77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habitantes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Akhiok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Alasca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28 – 6 – 17 – 48 – 63 – 47 – 27 – 21 – 3 – 7 – 12 – 39 – 50 – 54 – 33 – 45 – 15 – 24</a:t>
            </a:r>
          </a:p>
          <a:p>
            <a:pPr marL="0" indent="0" algn="just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1 –  7 – 36 – 53 – 46 – 27 –  5 – 10 - 32 – 50 - 52 – 11 – 42 - 22 –  3 – 17 – 34 – 56</a:t>
            </a:r>
          </a:p>
          <a:p>
            <a:pPr marL="0" indent="0" algn="just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25 -  2 – 30 – 10 – 33 -  1 – 49 – 13 – 16 -  8 – 31 – 21 -  6 -  9 -  2 – 11 – 32 – 25</a:t>
            </a:r>
          </a:p>
          <a:p>
            <a:pPr marL="0" indent="0" algn="just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0 – 55 – 23 – 41 – 29 -  4 – 51 -  1 -  6 – 31 -  5 -  5 – 11 -  4 – 10 – 26 – 12 -  6</a:t>
            </a:r>
          </a:p>
          <a:p>
            <a:pPr marL="0" indent="0" algn="just">
              <a:buNone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16 -  8 -  2 -  4 – 28</a:t>
            </a:r>
          </a:p>
          <a:p>
            <a:pPr marL="0" indent="0" algn="just">
              <a:buNone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Estes dados foram coletados e anotados diretamente, sem nenhuma organização e por ter esta característica o denominamos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Dados Brutos.</a:t>
            </a:r>
            <a:endParaRPr lang="pt-BR" b="1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POSIÇÃO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8" name="Tabela 10">
            <a:extLst>
              <a:ext uri="{FF2B5EF4-FFF2-40B4-BE49-F238E27FC236}">
                <a16:creationId xmlns:a16="http://schemas.microsoft.com/office/drawing/2014/main" id="{7AB70F59-4799-469F-AAF7-7E475A8CC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52548"/>
              </p:ext>
            </p:extLst>
          </p:nvPr>
        </p:nvGraphicFramePr>
        <p:xfrm>
          <a:off x="2031997" y="3058160"/>
          <a:ext cx="812800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7946778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777897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5856437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231108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5956975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491738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9803003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85144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087918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7167411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1964214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497032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2655174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2702195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1817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75366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B996B7D-B0A5-4F8C-9E7C-FADE366C4466}"/>
              </a:ext>
            </a:extLst>
          </p:cNvPr>
          <p:cNvCxnSpPr/>
          <p:nvPr/>
        </p:nvCxnSpPr>
        <p:spPr>
          <a:xfrm flipV="1">
            <a:off x="6095999" y="3604103"/>
            <a:ext cx="0" cy="438539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F19731-A98D-4B6E-8CC0-8A05EDC15A54}"/>
              </a:ext>
            </a:extLst>
          </p:cNvPr>
          <p:cNvSpPr txBox="1"/>
          <p:nvPr/>
        </p:nvSpPr>
        <p:spPr>
          <a:xfrm>
            <a:off x="5875426" y="4055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E6CF5968-1968-4C51-834F-78A31F8A74CC}"/>
              </a:ext>
            </a:extLst>
          </p:cNvPr>
          <p:cNvSpPr/>
          <p:nvPr/>
        </p:nvSpPr>
        <p:spPr>
          <a:xfrm rot="5400000">
            <a:off x="3755520" y="830660"/>
            <a:ext cx="343571" cy="3790618"/>
          </a:xfrm>
          <a:prstGeom prst="leftBrace">
            <a:avLst>
              <a:gd name="adj1" fmla="val 8333"/>
              <a:gd name="adj2" fmla="val 51477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AED7D2-5A58-4519-ACC1-0CCA5C58BBE8}"/>
              </a:ext>
            </a:extLst>
          </p:cNvPr>
          <p:cNvSpPr txBox="1"/>
          <p:nvPr/>
        </p:nvSpPr>
        <p:spPr>
          <a:xfrm>
            <a:off x="3013788" y="214799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inferior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AF42ED3E-8823-4D7E-A22E-472D8A880B01}"/>
              </a:ext>
            </a:extLst>
          </p:cNvPr>
          <p:cNvSpPr/>
          <p:nvPr/>
        </p:nvSpPr>
        <p:spPr>
          <a:xfrm rot="5400000">
            <a:off x="8092907" y="827937"/>
            <a:ext cx="343571" cy="3790618"/>
          </a:xfrm>
          <a:prstGeom prst="leftBrace">
            <a:avLst>
              <a:gd name="adj1" fmla="val 8333"/>
              <a:gd name="adj2" fmla="val 51477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82F88D-ECD4-45B0-A55A-722F7B4C71B6}"/>
              </a:ext>
            </a:extLst>
          </p:cNvPr>
          <p:cNvSpPr txBox="1"/>
          <p:nvPr/>
        </p:nvSpPr>
        <p:spPr>
          <a:xfrm>
            <a:off x="7351175" y="214527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superior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C6FF638-690C-46D0-90AA-9CCF33D189DE}"/>
              </a:ext>
            </a:extLst>
          </p:cNvPr>
          <p:cNvCxnSpPr/>
          <p:nvPr/>
        </p:nvCxnSpPr>
        <p:spPr>
          <a:xfrm flipV="1">
            <a:off x="3925076" y="3537581"/>
            <a:ext cx="0" cy="438539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4E9D7AC-74EA-4279-AE44-4B54077D6808}"/>
              </a:ext>
            </a:extLst>
          </p:cNvPr>
          <p:cNvSpPr txBox="1"/>
          <p:nvPr/>
        </p:nvSpPr>
        <p:spPr>
          <a:xfrm>
            <a:off x="3704503" y="39893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13CF367-40D7-4075-81B8-654D5C79B061}"/>
              </a:ext>
            </a:extLst>
          </p:cNvPr>
          <p:cNvCxnSpPr/>
          <p:nvPr/>
        </p:nvCxnSpPr>
        <p:spPr>
          <a:xfrm flipV="1">
            <a:off x="8279746" y="3475755"/>
            <a:ext cx="0" cy="438539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A34AE3-02F5-4E4E-891E-24A78100F95D}"/>
              </a:ext>
            </a:extLst>
          </p:cNvPr>
          <p:cNvSpPr txBox="1"/>
          <p:nvPr/>
        </p:nvSpPr>
        <p:spPr>
          <a:xfrm>
            <a:off x="8059173" y="39275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22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POSIÇÃO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5409"/>
            <a:ext cx="10363826" cy="5730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Determine o primeiro, segundo e terceiro quartis da população de </a:t>
            </a:r>
            <a:r>
              <a:rPr lang="pt-BR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124D318-DBA7-47DE-8E9F-0C6310E9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5340"/>
              </p:ext>
            </p:extLst>
          </p:nvPr>
        </p:nvGraphicFramePr>
        <p:xfrm>
          <a:off x="2031683" y="2730500"/>
          <a:ext cx="8128008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22356864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96613938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5910252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48512141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8297106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14307769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3047893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091390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8598481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04868690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24845575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6890132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59379763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4563987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1827418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4659313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1144100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6600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2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4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27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35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823293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EF992418-693B-4FC2-961F-6794F50EC49E}"/>
              </a:ext>
            </a:extLst>
          </p:cNvPr>
          <p:cNvSpPr/>
          <p:nvPr/>
        </p:nvSpPr>
        <p:spPr>
          <a:xfrm>
            <a:off x="2965421" y="3429000"/>
            <a:ext cx="420657" cy="433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29B2BD7-58B5-47BF-9688-7E8A053D53B1}"/>
              </a:ext>
            </a:extLst>
          </p:cNvPr>
          <p:cNvCxnSpPr/>
          <p:nvPr/>
        </p:nvCxnSpPr>
        <p:spPr>
          <a:xfrm>
            <a:off x="3189200" y="3862873"/>
            <a:ext cx="0" cy="117565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B22B26-5E6F-428C-AE25-3185DF0D3750}"/>
              </a:ext>
            </a:extLst>
          </p:cNvPr>
          <p:cNvSpPr txBox="1"/>
          <p:nvPr/>
        </p:nvSpPr>
        <p:spPr>
          <a:xfrm>
            <a:off x="2965421" y="523259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1BDE52-F769-4E54-9C3E-35BCF641A703}"/>
              </a:ext>
            </a:extLst>
          </p:cNvPr>
          <p:cNvSpPr/>
          <p:nvPr/>
        </p:nvSpPr>
        <p:spPr>
          <a:xfrm>
            <a:off x="2031683" y="3063185"/>
            <a:ext cx="420657" cy="433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5C12FDD-E000-4029-9D50-5BF1BB079F0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289427" y="3280122"/>
            <a:ext cx="742256" cy="51743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1FC45B-09E6-405C-8E45-94AB68C65A67}"/>
              </a:ext>
            </a:extLst>
          </p:cNvPr>
          <p:cNvSpPr txBox="1"/>
          <p:nvPr/>
        </p:nvSpPr>
        <p:spPr>
          <a:xfrm>
            <a:off x="1022554" y="379755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B60BF2-997A-4C47-AA8D-1F2F2060FA8A}"/>
              </a:ext>
            </a:extLst>
          </p:cNvPr>
          <p:cNvSpPr/>
          <p:nvPr/>
        </p:nvSpPr>
        <p:spPr>
          <a:xfrm>
            <a:off x="3412979" y="3835682"/>
            <a:ext cx="420657" cy="4338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D652CB2-294A-448B-85DD-C5522F1D20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33636" y="4052619"/>
            <a:ext cx="513082" cy="1064098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C0F3C5-C2A7-42C6-AAB4-2A2FA6D8894F}"/>
              </a:ext>
            </a:extLst>
          </p:cNvPr>
          <p:cNvSpPr txBox="1"/>
          <p:nvPr/>
        </p:nvSpPr>
        <p:spPr>
          <a:xfrm>
            <a:off x="4250217" y="51136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07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MEDIDAS DE POSIÇÃO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7788" y="2204056"/>
            <a:ext cx="10363826" cy="25584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Amplitude interquartil: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é a diferença entre o primeiro e o terceiro quartis.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 exemplo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pt-BR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AIQ = Q</a:t>
            </a:r>
            <a:r>
              <a:rPr lang="pt-BR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pt-BR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Q</a:t>
            </a:r>
            <a:r>
              <a:rPr lang="pt-BR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18 – 10 = 8 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Decis</a:t>
            </a: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Divide o conjunto de dados em dez partes iguais: 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..., D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Percentis: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 o conjunto de dados em cem partes iguais: 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..., P</a:t>
            </a:r>
            <a:r>
              <a:rPr lang="pt-BR" b="1" i="1" cap="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99</a:t>
            </a:r>
            <a:r>
              <a:rPr lang="pt-BR" b="1" i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6"/>
            <a:ext cx="10363826" cy="4525344"/>
          </a:xfrm>
        </p:spPr>
        <p:txBody>
          <a:bodyPr/>
          <a:lstStyle/>
          <a:p>
            <a:pPr algn="just"/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 conjunto abaixo, construído através dos dados brutos é denominado Rol. Percebam que os dados  foram conveniente  organizados em ordem crescente.</a:t>
            </a: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0BA67A88-992C-41CD-9388-874BAD84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9281"/>
              </p:ext>
            </p:extLst>
          </p:nvPr>
        </p:nvGraphicFramePr>
        <p:xfrm>
          <a:off x="2386003" y="2601428"/>
          <a:ext cx="8128008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79316628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440928160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59164824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14029921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1694639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354698264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67036518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841231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73170052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1152615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3392201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8867534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81364417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557590933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78216779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23319110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907869899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75589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6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76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9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47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49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51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52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5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55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56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63</a:t>
                      </a:r>
                      <a:endParaRPr lang="pt-BR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4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52534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Exercício 1) 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Construa uma distribuição de frequência usando as idades dos habitantes de </a:t>
                </a:r>
                <a:r>
                  <a:rPr lang="pt-BR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Akhiok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 Use seis classes.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exercício já estabelece o número de classes. 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Normalmente (quando não é estabelecido no exercício) aplica-se a fórmula 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𝑐𝑙𝑎𝑠𝑠𝑒𝑠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onde </a:t>
                </a:r>
                <a:r>
                  <a:rPr lang="pt-BR" i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representa o número total de dados. 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Limita-se o número de classes entre 5 e 20. Números maiores de classe dificulta a identificação de padrões.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amplitude total dos dados é calculada por: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𝐴𝑚𝑝𝑙𝑖𝑡𝑢𝑑𝑒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𝑡𝑜𝑡𝑎𝑙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𝑙𝑖𝑚𝑖𝑡𝑒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𝑠𝑢𝑝𝑒𝑟𝑖𝑜𝑟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𝑙𝑖𝑚𝑖𝑡𝑒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𝑖𝑛𝑓𝑒𝑟𝑖𝑜𝑟</m:t>
                      </m:r>
                    </m:oMath>
                  </m:oMathPara>
                </a14:m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𝐴𝑚𝑝𝑙𝑖𝑡𝑢𝑑𝑒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𝑡𝑜𝑡𝑎𝑙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=63 −0=63</m:t>
                      </m:r>
                    </m:oMath>
                  </m:oMathPara>
                </a14:m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525344"/>
              </a:xfrm>
              <a:blipFill>
                <a:blip r:embed="rId2"/>
                <a:stretch>
                  <a:fillRect l="-647" t="-135"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7"/>
                <a:ext cx="10363826" cy="2371866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 cálculo da amplitude da classe 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𝑎𝑚𝑝𝑙𝑖𝑡𝑢𝑑𝑒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𝑑𝑎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𝑐𝑙𝑎𝑠𝑠𝑒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𝐴𝑚𝑝𝑙𝑖𝑡𝑢𝑑𝑒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𝑡𝑜𝑡𝑎𝑙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.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𝑑𝑒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𝑐𝑙𝑎𝑠𝑠𝑒𝑠</m:t>
                        </m:r>
                      </m:den>
                    </m:f>
                    <m:r>
                      <a:rPr lang="en-US" b="0" i="0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63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=10,5</m:t>
                    </m:r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 Arredondar para 11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Pode-se considerar cada classe como um intervalo aberto, ou seja, as idades vão de 0 (valor incluso, até 10, 9999 ... ) ou seja: 0 |--- 11. Neste caso, como as idades estão representadas em valores inteiros, consideremos as classes e as frequências conforme a tabela.</a:t>
                </a: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7"/>
                <a:ext cx="10363826" cy="2371866"/>
              </a:xfrm>
              <a:blipFill>
                <a:blip r:embed="rId2"/>
                <a:stretch>
                  <a:fillRect l="-529" t="-257" r="-588" b="-2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D1C7EBB4-26B7-4AD2-97D7-9C673C5D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6849"/>
              </p:ext>
            </p:extLst>
          </p:nvPr>
        </p:nvGraphicFramePr>
        <p:xfrm>
          <a:off x="4492726" y="3637723"/>
          <a:ext cx="32059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452">
                  <a:extLst>
                    <a:ext uri="{9D8B030D-6E8A-4147-A177-3AD203B41FA5}">
                      <a16:colId xmlns:a16="http://schemas.microsoft.com/office/drawing/2014/main" val="2922707799"/>
                    </a:ext>
                  </a:extLst>
                </a:gridCol>
                <a:gridCol w="1719470">
                  <a:extLst>
                    <a:ext uri="{9D8B030D-6E8A-4147-A177-3AD203B41FA5}">
                      <a16:colId xmlns:a16="http://schemas.microsoft.com/office/drawing/2014/main" val="215833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Frequência</a:t>
                      </a:r>
                      <a:r>
                        <a:rPr lang="en-US" dirty="0"/>
                        <a:t>, 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1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11 - 21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1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22 - 32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2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33 - 43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44 - 54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8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55 - 65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7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78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Ponto médio (característica): 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é a metade da soma entre os limites inferior e superior da classe.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𝑃𝑜𝑛𝑡𝑜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é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𝑑𝑖𝑜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𝑑𝑎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𝑐𝑙𝑎𝑠𝑠𝑒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b="0" i="1" cap="none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𝑙𝑖𝑚𝑖𝑡𝑒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𝑠𝑢𝑝𝑒𝑟𝑖𝑜𝑟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𝑑𝑎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𝑐𝑙𝑎𝑠𝑠𝑒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𝑙𝑖𝑚𝑖𝑡𝑒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𝑖𝑛𝑓𝑒𝑟𝑖𝑜𝑟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𝑑𝑎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𝑐𝑙𝑎𝑠𝑠𝑒</m:t>
                          </m:r>
                        </m:num>
                        <m:den>
                          <m:r>
                            <a:rPr lang="en-US" b="0" i="1" cap="none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Frequência relativa (</a:t>
                </a:r>
                <a:r>
                  <a:rPr lang="pt-BR" b="1" i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pt-BR" b="1" i="1" cap="non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</a:t>
                </a:r>
                <a:r>
                  <a:rPr lang="pt-BR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pt-BR" b="1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): </a:t>
                </a:r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é a porção ou porcentagem dos dados que entra da classe.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𝐹𝑟𝑒𝑞𝑢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ê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𝑛𝑐𝑖𝑎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𝑟𝑒𝑙𝑎𝑡𝑖𝑣𝑎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𝑑𝑎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𝑐𝑙𝑎𝑠𝑠𝑒</m:t>
                    </m:r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cap="none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𝑓𝑟𝑒𝑞𝑢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ê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𝑛𝑐𝑖𝑎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𝑑𝑎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𝑐𝑙𝑎𝑠𝑠𝑒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𝑡𝑎𝑚𝑎𝑛h𝑜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𝑑𝑎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𝑎𝑚𝑜𝑠𝑡𝑟𝑎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𝑜𝑢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𝑝𝑜𝑝𝑢𝑙𝑎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çã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𝑜</m:t>
                        </m:r>
                      </m:den>
                    </m:f>
                    <m:r>
                      <a:rPr lang="en-US" b="0" i="1" cap="none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num>
                      <m:den>
                        <m:r>
                          <a:rPr lang="en-US" b="0" i="1" cap="non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just"/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pt-BR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9E3E4-E276-432C-B787-00A6847F3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65856"/>
                <a:ext cx="10363826" cy="4429265"/>
              </a:xfrm>
              <a:blipFill>
                <a:blip r:embed="rId2"/>
                <a:stretch>
                  <a:fillRect l="-529" t="-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910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Exercício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Baseado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distribuição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frequência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Akhiok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inclua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tabela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duas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colunas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contendo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1) 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ponto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médio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cada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 2) 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distribuição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frequência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relativa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a 12">
                <a:extLst>
                  <a:ext uri="{FF2B5EF4-FFF2-40B4-BE49-F238E27FC236}">
                    <a16:creationId xmlns:a16="http://schemas.microsoft.com/office/drawing/2014/main" id="{3046B18E-2B91-4D0F-98AC-C1B7C7A2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603214"/>
                  </p:ext>
                </p:extLst>
              </p:nvPr>
            </p:nvGraphicFramePr>
            <p:xfrm>
              <a:off x="2882586" y="2082396"/>
              <a:ext cx="6426201" cy="3895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6029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27060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63063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98130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91919">
                      <a:extLst>
                        <a:ext uri="{9D8B030D-6E8A-4147-A177-3AD203B41FA5}">
                          <a16:colId xmlns:a16="http://schemas.microsoft.com/office/drawing/2014/main" val="2520752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i="1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0,351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0,169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0,208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0,091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0,143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0,039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a 12">
                <a:extLst>
                  <a:ext uri="{FF2B5EF4-FFF2-40B4-BE49-F238E27FC236}">
                    <a16:creationId xmlns:a16="http://schemas.microsoft.com/office/drawing/2014/main" id="{3046B18E-2B91-4D0F-98AC-C1B7C7A2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603214"/>
                  </p:ext>
                </p:extLst>
              </p:nvPr>
            </p:nvGraphicFramePr>
            <p:xfrm>
              <a:off x="2882586" y="2082396"/>
              <a:ext cx="6426201" cy="3895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6029">
                      <a:extLst>
                        <a:ext uri="{9D8B030D-6E8A-4147-A177-3AD203B41FA5}">
                          <a16:colId xmlns:a16="http://schemas.microsoft.com/office/drawing/2014/main" val="1876441706"/>
                        </a:ext>
                      </a:extLst>
                    </a:gridCol>
                    <a:gridCol w="927060">
                      <a:extLst>
                        <a:ext uri="{9D8B030D-6E8A-4147-A177-3AD203B41FA5}">
                          <a16:colId xmlns:a16="http://schemas.microsoft.com/office/drawing/2014/main" val="1065846830"/>
                        </a:ext>
                      </a:extLst>
                    </a:gridCol>
                    <a:gridCol w="963063">
                      <a:extLst>
                        <a:ext uri="{9D8B030D-6E8A-4147-A177-3AD203B41FA5}">
                          <a16:colId xmlns:a16="http://schemas.microsoft.com/office/drawing/2014/main" val="706609334"/>
                        </a:ext>
                      </a:extLst>
                    </a:gridCol>
                    <a:gridCol w="1998130">
                      <a:extLst>
                        <a:ext uri="{9D8B030D-6E8A-4147-A177-3AD203B41FA5}">
                          <a16:colId xmlns:a16="http://schemas.microsoft.com/office/drawing/2014/main" val="3919998114"/>
                        </a:ext>
                      </a:extLst>
                    </a:gridCol>
                    <a:gridCol w="2091919">
                      <a:extLst>
                        <a:ext uri="{9D8B030D-6E8A-4147-A177-3AD203B41FA5}">
                          <a16:colId xmlns:a16="http://schemas.microsoft.com/office/drawing/2014/main" val="252075203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43671" t="-3333" r="-427848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i="1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1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0,351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61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0,169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294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0,208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544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0,091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742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0,143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940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0,039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2033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366" t="-420161" r="-54509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9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8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DADB6-F4AB-42E8-917B-4C12E3A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201" y="466119"/>
            <a:ext cx="5812972" cy="799736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Estatística</a:t>
            </a:r>
            <a:r>
              <a:rPr lang="en-US" sz="2800" dirty="0"/>
              <a:t> </a:t>
            </a:r>
            <a:r>
              <a:rPr lang="en-US" sz="2800" dirty="0" err="1"/>
              <a:t>descritiva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distribuição</a:t>
            </a:r>
            <a:r>
              <a:rPr lang="en-US" sz="2800" dirty="0"/>
              <a:t> de </a:t>
            </a:r>
            <a:r>
              <a:rPr lang="en-US" sz="2800" dirty="0" err="1"/>
              <a:t>frequências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9E3E4-E276-432C-B787-00A6847F3C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5857"/>
            <a:ext cx="10363826" cy="124874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b="1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Frequência cumulativa (F): </a:t>
            </a:r>
            <a:r>
              <a:rPr lang="pt-BR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também conhecida por frequência acumulada é a soma da frequência daquela classe com a de todas as classes anteriores. A frequência acumulada da última classe é igual ao tamanho da amostra ou população.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pt-BR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EBE45-E85E-4F2C-902E-EA0882B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Dr. Pedro Luiz Santos Serra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B747D5-2238-4DF2-BA98-4E72FF2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7">
                <a:extLst>
                  <a:ext uri="{FF2B5EF4-FFF2-40B4-BE49-F238E27FC236}">
                    <a16:creationId xmlns:a16="http://schemas.microsoft.com/office/drawing/2014/main" id="{4D01D249-9C99-4177-9D2F-6E45E05D9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404113"/>
                  </p:ext>
                </p:extLst>
              </p:nvPr>
            </p:nvGraphicFramePr>
            <p:xfrm>
              <a:off x="1940082" y="2388521"/>
              <a:ext cx="8595397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0759">
                      <a:extLst>
                        <a:ext uri="{9D8B030D-6E8A-4147-A177-3AD203B41FA5}">
                          <a16:colId xmlns:a16="http://schemas.microsoft.com/office/drawing/2014/main" val="1142963990"/>
                        </a:ext>
                      </a:extLst>
                    </a:gridCol>
                    <a:gridCol w="1076822">
                      <a:extLst>
                        <a:ext uri="{9D8B030D-6E8A-4147-A177-3AD203B41FA5}">
                          <a16:colId xmlns:a16="http://schemas.microsoft.com/office/drawing/2014/main" val="3173171795"/>
                        </a:ext>
                      </a:extLst>
                    </a:gridCol>
                    <a:gridCol w="738391">
                      <a:extLst>
                        <a:ext uri="{9D8B030D-6E8A-4147-A177-3AD203B41FA5}">
                          <a16:colId xmlns:a16="http://schemas.microsoft.com/office/drawing/2014/main" val="1140267801"/>
                        </a:ext>
                      </a:extLst>
                    </a:gridCol>
                    <a:gridCol w="1466529">
                      <a:extLst>
                        <a:ext uri="{9D8B030D-6E8A-4147-A177-3AD203B41FA5}">
                          <a16:colId xmlns:a16="http://schemas.microsoft.com/office/drawing/2014/main" val="905563996"/>
                        </a:ext>
                      </a:extLst>
                    </a:gridCol>
                    <a:gridCol w="2215175">
                      <a:extLst>
                        <a:ext uri="{9D8B030D-6E8A-4147-A177-3AD203B41FA5}">
                          <a16:colId xmlns:a16="http://schemas.microsoft.com/office/drawing/2014/main" val="3796723107"/>
                        </a:ext>
                      </a:extLst>
                    </a:gridCol>
                    <a:gridCol w="2587721">
                      <a:extLst>
                        <a:ext uri="{9D8B030D-6E8A-4147-A177-3AD203B41FA5}">
                          <a16:colId xmlns:a16="http://schemas.microsoft.com/office/drawing/2014/main" val="3506944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i="1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cumulativa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5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0,351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727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0,169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04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0,208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9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0,091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438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245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0,039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336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076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7">
                <a:extLst>
                  <a:ext uri="{FF2B5EF4-FFF2-40B4-BE49-F238E27FC236}">
                    <a16:creationId xmlns:a16="http://schemas.microsoft.com/office/drawing/2014/main" id="{4D01D249-9C99-4177-9D2F-6E45E05D91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404113"/>
                  </p:ext>
                </p:extLst>
              </p:nvPr>
            </p:nvGraphicFramePr>
            <p:xfrm>
              <a:off x="1940082" y="2388521"/>
              <a:ext cx="8595397" cy="36208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0759">
                      <a:extLst>
                        <a:ext uri="{9D8B030D-6E8A-4147-A177-3AD203B41FA5}">
                          <a16:colId xmlns:a16="http://schemas.microsoft.com/office/drawing/2014/main" val="1142963990"/>
                        </a:ext>
                      </a:extLst>
                    </a:gridCol>
                    <a:gridCol w="1076822">
                      <a:extLst>
                        <a:ext uri="{9D8B030D-6E8A-4147-A177-3AD203B41FA5}">
                          <a16:colId xmlns:a16="http://schemas.microsoft.com/office/drawing/2014/main" val="3173171795"/>
                        </a:ext>
                      </a:extLst>
                    </a:gridCol>
                    <a:gridCol w="738391">
                      <a:extLst>
                        <a:ext uri="{9D8B030D-6E8A-4147-A177-3AD203B41FA5}">
                          <a16:colId xmlns:a16="http://schemas.microsoft.com/office/drawing/2014/main" val="1140267801"/>
                        </a:ext>
                      </a:extLst>
                    </a:gridCol>
                    <a:gridCol w="1466529">
                      <a:extLst>
                        <a:ext uri="{9D8B030D-6E8A-4147-A177-3AD203B41FA5}">
                          <a16:colId xmlns:a16="http://schemas.microsoft.com/office/drawing/2014/main" val="905563996"/>
                        </a:ext>
                      </a:extLst>
                    </a:gridCol>
                    <a:gridCol w="2215175">
                      <a:extLst>
                        <a:ext uri="{9D8B030D-6E8A-4147-A177-3AD203B41FA5}">
                          <a16:colId xmlns:a16="http://schemas.microsoft.com/office/drawing/2014/main" val="3796723107"/>
                        </a:ext>
                      </a:extLst>
                    </a:gridCol>
                    <a:gridCol w="2587721">
                      <a:extLst>
                        <a:ext uri="{9D8B030D-6E8A-4147-A177-3AD203B41FA5}">
                          <a16:colId xmlns:a16="http://schemas.microsoft.com/office/drawing/2014/main" val="350694447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pt-BR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Classe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6529" t="-4762" r="-853719" b="-46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i="1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pt-BR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Frequência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cumulativa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endParaRPr lang="pt-B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5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0 - 10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0,351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727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11 - 21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0,169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048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22 - 32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0,208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89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33 - 43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0,091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63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438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44 - 54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0,143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245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55 - 65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0,039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336332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8023" t="-383871" r="-651977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076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048078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FAE4CFBF43C4C90BF11A5EE514754" ma:contentTypeVersion="2" ma:contentTypeDescription="Create a new document." ma:contentTypeScope="" ma:versionID="2bc2774ae9b845b44e28fd12b087fe30">
  <xsd:schema xmlns:xsd="http://www.w3.org/2001/XMLSchema" xmlns:xs="http://www.w3.org/2001/XMLSchema" xmlns:p="http://schemas.microsoft.com/office/2006/metadata/properties" xmlns:ns2="8726d1ef-dc85-4b2a-9052-98c64e6e33bf" targetNamespace="http://schemas.microsoft.com/office/2006/metadata/properties" ma:root="true" ma:fieldsID="cd689656a09ed1f56f5ff78c7c7daf97" ns2:_="">
    <xsd:import namespace="8726d1ef-dc85-4b2a-9052-98c64e6e3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6d1ef-dc85-4b2a-9052-98c64e6e3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368CF-EB2A-4BC3-B553-B70BD11CB30C}"/>
</file>

<file path=customXml/itemProps2.xml><?xml version="1.0" encoding="utf-8"?>
<ds:datastoreItem xmlns:ds="http://schemas.openxmlformats.org/officeDocument/2006/customXml" ds:itemID="{D233903F-FFB8-4CFB-A6D9-BD29FC1285F7}"/>
</file>

<file path=customXml/itemProps3.xml><?xml version="1.0" encoding="utf-8"?>
<ds:datastoreItem xmlns:ds="http://schemas.openxmlformats.org/officeDocument/2006/customXml" ds:itemID="{1A1DFDD8-5E21-4CBA-9EB9-17A0ACBF2EFA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7354</TotalTime>
  <Words>3221</Words>
  <Application>Microsoft Office PowerPoint</Application>
  <PresentationFormat>Widescreen</PresentationFormat>
  <Paragraphs>874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Tw Cen MT</vt:lpstr>
      <vt:lpstr>Wingdings</vt:lpstr>
      <vt:lpstr>Gotícula</vt:lpstr>
      <vt:lpstr>Estatística e probabilidade</vt:lpstr>
      <vt:lpstr>Estatística descritiva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distribuição de frequências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TENDÊNCIA CENTRAL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VARIAÇÃO</vt:lpstr>
      <vt:lpstr>Estatística descritiva  MEDIDAS DE POSIÇÃO</vt:lpstr>
      <vt:lpstr>Estatística descritiva  MEDIDAS DE POSIÇÃO</vt:lpstr>
      <vt:lpstr>Estatística descritiva  MEDIDAS DE POSIÇÃO</vt:lpstr>
      <vt:lpstr>Estatística descritiva  MEDIDAS DE POSIÇÃO</vt:lpstr>
      <vt:lpstr>Estatística descritiva  MEDIDAS DE POSIÇÃO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probabilidade</dc:title>
  <dc:creator>Pedro Serra</dc:creator>
  <cp:lastModifiedBy>Hugo Insua</cp:lastModifiedBy>
  <cp:revision>89</cp:revision>
  <dcterms:created xsi:type="dcterms:W3CDTF">2020-04-02T20:14:51Z</dcterms:created>
  <dcterms:modified xsi:type="dcterms:W3CDTF">2021-04-08T20:05:23Z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0x010100BF1FAE4CFBF43C4C90BF11A5EE514754</vt:lpwstr>
  </property>
</Properties>
</file>