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1ACC-4E8B-425F-9CB4-E0C2F2006A61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E17F-38D3-4217-9030-94F7F502B16D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0402" y="260648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344" y="1556792"/>
            <a:ext cx="8501122" cy="4429156"/>
          </a:xfrm>
        </p:spPr>
        <p:txBody>
          <a:bodyPr>
            <a:noAutofit/>
          </a:bodyPr>
          <a:lstStyle/>
          <a:p>
            <a:pPr algn="just" fontAlgn="base"/>
            <a:r>
              <a:rPr lang="pt-BR" sz="2000" dirty="0">
                <a:latin typeface="Agency FB" pitchFamily="34" charset="0"/>
              </a:rPr>
              <a:t>Um levantamento feito com 3.000 moradores de um grande centro urbano revelou que 30% deles assinam algum serviço de internet banda larga. Considerando esta situação, analise atentamente as sentenças abaixo:</a:t>
            </a:r>
          </a:p>
          <a:p>
            <a:pPr algn="just" fontAlgn="base"/>
            <a:r>
              <a:rPr lang="pt-BR" sz="2000" dirty="0">
                <a:latin typeface="Agency FB" pitchFamily="34" charset="0"/>
              </a:rPr>
              <a:t>I   – A população, neste caso, são os moradores do grande centro urbano.</a:t>
            </a:r>
          </a:p>
          <a:p>
            <a:pPr algn="just" fontAlgn="base"/>
            <a:r>
              <a:rPr lang="pt-BR" sz="2000" dirty="0">
                <a:latin typeface="Agency FB" pitchFamily="34" charset="0"/>
              </a:rPr>
              <a:t>II  – A amostra, neste caso, corresponde aos 3000 moradores que participaram do levantamento.</a:t>
            </a:r>
          </a:p>
          <a:p>
            <a:pPr algn="just" fontAlgn="base"/>
            <a:r>
              <a:rPr lang="pt-BR" sz="2000" dirty="0">
                <a:latin typeface="Agency FB" pitchFamily="34" charset="0"/>
              </a:rPr>
              <a:t>III – A variável em estudo, neste caso, é o fato de assinar ou não um serviço de banda larga de internet.</a:t>
            </a:r>
          </a:p>
          <a:p>
            <a:pPr algn="just" fontAlgn="base"/>
            <a:r>
              <a:rPr lang="pt-BR" sz="2000" dirty="0">
                <a:latin typeface="Agency FB" pitchFamily="34" charset="0"/>
              </a:rPr>
              <a:t>Pode-se afirmar que:</a:t>
            </a:r>
          </a:p>
          <a:p>
            <a:pPr algn="just" fontAlgn="base"/>
            <a:r>
              <a:rPr lang="pt-BR" sz="2000" dirty="0">
                <a:latin typeface="Agency FB" pitchFamily="34" charset="0"/>
              </a:rPr>
              <a:t>A)somente a afirmativa I está correta</a:t>
            </a:r>
          </a:p>
          <a:p>
            <a:pPr algn="just" fontAlgn="base"/>
            <a:r>
              <a:rPr lang="pt-BR" sz="2000" dirty="0">
                <a:latin typeface="Agency FB" pitchFamily="34" charset="0"/>
              </a:rPr>
              <a:t>B)somente a afirmativa II está correta.</a:t>
            </a:r>
          </a:p>
          <a:p>
            <a:pPr algn="just" fontAlgn="base"/>
            <a:r>
              <a:rPr lang="pt-BR" sz="2000" dirty="0">
                <a:latin typeface="Agency FB" pitchFamily="34" charset="0"/>
              </a:rPr>
              <a:t>C)somente a afirmativa III está correta.</a:t>
            </a:r>
          </a:p>
          <a:p>
            <a:pPr algn="just" fontAlgn="base"/>
            <a:r>
              <a:rPr lang="pt-BR" sz="2000" dirty="0">
                <a:latin typeface="Agency FB" pitchFamily="34" charset="0"/>
              </a:rPr>
              <a:t>D)somente as afirmativas II e III estão corretas.</a:t>
            </a:r>
          </a:p>
          <a:p>
            <a:pPr algn="just" fontAlgn="base"/>
            <a:r>
              <a:rPr lang="pt-BR" sz="2000" dirty="0">
                <a:latin typeface="Agency FB" pitchFamily="34" charset="0"/>
              </a:rPr>
              <a:t>E)as afirmativas I, II e III estão corretas.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336" y="268379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9336" y="1052736"/>
                <a:ext cx="9217024" cy="4429156"/>
              </a:xfrm>
            </p:spPr>
            <p:txBody>
              <a:bodyPr>
                <a:noAutofit/>
              </a:bodyPr>
              <a:lstStyle/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As idades dos funcionários da firma A estão estabelecidas no Rol abaixo:</a:t>
                </a:r>
              </a:p>
              <a:p>
                <a:pPr lvl="0" algn="l" fontAlgn="base"/>
                <a:r>
                  <a:rPr lang="pt-BR" sz="2000" dirty="0">
                    <a:latin typeface="Agency FB" panose="020B0503020202020204" pitchFamily="34" charset="0"/>
                  </a:rPr>
                  <a:t>24 24 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26 27 </a:t>
                </a:r>
                <a:r>
                  <a:rPr lang="pt-BR" sz="2000" dirty="0">
                    <a:latin typeface="Agency FB" panose="020B0503020202020204" pitchFamily="34" charset="0"/>
                  </a:rPr>
                  <a:t>29 29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 31</a:t>
                </a:r>
                <a:r>
                  <a:rPr lang="pt-BR" sz="2000" dirty="0">
                    <a:latin typeface="Agency FB" panose="020B0503020202020204" pitchFamily="34" charset="0"/>
                  </a:rPr>
                  <a:t> 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31 </a:t>
                </a:r>
                <a:r>
                  <a:rPr lang="pt-BR" sz="2000" dirty="0">
                    <a:latin typeface="Agency FB" panose="020B0503020202020204" pitchFamily="34" charset="0"/>
                  </a:rPr>
                  <a:t>32 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32 33 </a:t>
                </a:r>
                <a:r>
                  <a:rPr lang="pt-BR" sz="2000" dirty="0">
                    <a:latin typeface="Agency FB" panose="020B0503020202020204" pitchFamily="34" charset="0"/>
                  </a:rPr>
                  <a:t>34 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34 35 36 </a:t>
                </a:r>
                <a:r>
                  <a:rPr lang="pt-BR" sz="2000" dirty="0">
                    <a:latin typeface="Agency FB" panose="020B0503020202020204" pitchFamily="34" charset="0"/>
                  </a:rPr>
                  <a:t>36 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36 37 37 </a:t>
                </a:r>
              </a:p>
              <a:p>
                <a:pPr lvl="0" algn="l" fontAlgn="base"/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38 38 38 38 40 41 41 </a:t>
                </a:r>
                <a:r>
                  <a:rPr lang="pt-BR" sz="2000" dirty="0">
                    <a:latin typeface="Agency FB" panose="020B0503020202020204" pitchFamily="34" charset="0"/>
                  </a:rPr>
                  <a:t>41 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42 </a:t>
                </a:r>
                <a:r>
                  <a:rPr lang="pt-BR" sz="2000" dirty="0">
                    <a:latin typeface="Agency FB" panose="020B0503020202020204" pitchFamily="34" charset="0"/>
                  </a:rPr>
                  <a:t>43 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45 46 49 </a:t>
                </a:r>
                <a:r>
                  <a:rPr lang="pt-BR" sz="2000" dirty="0">
                    <a:latin typeface="Agency FB" panose="020B0503020202020204" pitchFamily="34" charset="0"/>
                  </a:rPr>
                  <a:t>50 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51 53 53 </a:t>
                </a:r>
                <a:r>
                  <a:rPr lang="pt-BR" sz="2000" dirty="0">
                    <a:latin typeface="Agency FB" panose="020B0503020202020204" pitchFamily="34" charset="0"/>
                  </a:rPr>
                  <a:t>55 </a:t>
                </a:r>
                <a:r>
                  <a:rPr lang="pt-BR" sz="2000" dirty="0">
                    <a:solidFill>
                      <a:prstClr val="white">
                        <a:tint val="75000"/>
                      </a:prstClr>
                    </a:solidFill>
                    <a:latin typeface="Agency FB" panose="020B0503020202020204" pitchFamily="34" charset="0"/>
                  </a:rPr>
                  <a:t>57 59 59</a:t>
                </a: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Construindo uma distribuição de frequências com intervalos de classe chegamos aos seguintes resultados:</a:t>
                </a: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A) A distribuição terá 7 classes e cada classe terá a amplitude de 7 </a:t>
                </a: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B) A distribuição terá 6 classes e cada classe terá a amplitude de 6  </a:t>
                </a: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C) A distribuição terá 6 classes e cada classe terá a amplitude de 7</a:t>
                </a: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D) A distribuição terá 7 classes e cada classe terá a amplitude de 6</a:t>
                </a: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E) A distribuição terá 7 classes e cada classe terá a amplitude de 8.</a:t>
                </a: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Resolução</a:t>
                </a: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Número de classes: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rad>
                  </m:oMath>
                </a14:m>
                <a:r>
                  <a:rPr lang="pt-BR" sz="2000" dirty="0">
                    <a:latin typeface="Agency FB" panose="020B05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6</m:t>
                    </m:r>
                  </m:oMath>
                </a14:m>
                <a:endParaRPr lang="pt-BR" sz="2000" dirty="0">
                  <a:latin typeface="Agency FB" panose="020B0503020202020204" pitchFamily="34" charset="0"/>
                </a:endParaRP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Amplitude total: 59 – 24 = 35</a:t>
                </a:r>
              </a:p>
              <a:p>
                <a:pPr algn="l" fontAlgn="base"/>
                <a:r>
                  <a:rPr lang="pt-BR" sz="2000" dirty="0">
                    <a:latin typeface="Agency FB" panose="020B0503020202020204" pitchFamily="34" charset="0"/>
                  </a:rPr>
                  <a:t>Amplitude de Classe: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~6</m:t>
                    </m:r>
                  </m:oMath>
                </a14:m>
                <a:endParaRPr lang="pt-BR" sz="2000" dirty="0"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9336" y="1052736"/>
                <a:ext cx="9217024" cy="4429156"/>
              </a:xfrm>
              <a:blipFill>
                <a:blip r:embed="rId2"/>
                <a:stretch>
                  <a:fillRect l="-728" t="-826" b="-132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23" y="379862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17D21C-F34E-41E1-B402-03DE55C9AF35}"/>
              </a:ext>
            </a:extLst>
          </p:cNvPr>
          <p:cNvSpPr txBox="1"/>
          <p:nvPr/>
        </p:nvSpPr>
        <p:spPr>
          <a:xfrm>
            <a:off x="124556" y="1408876"/>
            <a:ext cx="31683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gency FB" panose="020B0503020202020204" pitchFamily="34" charset="0"/>
              </a:rPr>
              <a:t>Considere a tabela a seguir em Kg: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endParaRPr lang="pt-BR" sz="2000" dirty="0">
              <a:latin typeface="Agency FB" panose="020B0503020202020204" pitchFamily="34" charset="0"/>
            </a:endParaRPr>
          </a:p>
          <a:p>
            <a:endParaRPr lang="pt-BR" sz="2000" dirty="0">
              <a:latin typeface="Agency FB" panose="020B0503020202020204" pitchFamily="34" charset="0"/>
            </a:endParaRPr>
          </a:p>
          <a:p>
            <a:endParaRPr lang="pt-BR" sz="2000" dirty="0">
              <a:latin typeface="Agency FB" panose="020B0503020202020204" pitchFamily="34" charset="0"/>
            </a:endParaRPr>
          </a:p>
          <a:p>
            <a:endParaRPr lang="pt-BR" sz="2000" dirty="0">
              <a:latin typeface="Agency FB" panose="020B0503020202020204" pitchFamily="34" charset="0"/>
            </a:endParaRP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Qual o peso médio da amostra?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000" dirty="0">
                <a:latin typeface="Agency FB" panose="020B0503020202020204" pitchFamily="34" charset="0"/>
              </a:rPr>
              <a:t>30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000" dirty="0">
                <a:latin typeface="Agency FB" panose="020B0503020202020204" pitchFamily="34" charset="0"/>
              </a:rPr>
              <a:t>45,2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000" dirty="0">
                <a:latin typeface="Agency FB" panose="020B0503020202020204" pitchFamily="34" charset="0"/>
              </a:rPr>
              <a:t>49,6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000" dirty="0">
                <a:latin typeface="Agency FB" panose="020B0503020202020204" pitchFamily="34" charset="0"/>
              </a:rPr>
              <a:t>50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000" dirty="0">
                <a:latin typeface="Agency FB" panose="020B0503020202020204" pitchFamily="34" charset="0"/>
              </a:rPr>
              <a:t>65,3</a:t>
            </a:r>
          </a:p>
          <a:p>
            <a:endParaRPr lang="pt-BR" sz="2000" dirty="0">
              <a:latin typeface="Agency FB" panose="020B0503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D071E7F-BDE8-4BB5-AD77-19A83483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4" y="1839819"/>
            <a:ext cx="2923676" cy="1544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9F5B32D-ADDE-4B4F-83C4-D3EF509D9D2C}"/>
                  </a:ext>
                </a:extLst>
              </p:cNvPr>
              <p:cNvSpPr txBox="1"/>
              <p:nvPr/>
            </p:nvSpPr>
            <p:spPr>
              <a:xfrm>
                <a:off x="5591944" y="1412776"/>
                <a:ext cx="5616624" cy="394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Resolução</a:t>
                </a:r>
              </a:p>
              <a:p>
                <a:r>
                  <a:rPr lang="pt-BR" dirty="0" err="1"/>
                  <a:t>Cálcula-se</a:t>
                </a:r>
                <a:r>
                  <a:rPr lang="pt-BR" dirty="0"/>
                  <a:t> o ponto médio de cada classe:</a:t>
                </a:r>
              </a:p>
              <a:p>
                <a:endParaRPr lang="pt-BR" dirty="0"/>
              </a:p>
              <a:p>
                <a:r>
                  <a:rPr lang="pt-BR" dirty="0"/>
                  <a:t>20|- 30 = 25</a:t>
                </a:r>
              </a:p>
              <a:p>
                <a:r>
                  <a:rPr lang="pt-BR" dirty="0"/>
                  <a:t>30|- 40 = 35</a:t>
                </a:r>
              </a:p>
              <a:p>
                <a:r>
                  <a:rPr lang="pt-BR" dirty="0"/>
                  <a:t>40|- 50 = 45</a:t>
                </a:r>
              </a:p>
              <a:p>
                <a:r>
                  <a:rPr lang="pt-BR" dirty="0"/>
                  <a:t>50|- 60 = 55</a:t>
                </a:r>
              </a:p>
              <a:p>
                <a:r>
                  <a:rPr lang="pt-BR" dirty="0"/>
                  <a:t>60|- 70 = 65</a:t>
                </a:r>
              </a:p>
              <a:p>
                <a:r>
                  <a:rPr lang="pt-BR" dirty="0"/>
                  <a:t>70|- 80 = 75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∙25+4∙35+6∙45+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5∙55+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7∙65+3∙75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𝐾𝑔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9F5B32D-ADDE-4B4F-83C4-D3EF509D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412776"/>
                <a:ext cx="5616624" cy="3942298"/>
              </a:xfrm>
              <a:prstGeom prst="rect">
                <a:avLst/>
              </a:prstGeom>
              <a:blipFill>
                <a:blip r:embed="rId3"/>
                <a:stretch>
                  <a:fillRect l="-868" t="-929" b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3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23" y="379862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17D21C-F34E-41E1-B402-03DE55C9AF35}"/>
              </a:ext>
            </a:extLst>
          </p:cNvPr>
          <p:cNvSpPr txBox="1"/>
          <p:nvPr/>
        </p:nvSpPr>
        <p:spPr>
          <a:xfrm>
            <a:off x="124556" y="1408876"/>
            <a:ext cx="100038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Uma loja dispõe de 20 geladeiras do mesmo tipo, das quais duas apresentam defeitos. Se o cliente comprar uma geladeira, qual a probabilidade do mesmo levar uma boa geladeira?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A)9/10</a:t>
            </a:r>
          </a:p>
          <a:p>
            <a:r>
              <a:rPr lang="pt-BR" sz="2000" dirty="0">
                <a:latin typeface="Agency FB" panose="020B0503020202020204" pitchFamily="34" charset="0"/>
              </a:rPr>
              <a:t>B)1/10</a:t>
            </a:r>
          </a:p>
          <a:p>
            <a:r>
              <a:rPr lang="pt-BR" sz="2000" dirty="0">
                <a:latin typeface="Agency FB" panose="020B0503020202020204" pitchFamily="34" charset="0"/>
              </a:rPr>
              <a:t>C)4/10</a:t>
            </a:r>
          </a:p>
          <a:p>
            <a:r>
              <a:rPr lang="pt-BR" sz="2000" dirty="0">
                <a:latin typeface="Agency FB" panose="020B0503020202020204" pitchFamily="34" charset="0"/>
              </a:rPr>
              <a:t>D)2/10</a:t>
            </a:r>
          </a:p>
          <a:p>
            <a:r>
              <a:rPr lang="pt-BR" sz="2000" dirty="0">
                <a:latin typeface="Agency FB" panose="020B0503020202020204" pitchFamily="34" charset="0"/>
              </a:rPr>
              <a:t>E)5/10</a:t>
            </a:r>
          </a:p>
          <a:p>
            <a:endParaRPr lang="pt-BR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23" y="379862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17D21C-F34E-41E1-B402-03DE55C9AF35}"/>
              </a:ext>
            </a:extLst>
          </p:cNvPr>
          <p:cNvSpPr txBox="1"/>
          <p:nvPr/>
        </p:nvSpPr>
        <p:spPr>
          <a:xfrm>
            <a:off x="124556" y="1408876"/>
            <a:ext cx="10003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gency FB" panose="020B0503020202020204" pitchFamily="34" charset="0"/>
              </a:rPr>
              <a:t>Dois dados são lançados conjuntamente. Determine a probabilidade da soma destes ser 11 ou maior que 11.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A)1/36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B)5/36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C)1/12 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D)1/6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E)11/36</a:t>
            </a:r>
          </a:p>
          <a:p>
            <a:endParaRPr lang="pt-BR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8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23" y="379862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17D21C-F34E-41E1-B402-03DE55C9AF35}"/>
              </a:ext>
            </a:extLst>
          </p:cNvPr>
          <p:cNvSpPr txBox="1"/>
          <p:nvPr/>
        </p:nvSpPr>
        <p:spPr>
          <a:xfrm>
            <a:off x="124556" y="1408876"/>
            <a:ext cx="93558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gency FB" panose="020B0503020202020204" pitchFamily="34" charset="0"/>
              </a:rPr>
              <a:t>Os salários dos estagiários de uma empresa são distribuídos normalmente, em torno da média de R$ 500 e o desvio padrão de R$ 40. Determine a probabilidade de um estagiário ter o salário menor que R$ 400. 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A)50,57 %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B)22,57 %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C)99,43 %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D)0,62 %</a:t>
            </a:r>
          </a:p>
          <a:p>
            <a:endParaRPr lang="pt-BR" sz="2000" dirty="0">
              <a:latin typeface="Agency FB" panose="020B0503020202020204" pitchFamily="34" charset="0"/>
            </a:endParaRPr>
          </a:p>
          <a:p>
            <a:r>
              <a:rPr lang="pt-BR" sz="2000" dirty="0">
                <a:latin typeface="Agency FB" panose="020B0503020202020204" pitchFamily="34" charset="0"/>
              </a:rPr>
              <a:t>E)6,20%</a:t>
            </a:r>
          </a:p>
          <a:p>
            <a:endParaRPr lang="pt-BR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2885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336" y="1321579"/>
            <a:ext cx="8501122" cy="4429156"/>
          </a:xfrm>
        </p:spPr>
        <p:txBody>
          <a:bodyPr>
            <a:noAutofit/>
          </a:bodyPr>
          <a:lstStyle/>
          <a:p>
            <a:pPr algn="l" fontAlgn="base"/>
            <a:r>
              <a:rPr lang="pt-BR" sz="2000" dirty="0">
                <a:latin typeface="Agency FB" pitchFamily="34" charset="0"/>
              </a:rPr>
              <a:t>Dados os tipos de variáveis em </a:t>
            </a:r>
            <a:r>
              <a:rPr lang="pt-BR" sz="2000" dirty="0" err="1">
                <a:latin typeface="Agency FB" pitchFamily="34" charset="0"/>
              </a:rPr>
              <a:t>sequência</a:t>
            </a:r>
            <a:r>
              <a:rPr lang="pt-BR" sz="2000" dirty="0">
                <a:latin typeface="Agency FB" pitchFamily="34" charset="0"/>
              </a:rPr>
              <a:t>:</a:t>
            </a:r>
            <a:br>
              <a:rPr lang="pt-BR" sz="2000" dirty="0">
                <a:latin typeface="Agency FB" pitchFamily="34" charset="0"/>
              </a:rPr>
            </a:br>
            <a:r>
              <a:rPr lang="pt-BR" sz="2000" dirty="0">
                <a:latin typeface="Agency FB" pitchFamily="34" charset="0"/>
              </a:rPr>
              <a:t>i. Qualitativa</a:t>
            </a:r>
            <a:br>
              <a:rPr lang="pt-BR" sz="2000" dirty="0">
                <a:latin typeface="Agency FB" pitchFamily="34" charset="0"/>
              </a:rPr>
            </a:br>
            <a:r>
              <a:rPr lang="pt-BR" sz="2000" dirty="0">
                <a:latin typeface="Agency FB" pitchFamily="34" charset="0"/>
              </a:rPr>
              <a:t>ii. Quantitativa discreta</a:t>
            </a:r>
            <a:br>
              <a:rPr lang="pt-BR" sz="2000" dirty="0">
                <a:latin typeface="Agency FB" pitchFamily="34" charset="0"/>
              </a:rPr>
            </a:br>
            <a:r>
              <a:rPr lang="pt-BR" sz="2000" dirty="0">
                <a:latin typeface="Agency FB" pitchFamily="34" charset="0"/>
              </a:rPr>
              <a:t>iii. Quantitativa contínua</a:t>
            </a:r>
          </a:p>
          <a:p>
            <a:pPr algn="l" fontAlgn="base"/>
            <a:br>
              <a:rPr lang="pt-BR" sz="2000" dirty="0">
                <a:latin typeface="Agency FB" pitchFamily="34" charset="0"/>
              </a:rPr>
            </a:br>
            <a:r>
              <a:rPr lang="pt-BR" sz="2000" dirty="0">
                <a:latin typeface="Agency FB" pitchFamily="34" charset="0"/>
              </a:rPr>
              <a:t>Qual </a:t>
            </a:r>
            <a:r>
              <a:rPr lang="pt-BR" sz="2000" dirty="0" err="1">
                <a:latin typeface="Agency FB" pitchFamily="34" charset="0"/>
              </a:rPr>
              <a:t>sequência</a:t>
            </a:r>
            <a:r>
              <a:rPr lang="pt-BR" sz="2000" dirty="0">
                <a:latin typeface="Agency FB" pitchFamily="34" charset="0"/>
              </a:rPr>
              <a:t> esta incorreta?</a:t>
            </a:r>
            <a:br>
              <a:rPr lang="pt-BR" sz="2000" dirty="0">
                <a:latin typeface="Agency FB" pitchFamily="34" charset="0"/>
              </a:rPr>
            </a:br>
            <a:endParaRPr lang="pt-BR" sz="2000" dirty="0">
              <a:latin typeface="Agency FB" pitchFamily="34" charset="0"/>
            </a:endParaRPr>
          </a:p>
          <a:p>
            <a:pPr algn="l" fontAlgn="base"/>
            <a:r>
              <a:rPr lang="pt-BR" sz="2000" dirty="0">
                <a:latin typeface="Agency FB" pitchFamily="34" charset="0"/>
              </a:rPr>
              <a:t>A)cor dos olhos, número de alunos e comprimento.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B)sexo, população e peso.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C)religião, comprimento e altura.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D)cor da pele, número de casas, salário.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E)cor dos olhos, população e densidade.</a:t>
            </a:r>
          </a:p>
          <a:p>
            <a:pPr algn="just" fontAlgn="base"/>
            <a:endParaRPr lang="pt-BR" sz="20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2" y="392885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22" y="1556792"/>
            <a:ext cx="8501122" cy="4429156"/>
          </a:xfrm>
        </p:spPr>
        <p:txBody>
          <a:bodyPr>
            <a:noAutofit/>
          </a:bodyPr>
          <a:lstStyle/>
          <a:p>
            <a:pPr algn="l" fontAlgn="base"/>
            <a:r>
              <a:rPr lang="pt-BR" sz="2000" dirty="0">
                <a:latin typeface="Agency FB" pitchFamily="34" charset="0"/>
              </a:rPr>
              <a:t>Foi realizada uma pesquisa com um grupo de 10 idosos e verificou-se a quantidade de netos que cada um possui. As respostas obtidas foram as seguintes: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 1       2       2       3       3       3       3       4       5       5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 A média de netos por idoso e: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A)2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B)3,1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C)3,2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D)3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E)4</a:t>
            </a:r>
          </a:p>
          <a:p>
            <a:pPr algn="l" fontAlgn="base"/>
            <a:endParaRPr lang="pt-BR" sz="20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2885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371" y="1556792"/>
            <a:ext cx="8501122" cy="4429156"/>
          </a:xfrm>
        </p:spPr>
        <p:txBody>
          <a:bodyPr>
            <a:noAutofit/>
          </a:bodyPr>
          <a:lstStyle/>
          <a:p>
            <a:pPr algn="l" fontAlgn="base"/>
            <a:r>
              <a:rPr lang="pt-BR" sz="2000" dirty="0">
                <a:latin typeface="Agency FB" pitchFamily="34" charset="0"/>
              </a:rPr>
              <a:t>As notas de um candidato, em cinco provas de um concurso, foram: 8,4;  9,1;  7,2;  8,7  e  7,2. A nota mediana é: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A)7,2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B)7,6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C)8,1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D)8,2</a:t>
            </a:r>
          </a:p>
          <a:p>
            <a:pPr algn="l" fontAlgn="base"/>
            <a:r>
              <a:rPr lang="pt-BR" sz="2000" dirty="0">
                <a:latin typeface="Agency FB" pitchFamily="34" charset="0"/>
              </a:rPr>
              <a:t>E)8,4</a:t>
            </a:r>
          </a:p>
          <a:p>
            <a:pPr algn="l" fontAlgn="base"/>
            <a:endParaRPr lang="pt-BR" sz="2000" dirty="0">
              <a:latin typeface="Agency FB" pitchFamily="34" charset="0"/>
            </a:endParaRPr>
          </a:p>
          <a:p>
            <a:pPr algn="l" fontAlgn="base"/>
            <a:endParaRPr lang="pt-BR" sz="20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0648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371" y="1340768"/>
            <a:ext cx="8501122" cy="4429156"/>
          </a:xfrm>
        </p:spPr>
        <p:txBody>
          <a:bodyPr>
            <a:noAutofit/>
          </a:bodyPr>
          <a:lstStyle/>
          <a:p>
            <a:pPr algn="l" fontAlgn="base"/>
            <a:r>
              <a:rPr lang="pt-BR" sz="2000" dirty="0"/>
              <a:t>A seguir estão apresentados as alturas (em cm) de 8 atletas:</a:t>
            </a:r>
            <a:br>
              <a:rPr lang="pt-BR" sz="2000" dirty="0"/>
            </a:br>
            <a:r>
              <a:rPr lang="pt-BR" sz="2000" dirty="0"/>
              <a:t>178   186   185   192   178   184   190    179</a:t>
            </a:r>
            <a:br>
              <a:rPr lang="pt-BR" sz="2000" dirty="0"/>
            </a:br>
            <a:r>
              <a:rPr lang="pt-BR" sz="2000" dirty="0"/>
              <a:t>Qual é a moda deste conjunto de alturas?</a:t>
            </a:r>
          </a:p>
          <a:p>
            <a:pPr algn="l" fontAlgn="base"/>
            <a:r>
              <a:rPr lang="pt-BR" sz="2000" dirty="0"/>
              <a:t>A)186 </a:t>
            </a:r>
          </a:p>
          <a:p>
            <a:pPr algn="l" fontAlgn="base"/>
            <a:r>
              <a:rPr lang="pt-BR" sz="2000" dirty="0"/>
              <a:t>B)190</a:t>
            </a:r>
          </a:p>
          <a:p>
            <a:pPr algn="l" fontAlgn="base"/>
            <a:r>
              <a:rPr lang="pt-BR" sz="2000" dirty="0"/>
              <a:t>C)178</a:t>
            </a:r>
          </a:p>
          <a:p>
            <a:pPr algn="l" fontAlgn="base"/>
            <a:r>
              <a:rPr lang="pt-BR" sz="2000" dirty="0"/>
              <a:t>D)184</a:t>
            </a:r>
          </a:p>
          <a:p>
            <a:pPr algn="l" fontAlgn="base"/>
            <a:r>
              <a:rPr lang="pt-BR" sz="2000" dirty="0"/>
              <a:t>E)150</a:t>
            </a:r>
          </a:p>
          <a:p>
            <a:pPr algn="l" fontAlgn="base"/>
            <a:endParaRPr lang="pt-BR" sz="20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250" y="335899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528" y="1264593"/>
            <a:ext cx="4214842" cy="4429156"/>
          </a:xfrm>
        </p:spPr>
        <p:txBody>
          <a:bodyPr>
            <a:noAutofit/>
          </a:bodyPr>
          <a:lstStyle/>
          <a:p>
            <a:pPr algn="l" fontAlgn="base"/>
            <a:r>
              <a:rPr lang="pt-BR" sz="2000" dirty="0"/>
              <a:t>As notas de um candidato, em cinco provas de um concurso, foram: 8,4;  9,1;  7,6;  8,7 e 7,2. A variância das notas é:</a:t>
            </a:r>
          </a:p>
          <a:p>
            <a:pPr algn="l" fontAlgn="base"/>
            <a:endParaRPr lang="pt-BR" sz="2000" dirty="0"/>
          </a:p>
          <a:p>
            <a:pPr algn="l" fontAlgn="base"/>
            <a:endParaRPr lang="pt-BR" sz="2000" dirty="0"/>
          </a:p>
          <a:p>
            <a:pPr algn="l" fontAlgn="base"/>
            <a:r>
              <a:rPr lang="pt-BR" sz="2000" dirty="0"/>
              <a:t>A)0,6 </a:t>
            </a:r>
          </a:p>
          <a:p>
            <a:pPr algn="l" fontAlgn="base"/>
            <a:r>
              <a:rPr lang="pt-BR" sz="2000" dirty="0"/>
              <a:t>B)0,7</a:t>
            </a:r>
          </a:p>
          <a:p>
            <a:pPr algn="l" fontAlgn="base"/>
            <a:r>
              <a:rPr lang="pt-BR" sz="2000" dirty="0"/>
              <a:t>C)0,8 </a:t>
            </a:r>
          </a:p>
          <a:p>
            <a:pPr algn="l" fontAlgn="base"/>
            <a:r>
              <a:rPr lang="pt-BR" sz="2000" dirty="0"/>
              <a:t>D)8,2</a:t>
            </a:r>
          </a:p>
          <a:p>
            <a:pPr algn="l" fontAlgn="base"/>
            <a:r>
              <a:rPr lang="pt-BR" sz="2000" dirty="0"/>
              <a:t>E)8,4 </a:t>
            </a:r>
          </a:p>
          <a:p>
            <a:pPr algn="l" fontAlgn="base"/>
            <a:endParaRPr lang="pt-BR" sz="2000" dirty="0">
              <a:latin typeface="Agency FB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52" y="2571744"/>
            <a:ext cx="17198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524628" y="2643182"/>
            <a:ext cx="3357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gency FB" pitchFamily="34" charset="0"/>
              </a:rPr>
              <a:t>Resolução</a:t>
            </a:r>
          </a:p>
          <a:p>
            <a:endParaRPr lang="pt-BR" sz="2000" dirty="0">
              <a:latin typeface="Agency FB" pitchFamily="34" charset="0"/>
            </a:endParaRPr>
          </a:p>
          <a:p>
            <a:endParaRPr lang="pt-BR" sz="2000" dirty="0">
              <a:latin typeface="Agency FB" pitchFamily="34" charset="0"/>
            </a:endParaRPr>
          </a:p>
          <a:p>
            <a:endParaRPr lang="pt-BR" sz="2000" cap="small" dirty="0">
              <a:latin typeface="Agency FB" pitchFamily="34" charset="0"/>
            </a:endParaRPr>
          </a:p>
          <a:p>
            <a:endParaRPr lang="pt-BR" sz="2000" dirty="0">
              <a:latin typeface="Agency FB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0180" y="2571744"/>
            <a:ext cx="116633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6" y="3071810"/>
            <a:ext cx="279157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6067" y="3571876"/>
            <a:ext cx="368610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96066" y="5357826"/>
            <a:ext cx="264161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5308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048" y="1278155"/>
            <a:ext cx="4214842" cy="4429156"/>
          </a:xfrm>
        </p:spPr>
        <p:txBody>
          <a:bodyPr>
            <a:noAutofit/>
          </a:bodyPr>
          <a:lstStyle/>
          <a:p>
            <a:pPr algn="l" fontAlgn="base"/>
            <a:r>
              <a:rPr lang="pt-BR" sz="2000" dirty="0"/>
              <a:t>As notas de um candidato, em cinco provas de um concurso, foram: 8,4;  9,1;  7,6;  8,7 e 7,2. O desvio padrão das notas é:</a:t>
            </a:r>
          </a:p>
          <a:p>
            <a:pPr algn="l" fontAlgn="base"/>
            <a:endParaRPr lang="pt-BR" sz="2000" dirty="0"/>
          </a:p>
          <a:p>
            <a:pPr algn="l" fontAlgn="base"/>
            <a:r>
              <a:rPr lang="pt-BR" sz="2000" dirty="0"/>
              <a:t>A)0,65 </a:t>
            </a:r>
          </a:p>
          <a:p>
            <a:pPr algn="l" fontAlgn="base"/>
            <a:r>
              <a:rPr lang="pt-BR" sz="2000" dirty="0"/>
              <a:t>B)0,78</a:t>
            </a:r>
          </a:p>
          <a:p>
            <a:pPr algn="l" fontAlgn="base"/>
            <a:r>
              <a:rPr lang="pt-BR" sz="2000" dirty="0"/>
              <a:t>C)0,8 1</a:t>
            </a:r>
          </a:p>
          <a:p>
            <a:pPr algn="l" fontAlgn="base"/>
            <a:r>
              <a:rPr lang="pt-BR" sz="2000" dirty="0"/>
              <a:t>D)8,2</a:t>
            </a:r>
          </a:p>
          <a:p>
            <a:pPr algn="l" fontAlgn="base"/>
            <a:r>
              <a:rPr lang="pt-BR" sz="2000" dirty="0"/>
              <a:t>E)8,4</a:t>
            </a:r>
          </a:p>
          <a:p>
            <a:pPr algn="l" fontAlgn="base"/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524628" y="2643182"/>
            <a:ext cx="3357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gency FB" pitchFamily="34" charset="0"/>
              </a:rPr>
              <a:t>Resolução</a:t>
            </a:r>
          </a:p>
          <a:p>
            <a:endParaRPr lang="pt-BR" sz="2000" dirty="0">
              <a:latin typeface="Agency FB" pitchFamily="34" charset="0"/>
            </a:endParaRPr>
          </a:p>
          <a:p>
            <a:endParaRPr lang="pt-BR" sz="2000" dirty="0">
              <a:latin typeface="Agency FB" pitchFamily="34" charset="0"/>
            </a:endParaRPr>
          </a:p>
          <a:p>
            <a:endParaRPr lang="pt-BR" sz="2000" cap="small" dirty="0">
              <a:latin typeface="Agency FB" pitchFamily="34" charset="0"/>
            </a:endParaRPr>
          </a:p>
          <a:p>
            <a:endParaRPr lang="pt-BR" sz="2000" dirty="0">
              <a:latin typeface="Agency FB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2" y="3143248"/>
            <a:ext cx="264161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2" y="3857628"/>
            <a:ext cx="857256" cy="58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1752" y="4572008"/>
            <a:ext cx="187903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344" y="384524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764" y="1324545"/>
            <a:ext cx="6571291" cy="4429156"/>
          </a:xfrm>
        </p:spPr>
        <p:txBody>
          <a:bodyPr>
            <a:noAutofit/>
          </a:bodyPr>
          <a:lstStyle/>
          <a:p>
            <a:pPr algn="l" fontAlgn="base"/>
            <a:r>
              <a:rPr lang="pt-BR" sz="2000" dirty="0"/>
              <a:t>Dada a distribuição de </a:t>
            </a:r>
            <a:r>
              <a:rPr lang="pt-BR" sz="2000" dirty="0" err="1"/>
              <a:t>frequências</a:t>
            </a:r>
            <a:r>
              <a:rPr lang="pt-BR" sz="2000" dirty="0"/>
              <a:t> (pesos de peças):</a:t>
            </a:r>
          </a:p>
          <a:p>
            <a:pPr algn="l" fontAlgn="base"/>
            <a:endParaRPr lang="pt-BR" sz="2000" dirty="0"/>
          </a:p>
          <a:p>
            <a:pPr algn="l" fontAlgn="base"/>
            <a:endParaRPr lang="pt-BR" sz="2000" dirty="0"/>
          </a:p>
          <a:p>
            <a:pPr algn="l" fontAlgn="base"/>
            <a:endParaRPr lang="pt-BR" sz="2000" dirty="0"/>
          </a:p>
          <a:p>
            <a:pPr algn="l" fontAlgn="base"/>
            <a:endParaRPr lang="pt-BR" sz="2000" dirty="0"/>
          </a:p>
          <a:p>
            <a:pPr algn="l" fontAlgn="base"/>
            <a:r>
              <a:rPr lang="pt-BR" sz="2000" dirty="0"/>
              <a:t>Os valores das frequências relativas são respectivamente:</a:t>
            </a:r>
          </a:p>
          <a:p>
            <a:pPr algn="l" fontAlgn="base"/>
            <a:endParaRPr lang="pt-BR" sz="2000" dirty="0"/>
          </a:p>
          <a:p>
            <a:pPr algn="l" fontAlgn="base"/>
            <a:r>
              <a:rPr lang="pt-BR" sz="2000" dirty="0"/>
              <a:t>A)0,100   0,400   0,300   0,200 </a:t>
            </a:r>
          </a:p>
          <a:p>
            <a:pPr algn="l" fontAlgn="base"/>
            <a:r>
              <a:rPr lang="pt-BR" sz="2000" dirty="0"/>
              <a:t>B)0,200   0,400   0,300   0,100 </a:t>
            </a:r>
          </a:p>
          <a:p>
            <a:pPr algn="l" fontAlgn="base"/>
            <a:r>
              <a:rPr lang="pt-BR" sz="2000" dirty="0"/>
              <a:t>C)0,100   0,300   0,200   0,400</a:t>
            </a:r>
          </a:p>
          <a:p>
            <a:pPr algn="l" fontAlgn="base"/>
            <a:r>
              <a:rPr lang="pt-BR" sz="2000" dirty="0"/>
              <a:t>D)0,100   0,300  0,400    0,200</a:t>
            </a:r>
          </a:p>
          <a:p>
            <a:pPr algn="l" fontAlgn="base"/>
            <a:r>
              <a:rPr lang="pt-BR" sz="2000" dirty="0"/>
              <a:t>E)0,200   0,300   0,200   0,400</a:t>
            </a:r>
          </a:p>
          <a:p>
            <a:pPr algn="l" fontAlgn="base"/>
            <a:endParaRPr lang="pt-BR" sz="20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708" y="1844824"/>
            <a:ext cx="27633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485" y="411271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latin typeface="+mn-lt"/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5643602" cy="4429156"/>
          </a:xfrm>
        </p:spPr>
        <p:txBody>
          <a:bodyPr>
            <a:noAutofit/>
          </a:bodyPr>
          <a:lstStyle/>
          <a:p>
            <a:pPr algn="l" fontAlgn="base"/>
            <a:r>
              <a:rPr lang="pt-BR" sz="2000" dirty="0"/>
              <a:t>Dada a distribuição de </a:t>
            </a:r>
            <a:r>
              <a:rPr lang="pt-BR" sz="2000" dirty="0" err="1"/>
              <a:t>frequências</a:t>
            </a:r>
            <a:r>
              <a:rPr lang="pt-BR" sz="2000" dirty="0"/>
              <a:t> (pesos de peças):</a:t>
            </a:r>
          </a:p>
          <a:p>
            <a:pPr algn="l" fontAlgn="base"/>
            <a:endParaRPr lang="pt-BR" sz="2000" dirty="0"/>
          </a:p>
          <a:p>
            <a:pPr algn="l" fontAlgn="base"/>
            <a:endParaRPr lang="pt-BR" sz="2000" dirty="0"/>
          </a:p>
          <a:p>
            <a:pPr algn="l" fontAlgn="base"/>
            <a:endParaRPr lang="pt-BR" sz="2000" dirty="0"/>
          </a:p>
          <a:p>
            <a:pPr algn="l" fontAlgn="base"/>
            <a:endParaRPr lang="pt-BR" sz="2000" dirty="0"/>
          </a:p>
          <a:p>
            <a:pPr algn="l" fontAlgn="base"/>
            <a:r>
              <a:rPr lang="pt-BR" sz="2000" dirty="0"/>
              <a:t>O ponto médio para cada uma das classes é:</a:t>
            </a:r>
            <a:br>
              <a:rPr lang="pt-BR" sz="2000" dirty="0"/>
            </a:br>
            <a:endParaRPr lang="pt-BR" sz="2000" dirty="0"/>
          </a:p>
          <a:p>
            <a:pPr algn="l" fontAlgn="base"/>
            <a:r>
              <a:rPr lang="pt-BR" sz="2000" dirty="0"/>
              <a:t>A)24   32   40   46 </a:t>
            </a:r>
          </a:p>
          <a:p>
            <a:pPr algn="l" fontAlgn="base"/>
            <a:r>
              <a:rPr lang="pt-BR" sz="2000" dirty="0"/>
              <a:t>B)20   28   36   42</a:t>
            </a:r>
          </a:p>
          <a:p>
            <a:pPr algn="l" fontAlgn="base"/>
            <a:r>
              <a:rPr lang="pt-BR" sz="2000" dirty="0"/>
              <a:t>C)24   32   42  48</a:t>
            </a:r>
          </a:p>
          <a:p>
            <a:pPr algn="l" fontAlgn="base"/>
            <a:r>
              <a:rPr lang="pt-BR" sz="2000" dirty="0"/>
              <a:t>D)20   30   40   50</a:t>
            </a:r>
          </a:p>
          <a:p>
            <a:pPr algn="l" fontAlgn="base"/>
            <a:r>
              <a:rPr lang="pt-BR" sz="2000" dirty="0"/>
              <a:t>E)24   32   40   48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85" y="1988840"/>
            <a:ext cx="27633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FAE4CFBF43C4C90BF11A5EE514754" ma:contentTypeVersion="2" ma:contentTypeDescription="Create a new document." ma:contentTypeScope="" ma:versionID="2bc2774ae9b845b44e28fd12b087fe30">
  <xsd:schema xmlns:xsd="http://www.w3.org/2001/XMLSchema" xmlns:xs="http://www.w3.org/2001/XMLSchema" xmlns:p="http://schemas.microsoft.com/office/2006/metadata/properties" xmlns:ns2="8726d1ef-dc85-4b2a-9052-98c64e6e33bf" targetNamespace="http://schemas.microsoft.com/office/2006/metadata/properties" ma:root="true" ma:fieldsID="cd689656a09ed1f56f5ff78c7c7daf97" ns2:_="">
    <xsd:import namespace="8726d1ef-dc85-4b2a-9052-98c64e6e33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6d1ef-dc85-4b2a-9052-98c64e6e3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5B6E98-E91C-4BF1-8484-BD971576D493}"/>
</file>

<file path=customXml/itemProps2.xml><?xml version="1.0" encoding="utf-8"?>
<ds:datastoreItem xmlns:ds="http://schemas.openxmlformats.org/officeDocument/2006/customXml" ds:itemID="{214C1B9E-7AB8-4E15-83CA-D035A58EC7C8}"/>
</file>

<file path=customXml/itemProps3.xml><?xml version="1.0" encoding="utf-8"?>
<ds:datastoreItem xmlns:ds="http://schemas.openxmlformats.org/officeDocument/2006/customXml" ds:itemID="{3B66DEBD-F8A6-4902-BBBF-54E7FE416078}"/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966</Words>
  <Application>Microsoft Office PowerPoint</Application>
  <PresentationFormat>Widescreen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Cambria Math</vt:lpstr>
      <vt:lpstr>Tema do Office</vt:lpstr>
      <vt:lpstr>REVISÃO</vt:lpstr>
      <vt:lpstr>REVISÃO</vt:lpstr>
      <vt:lpstr>REVISÃO</vt:lpstr>
      <vt:lpstr>REVISÃO</vt:lpstr>
      <vt:lpstr>REVISÃO</vt:lpstr>
      <vt:lpstr>REVISÃO</vt:lpstr>
      <vt:lpstr>REVISÃO</vt:lpstr>
      <vt:lpstr>REVISÃO</vt:lpstr>
      <vt:lpstr>REVISÃO</vt:lpstr>
      <vt:lpstr>REVISÃO</vt:lpstr>
      <vt:lpstr>REVISÃO</vt:lpstr>
      <vt:lpstr>REVISÃO</vt:lpstr>
      <vt:lpstr>REVISÃO</vt:lpstr>
      <vt:lpstr>REVISÃO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</dc:title>
  <dc:creator>Intelligency</dc:creator>
  <cp:lastModifiedBy>Hugo Insua</cp:lastModifiedBy>
  <cp:revision>41</cp:revision>
  <dcterms:created xsi:type="dcterms:W3CDTF">2021-05-06T12:40:57Z</dcterms:created>
  <dcterms:modified xsi:type="dcterms:W3CDTF">2021-05-10T16:20:29Z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0x010100BF1FAE4CFBF43C4C90BF11A5EE514754</vt:lpwstr>
  </property>
</Properties>
</file>