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3.xml" ContentType="application/vnd.openxmlformats-officedocument.presentationml.tags+xml"/>
  <Override PartName="/ppt/tags/tag20.xml" ContentType="application/vnd.openxmlformats-officedocument.presentationml.tags+xml"/>
  <Override PartName="/ppt/tags/tag2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19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11.xml" ContentType="application/vnd.openxmlformats-officedocument.presentationml.tags+xml"/>
  <Override PartName="/ppt/tags/tag27.xml" ContentType="application/vnd.openxmlformats-officedocument.presentationml.tags+xml"/>
  <Override PartName="/ppt/tags/tag1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8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1.xml" ContentType="application/vnd.openxmlformats-officedocument.presentationml.tags+xml"/>
  <Override PartName="/ppt/tags/tag14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406" r:id="rId3"/>
    <p:sldId id="407" r:id="rId4"/>
    <p:sldId id="436" r:id="rId5"/>
    <p:sldId id="437" r:id="rId6"/>
    <p:sldId id="438" r:id="rId7"/>
    <p:sldId id="38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05T11:18:23.1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3894 12700 0,'50'25'718,"-25"-25"-702,0 25 93,-1-25-93,1 24 156,-25 1-125,0 0-32,0 0 17,-25 0 14,1-1 111,-1-24-64,0 0-61,0 0 93,0 0-110,50 0 595,0 0-501,0 0 47,0 0-15,-1 0 62,1 25-94,-25 0 110,0 0-156,0 0-16,-25-1 15,1-24 16,-1 0 47,25 25-125,-25-25 47,0 0 47,0 25-32,1-25 204,-1 0-172,0-25-32,0 25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8205B-D819-4B62-ACE9-3E2A90EE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F3506-4927-4FB0-9221-4BBAA0B8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1E8FB-A19C-4BCE-99C4-DC7BF2F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C89A2-CA8E-4BE9-A5CD-8BA75DD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2BF7A-4771-43BD-BD50-0A21E458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0C9A7-1E37-4178-9A74-22DF0851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147B8-981B-43A7-9A24-E608CAED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24C38-ABF8-4D23-B086-DD808E77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B76C-4996-4A93-BF43-FAEB7F95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4B68E-65AE-4B75-99EE-AEAD51E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1CA42D-1D52-4643-8C31-7E114194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7D4ED2-7B46-4D16-B8EE-5A295E98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3B830-0E87-4802-B2F3-A69FE0C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87624-0CA5-4FCC-84C6-D73DA387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F582D-C91F-4C7C-AAA5-C9CC57EF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FD968-6FF3-45E3-9D8D-50902CD9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29130-55AD-467D-BC5D-CB968B34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06766-D825-4008-B06C-990375C5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E21BF-E433-43E4-8CA2-A02B1CA0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D7C12-57A8-455C-B320-416C6D3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628CC-3942-485D-B2A5-1C0E15B7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73756-3A7A-45EF-AA40-D17771E4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88978-40BC-48D5-AF4F-4C17D44B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335E2-FA96-4CD1-AE5B-A54E889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F940-1B47-46EA-B3B8-2A61CD5F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A413-65ED-4307-B45B-B6DB531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9D0EE-FA6F-46CE-B25A-FF0D70C7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14EAB3-4618-42B5-A566-79830B02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718BE-48ED-46A2-BF28-2537C27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E7F15-0092-4623-9D3C-EBB34A04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16287-2FCB-4292-A1D8-3E45FBAB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C52A-44F6-4583-BB08-4E54E77E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5ED975-AD5E-4C87-90E3-FFC7532E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8875D-9F8C-42FF-A3EB-9E925B1E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B57DEA-1E1B-4F59-8B83-ADA97D6B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495371-3BA4-4A8F-9E9A-37896039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50480-FE6D-4F84-87BE-EB732841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7A34DD-2166-4B2F-BE5B-A3DC646F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018A6-C36B-4251-9ECF-651F59A9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2821-06E0-4BFF-ABD9-C3133B01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E319C9-B8CE-4756-9499-13E7923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ED94B6-7961-4930-BA34-7CCEA9F1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02A403-3C80-4692-AB3E-2062D769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8A5025-FA9C-4897-B18F-0F0A509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601D37-68A3-49E5-984E-01B210E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955217-CE6E-4FDC-8B8D-DB84F4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B61B-2666-4008-83DB-69B68A9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69CDE-B710-4D5D-8623-1537ADAB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36BA0-65CC-4AA7-9BB1-30EB9FC0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83E8A-3866-443F-B389-A390DD77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C0DF1-00FD-41ED-8462-773B5276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55ED9-5BBC-4595-85FE-F3643A71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1D03-F616-484B-A99C-F052C39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407ADC-768F-4423-BF73-4DAE09BF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F0566-55A5-46FA-928D-A16D6454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BB28AB-826A-4965-A456-37F46BC3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EC7C1-B15F-4B61-A20A-ABED48B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43C825-298C-457E-8645-5F20A39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2F25EF-0A11-4BAD-B0C5-67F43425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C1772-2828-400C-A6AC-8C038E62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17C05-BCE9-4A44-B6A5-203FE830A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3429-2056-448A-BA52-C67352D91FBA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8DFAA-AD6E-4963-9238-A5221DDA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3880E-5EEB-4956-9A9D-8150D73A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customXml" Target="../ink/ink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49D65E8-8DA0-437A-B3AA-A009F5C8A2B8}"/>
              </a:ext>
            </a:extLst>
          </p:cNvPr>
          <p:cNvSpPr txBox="1"/>
          <p:nvPr/>
        </p:nvSpPr>
        <p:spPr>
          <a:xfrm>
            <a:off x="7166920" y="0"/>
            <a:ext cx="50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 ao vivo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Funções e seus gráficos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Funções constantes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1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ºgrau</a:t>
            </a: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2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ºgrau</a:t>
            </a: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Exponenciais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Logarítmicas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 Funções e seus gráficos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Funções trigonométricas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 Limites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Noção intuitiva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Cálculo de limites de funções contínuas, descontínuas, racionais, limitadas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Limites laterais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Operações com Limites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Conteúdo Programático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924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Denominamos de vizinhanças de um ponto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 e indicamos V(x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) a qualquer intervalo aberto que contenha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No caso específico o intervalo ]x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 – h ,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,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 + h[ indicado por V(x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, h) será chamado de vizinhança simétrica do ponto.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Vizinhanças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E52AF7-3D55-4DEB-A370-85C7D14A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06" y="3092381"/>
            <a:ext cx="6149386" cy="7322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A0A828D-9CEB-4530-BA36-93552B6FCD91}"/>
              </a:ext>
            </a:extLst>
          </p:cNvPr>
          <p:cNvSpPr txBox="1"/>
          <p:nvPr/>
        </p:nvSpPr>
        <p:spPr>
          <a:xfrm>
            <a:off x="7052619" y="0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95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Observe os exemplos: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1ºexemplo – Dado o gráfico da função f: R → R, definida por f(x) = x + 2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Observe que à medida que os valores de x se aproximam de 3, pela esquerda ou pela direita, os valores de f(x) se aproximam de 5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Conceito Intuitivo de Limite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FA0AC2-7259-4BDA-99D8-9F001351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06" y="2402174"/>
            <a:ext cx="6771447" cy="32099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7F6392B-DCE7-4293-991E-D9C38162A4D9}"/>
              </a:ext>
            </a:extLst>
          </p:cNvPr>
          <p:cNvSpPr txBox="1"/>
          <p:nvPr/>
        </p:nvSpPr>
        <p:spPr>
          <a:xfrm>
            <a:off x="6941408" y="103942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8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11617303" cy="433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Dessa maneira podemos concluir que:</a:t>
                </a:r>
              </a:p>
              <a:p>
                <a:pPr marL="360000" lvl="0" indent="457200" algn="just">
                  <a:lnSpc>
                    <a:spcPct val="1070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 limite de f(x) quando x tende a 3 pela esquerda é igual a 5, e indicamos:</a:t>
                </a: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lim>
                          </m:limLow>
                        </m:fName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𝟓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lnSpc>
                    <a:spcPct val="1070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 limite de f(x) quando x tende a 3 pela direita é igual a 5, e indicamos:</a:t>
                </a: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lim>
                          </m:limLow>
                        </m:fName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𝟓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b="1" dirty="0">
                    <a:solidFill>
                      <a:srgbClr val="FFFF00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Observação: x tende a 3, significa que x se aproxima de 3 pela esquerda ou pela direita, sem, no entanto, assumir valor 3.</a:t>
                </a:r>
                <a:endParaRPr lang="pt-BR" sz="200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Concluindo, podemos apenas utilizar uma única representação:</a:t>
                </a: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lim>
                          </m:limLow>
                        </m:fName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𝟓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11617303" cy="4332404"/>
              </a:xfrm>
              <a:prstGeom prst="rect">
                <a:avLst/>
              </a:prstGeom>
              <a:blipFill>
                <a:blip r:embed="rId3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>
                <a:solidFill>
                  <a:srgbClr val="FFFF00"/>
                </a:solidFill>
                <a:latin typeface="Agency FB" panose="020B0503020202020204" pitchFamily="34" charset="0"/>
              </a:rPr>
              <a:t>Conceito Intuitivo de Limite</a:t>
            </a:r>
            <a:endParaRPr lang="pt-BR" sz="2800" b="1" i="1" u="sng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1D6C37-160A-453F-AC5E-0E0766C0673C}"/>
              </a:ext>
            </a:extLst>
          </p:cNvPr>
          <p:cNvSpPr txBox="1"/>
          <p:nvPr/>
        </p:nvSpPr>
        <p:spPr>
          <a:xfrm>
            <a:off x="7052619" y="110121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34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11617303" cy="226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2º exemplo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Dado o gráfico da função f: R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→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R, definida por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𝑠𝑒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≤3</m:t>
                            </m:r>
                          </m:e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+2</m:t>
                            </m:r>
                            <m:func>
                              <m:func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𝑠𝑒</m:t>
                                </m:r>
                              </m:fName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&gt;3</m:t>
                            </m:r>
                          </m:e>
                        </m:eqArr>
                      </m:e>
                    </m:d>
                  </m:oMath>
                </a14:m>
                <a:endParaRPr lang="pt-BR" sz="16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11617303" cy="2262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Conceito Intuitivo de Limite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78FAF5-1D56-4B1D-81B0-598A0466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0" y="2326477"/>
            <a:ext cx="5867400" cy="3476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35B553E-5808-4B71-9656-E29AA07B2184}"/>
                  </a:ext>
                </a:extLst>
              </p:cNvPr>
              <p:cNvSpPr txBox="1"/>
              <p:nvPr/>
            </p:nvSpPr>
            <p:spPr>
              <a:xfrm>
                <a:off x="6440255" y="2575481"/>
                <a:ext cx="5570622" cy="4282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Observando o gráfico, notamos que:</a:t>
                </a:r>
              </a:p>
              <a:p>
                <a:pPr marL="342900" lvl="0" indent="-342900" algn="just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Quando x tende a 3 pela esquerda, f(x) se aproxima de 3, ou seja: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lim>
                          </m:limLow>
                        </m:fName>
                        <m:e>
                          <m: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𝟑</m:t>
                          </m:r>
                        </m:e>
                      </m:func>
                    </m:oMath>
                  </m:oMathPara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Quando x tende a 3 pela direita, f(x) se aproxima de 5, ou seja: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lim>
                          </m:limLow>
                        </m:fName>
                        <m:e>
                          <m: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𝟓</m:t>
                          </m:r>
                        </m:e>
                      </m:func>
                    </m:oMath>
                  </m:oMathPara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Estes limites, são denominados </a:t>
                </a: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limites laterais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e, como no caso em particular, são distintos, dizemos que não existe o limite de f(x) quando x tende a 3.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que exista o limite, é necessário que quando x tende a determinado valor, pela esquerda ou pela direita, f(x) se aproxime desse mesmo valor, isto é: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→3−</m:t>
                              </m:r>
                            </m:lim>
                          </m:limLow>
                        </m:fName>
                        <m:e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8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→3+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8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→3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35B553E-5808-4B71-9656-E29AA07B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255" y="2575481"/>
                <a:ext cx="5570622" cy="4282519"/>
              </a:xfrm>
              <a:prstGeom prst="rect">
                <a:avLst/>
              </a:prstGeom>
              <a:blipFill>
                <a:blip r:embed="rId5"/>
                <a:stretch>
                  <a:fillRect l="-875" t="-569" r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E565C744-5B96-4EB5-901D-A67B4C71D380}"/>
              </a:ext>
            </a:extLst>
          </p:cNvPr>
          <p:cNvSpPr txBox="1"/>
          <p:nvPr/>
        </p:nvSpPr>
        <p:spPr>
          <a:xfrm>
            <a:off x="6941408" y="-22533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423ADA6-B827-4A17-892F-BE5DE7ECF2A5}"/>
                  </a:ext>
                </a:extLst>
              </p14:cNvPr>
              <p14:cNvContentPartPr/>
              <p14:nvPr/>
            </p14:nvContentPartPr>
            <p14:xfrm>
              <a:off x="1366200" y="4572000"/>
              <a:ext cx="89640" cy="134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423ADA6-B827-4A17-892F-BE5DE7ECF2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6840" y="4562640"/>
                <a:ext cx="108360" cy="153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58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5994543" cy="515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3º exemplo- Consideremos a função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20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𝟗</m:t>
                        </m:r>
                      </m:num>
                      <m:den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definida em R – {3}.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domínio de f(x) é R – {3}, ou seja, não existe f(3) porque teríamos divisão por zero.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Assim, para calcularmos f (3), simplificaremos a função: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𝟗</m:t>
                        </m:r>
                      </m:num>
                      <m:den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den>
                    </m:f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16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e>
                        </m:d>
                        <m:d>
                          <m:d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e>
                        </m:d>
                      </m:num>
                      <m:den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den>
                    </m:f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𝟑</m:t>
                    </m:r>
                  </m:oMath>
                </a14:m>
                <a:r>
                  <a:rPr lang="pt-BR" sz="16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pt-BR" sz="1600" b="1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pt-BR" sz="16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6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600" b="1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600" b="1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pt-BR" sz="1600" b="1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pt-BR" sz="1600" b="1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𝟑</m:t>
                    </m:r>
                  </m:oMath>
                </a14:m>
                <a:endParaRPr lang="pt-BR" sz="1600" b="1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1600" b="1" dirty="0">
                  <a:solidFill>
                    <a:srgbClr val="FFFF00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1600" b="1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1600" b="1" dirty="0">
                  <a:solidFill>
                    <a:srgbClr val="FFFF00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não existindo f (3), existe o valor de f(x) quando x se aproxima de 3 pela esquerda ou pela direita, ou seja: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→3−</m:t>
                              </m:r>
                            </m:lim>
                          </m:limLow>
                        </m:fNam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→3+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→3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=6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5994543" cy="5155386"/>
              </a:xfrm>
              <a:prstGeom prst="rect">
                <a:avLst/>
              </a:prstGeom>
              <a:blipFill>
                <a:blip r:embed="rId3"/>
                <a:stretch>
                  <a:fillRect l="-1016" r="-1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Conceito Intuitivo de Limite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43EFD2-5A8F-4698-8E54-E6149949D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67" y="1904868"/>
            <a:ext cx="5389331" cy="30482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43564E-B76A-4B67-9B69-66984CECA543}"/>
              </a:ext>
            </a:extLst>
          </p:cNvPr>
          <p:cNvSpPr txBox="1"/>
          <p:nvPr/>
        </p:nvSpPr>
        <p:spPr>
          <a:xfrm>
            <a:off x="7015549" y="189113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69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9" y="1577905"/>
            <a:ext cx="5994543" cy="29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 o gráfico da função f(x) abaixo:</a:t>
            </a: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r>
              <a:rPr lang="pt-BR" sz="2000" b="1" dirty="0">
                <a:solidFill>
                  <a:srgbClr val="FFFF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Dizemos que o limite de uma função f(x) quando x tende a </a:t>
            </a:r>
            <a:r>
              <a:rPr lang="pt-BR" sz="2000" b="1" u="sng" dirty="0">
                <a:solidFill>
                  <a:srgbClr val="FFFF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solidFill>
                  <a:srgbClr val="FFFF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igual ao número real L se, e somente se, os números reais f(x), para os infinitos valores de x, permanecerem próximos de L, sempre que x estiver muito próximo de a.</a:t>
            </a: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1600" b="1" dirty="0">
              <a:solidFill>
                <a:srgbClr val="FFFF00"/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1600" b="1" dirty="0">
              <a:solidFill>
                <a:srgbClr val="FFFF00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Definição de Limite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8C6277-AD5D-4506-B375-A0357787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03" y="1577905"/>
            <a:ext cx="5389331" cy="30177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46DF4B-78C5-445C-8124-1A134FE29FA2}"/>
              </a:ext>
            </a:extLst>
          </p:cNvPr>
          <p:cNvSpPr txBox="1"/>
          <p:nvPr/>
        </p:nvSpPr>
        <p:spPr>
          <a:xfrm>
            <a:off x="7089689" y="0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5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98855" y="1670801"/>
            <a:ext cx="11617302" cy="446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Represente na reta real os intervalos</a:t>
            </a:r>
          </a:p>
          <a:p>
            <a:pPr marL="817200" indent="-457200" algn="just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[2,8]</a:t>
            </a:r>
          </a:p>
          <a:p>
            <a:pPr marL="817200" indent="-457200" algn="just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200" indent="-457200" algn="just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{x ∈ R/ 2 &lt; x &lt; 4}</a:t>
            </a:r>
          </a:p>
          <a:p>
            <a:pPr marL="817200" indent="-457200" algn="just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200" indent="-457200" algn="just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]-1, 4]</a:t>
            </a:r>
          </a:p>
          <a:p>
            <a:pPr marL="817200" indent="-457200" algn="just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200" indent="-457200" algn="just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{x ∈ R/ x &lt; -2}</a:t>
            </a: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1600" b="1" dirty="0">
              <a:solidFill>
                <a:srgbClr val="FFFF00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Exercícios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FBE27-3B27-4E50-94DF-7C753557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2" y="2452742"/>
            <a:ext cx="2121592" cy="3596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555423-D72F-4D6C-AC75-E8C999FEE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9" y="3208325"/>
            <a:ext cx="2152075" cy="4023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7C3D46-18B1-4145-9AFB-D1A095EC6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89" y="4006584"/>
            <a:ext cx="2213040" cy="3353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227BFE-64C2-450B-89EE-672A8953B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79" y="4865113"/>
            <a:ext cx="2145978" cy="3048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0EDDB2-298C-4E6B-BF0B-55A4C95F9E65}"/>
              </a:ext>
            </a:extLst>
          </p:cNvPr>
          <p:cNvSpPr txBox="1"/>
          <p:nvPr/>
        </p:nvSpPr>
        <p:spPr>
          <a:xfrm>
            <a:off x="6879625" y="172390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79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5197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Calcular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𝐥𝐢𝐦</m:t>
                        </m:r>
                      </m:e>
                      <m:lim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pt-BR" sz="1600" b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lim>
                    </m:limLow>
                    <m:f>
                      <m:f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𝟑𝐱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𝟏𝟎</m:t>
                        </m:r>
                      </m:num>
                      <m:den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interpretar o resultado.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 que o domínio da função é R – {5}, logo não existe f(5) porque teríamos divisão por zero. Portanto é necessário simplificar a função.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𝐥𝐢𝐦</m:t>
                          </m:r>
                        </m:e>
                        <m:lim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pt-BR" sz="1600" b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lim>
                      </m:limLow>
                      <m:f>
                        <m:f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𝟑𝐱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𝟏𝟎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pt-BR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pt-BR" sz="16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𝐥𝐢𝐦</m:t>
                          </m:r>
                        </m:e>
                        <m:lim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pt-BR" sz="1600" b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lim>
                      </m:limLow>
                      <m:f>
                        <m:f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pt-BR" sz="1600" b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pt-BR" sz="1600" b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)(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pt-BR" sz="1600" b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pt-BR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pt-BR" sz="16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lim>
                          </m:limLow>
                        </m:fName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pt-BR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pt-BR" sz="16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lim>
                          </m:limLow>
                        </m:fName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pt-BR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𝟕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Interpretação: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Quando x se aproxima de 5, então</a:t>
                </a:r>
                <a:r>
                  <a:rPr lang="pt-BR" sz="16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𝟑𝐱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𝟏𝟎</m:t>
                        </m:r>
                      </m:num>
                      <m:den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assume valor muito próximo de 7.</a:t>
                </a: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5197448"/>
              </a:xfrm>
              <a:prstGeom prst="rect">
                <a:avLst/>
              </a:prstGeom>
              <a:blipFill>
                <a:blip r:embed="rId4"/>
                <a:stretch>
                  <a:fillRect l="-525" b="-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Exercícios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39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388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Considere duas funções f(x) e g(x), definidas no domínio D tal que: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 Limite de uma constante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de uma constante C é igual a própria constante.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Exemplo:</a:t>
                </a:r>
              </a:p>
              <a:p>
                <a:pPr marL="360000" indent="457200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3=3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 −2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3882730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76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3943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II. Limite da soma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da soma de funções (que possuem limites num ponto) é igual à soma dos limites dessas funções.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3=2+3=5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 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 −1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 −1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 −1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func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=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3943644"/>
              </a:xfrm>
              <a:prstGeom prst="rect">
                <a:avLst/>
              </a:prstGeom>
              <a:blipFill>
                <a:blip r:embed="rId3"/>
                <a:stretch>
                  <a:fillRect l="-525" t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8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49D65E8-8DA0-437A-B3AA-A009F5C8A2B8}"/>
              </a:ext>
            </a:extLst>
          </p:cNvPr>
          <p:cNvSpPr txBox="1"/>
          <p:nvPr/>
        </p:nvSpPr>
        <p:spPr>
          <a:xfrm>
            <a:off x="7166920" y="0"/>
            <a:ext cx="50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 ao vivo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Derivada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Conceito e interpretação geométrica (reta Tangente)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Regras de derivação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De função constante, polinomiais, da soma, do produto de um número real por uma função, de raízes, do seno e cosseno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Regras de Derivação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Funções exponenciais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Logarítmicas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Produto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Quociente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Derivadas de ordem superior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Cálculo de derivadas sucessivas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Regra da Cadeia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Cálculo de derivadas de funções compostas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Conteúdo Programático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26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3766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III. Limite da diferença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da diferença entre funções (que possuem limites num ponto) é a diferença entre os limites dessas funções.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 </m:t>
                        </m:r>
                        <m:func>
                          <m:func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sz="16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sz="16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</m:e>
                        </m:func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func>
                  </m:oMath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5=2−5=−3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 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 −1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 −1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=4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=5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3766609"/>
              </a:xfrm>
              <a:prstGeom prst="rect">
                <a:avLst/>
              </a:prstGeom>
              <a:blipFill>
                <a:blip r:embed="rId3"/>
                <a:stretch>
                  <a:fillRect l="-525" t="-1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90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469621"/>
                <a:ext cx="11617302" cy="310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IV. Limite do produto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do produto entre funções (que possuem limites num ponto) é o produto dos limites entre essas funções.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.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. 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→3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.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→3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=7 . 3=21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469621"/>
                <a:ext cx="11617302" cy="3101105"/>
              </a:xfrm>
              <a:prstGeom prst="rect">
                <a:avLst/>
              </a:prstGeom>
              <a:blipFill>
                <a:blip r:embed="rId3"/>
                <a:stretch>
                  <a:fillRect l="-525" t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29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470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V. Limite do quociente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do quociente de duas funções é o quociente dos limites dessas funções, desde que o limite do denominador seja diferente de zero.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+3)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+4)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+3)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+4)</m:t>
                                  </m:r>
                                </m:e>
                              </m:func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2+3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2+4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(3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(3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+2)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e>
                              </m:func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3.2+2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4702891"/>
              </a:xfrm>
              <a:prstGeom prst="rect">
                <a:avLst/>
              </a:prstGeom>
              <a:blipFill>
                <a:blip r:embed="rId3"/>
                <a:stretch>
                  <a:fillRect l="-525" t="-1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02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327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VI. Limite de uma potência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da potência </a:t>
                </a:r>
                <a:r>
                  <a:rPr lang="pt-BR" sz="2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n-ésima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uma função é igual à potência </a:t>
                </a:r>
                <a:r>
                  <a:rPr lang="pt-BR" sz="2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n-ésima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do limite dessa função.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=[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3 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=8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(4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=[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=(4.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=16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3278783"/>
              </a:xfrm>
              <a:prstGeom prst="rect">
                <a:avLst/>
              </a:prstGeom>
              <a:blipFill>
                <a:blip r:embed="rId3"/>
                <a:stretch>
                  <a:fillRect l="-525" t="-14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92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4760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VII. Limite de uma raiz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da raiz </a:t>
                </a:r>
                <a:r>
                  <a:rPr lang="pt-BR" sz="2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n-ésima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uma função é igual a raiz </a:t>
                </a:r>
                <a:r>
                  <a:rPr lang="pt-BR" sz="2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n-ésima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do limite dessa função, isto é: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rad>
                            <m:ra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g>
                            <m:e>
                              <m:func>
                                <m:func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rad>
                        </m:e>
                      </m:func>
                      <m:r>
                        <a:rPr lang="pt-BR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g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rad>
                      <m:r>
                        <a:rPr lang="pt-BR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𝑐𝑜𝑚</m:t>
                      </m:r>
                      <m:r>
                        <a:rPr lang="pt-BR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pt-BR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≥2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→4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rad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g>
                        <m:e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→4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e>
                      </m:rad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g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rad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(4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=[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=(4.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=16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g>
                        <m:e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→1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func>
                        </m:e>
                      </m:rad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g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pt-BR" sz="16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16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g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pt-BR" sz="16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4760149"/>
              </a:xfrm>
              <a:prstGeom prst="rect">
                <a:avLst/>
              </a:prstGeom>
              <a:blipFill>
                <a:blip r:embed="rId3"/>
                <a:stretch>
                  <a:fillRect l="-525" t="-1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1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617302" cy="521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VIII. Limite do logaritmo 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limite do logaritmo de uma função é igual ao logaritmo do limite dessa função, isto é: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)]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  <m: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 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→10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  <m: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→10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10=1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→10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</m:func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  <m: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→10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100=2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u="sng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NOTA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Percebe-se através das propriedades operatórias (teoremas) que o limite de uma função polinomial f(x) = </a:t>
                </a:r>
                <a:r>
                  <a:rPr lang="pt-BR" sz="2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000" baseline="-25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2000" baseline="300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000" baseline="30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a</a:t>
                </a:r>
                <a:r>
                  <a:rPr lang="pt-BR" sz="20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2000" baseline="30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n-1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... +a</a:t>
                </a:r>
                <a:r>
                  <a:rPr lang="pt-BR" sz="20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+a</a:t>
                </a:r>
                <a:r>
                  <a:rPr lang="pt-BR" sz="20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definida em R, quando x tende a x</a:t>
                </a:r>
                <a:r>
                  <a:rPr lang="pt-BR" sz="20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é igual a f(x</a:t>
                </a:r>
                <a:r>
                  <a:rPr lang="pt-BR" sz="20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ou seja: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617302" cy="5212837"/>
              </a:xfrm>
              <a:prstGeom prst="rect">
                <a:avLst/>
              </a:prstGeom>
              <a:blipFill>
                <a:blip r:embed="rId3"/>
                <a:stretch>
                  <a:fillRect l="-525" t="-936" r="-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PROPRIEDADES OPERATÓRIAS DOS LIMITES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13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8044736" cy="4619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Considere o gráfico da função f(x) abaixo:</a:t>
                </a: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a cada x do domínio de f(x) associa-se um único y e que não há interrupções ou “saltos” no gráfico de f(x). A grosso modo, podemos dizer que o gráfico de f(x) pode ser desenhado, de uma só vez, sem levantar o lápis do papel.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 que para f(x) temos: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Wingdings" panose="05000000000000000000" pitchFamily="2" charset="2"/>
                  <a:buChar char=""/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Existe f(a)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Wingdings" panose="05000000000000000000" pitchFamily="2" charset="2"/>
                  <a:buChar char=""/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Existe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Wingdings" panose="05000000000000000000" pitchFamily="2" charset="2"/>
                  <a:buChar char="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Assim, quando essas três condições são satisfeitas, dizemos que f(x) é contínua em todos os pontos do seu domínio.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8044736" cy="4619021"/>
              </a:xfrm>
              <a:prstGeom prst="rect">
                <a:avLst/>
              </a:prstGeom>
              <a:blipFill>
                <a:blip r:embed="rId3"/>
                <a:stretch>
                  <a:fillRect t="-923" r="-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Funções Contínuas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4FF2EB-8E21-40CC-8319-952A20FCD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445" y="1829811"/>
            <a:ext cx="3572566" cy="2572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127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9" y="1577905"/>
            <a:ext cx="7970107" cy="505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Considere agora, os gráficos das funções g(x) e h(x).</a:t>
            </a: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7200" algn="just">
              <a:lnSpc>
                <a:spcPct val="107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que para os gráficos das funções g(x) e h(x) não é possível desenhá-los de uma única vez sem levantar o lápis do papel. Perceba que em ambos os casos, os gráficos são interrompidos no ponto x=a. Sendo assim o ponto x=a é chamado de ponto de descontinuidade da função.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1600" dirty="0">
              <a:solidFill>
                <a:schemeClr val="bg1"/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Funções Contínuas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AAD118-A83D-47C5-9FC5-7F5C1024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3" y="2101125"/>
            <a:ext cx="6341312" cy="2361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586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7970107" cy="376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 que: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Wingdings" panose="05000000000000000000" pitchFamily="2" charset="2"/>
                  <a:buChar char=""/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g(x) não existe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Wingdings" panose="05000000000000000000" pitchFamily="2" charset="2"/>
                  <a:buChar char=""/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h(x) não existe h(a)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Portanto g(x) e h(x) não são contínuas no ponto x=a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Podemos agora definir função contínua: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b="1" i="1" dirty="0">
                    <a:solidFill>
                      <a:srgbClr val="FFFF00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Seja f(x) uma função definida no intervalo I e seja a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 </m:t>
                    </m:r>
                  </m:oMath>
                </a14:m>
                <a:r>
                  <a:rPr lang="pt-BR" sz="2000" b="1" i="1" dirty="0">
                    <a:solidFill>
                      <a:srgbClr val="FFFF00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 A função f(x) é dita contínua em x=a, se:</a:t>
                </a:r>
                <a:endParaRPr lang="pt-BR" sz="200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∃</m:t>
                    </m:r>
                    <m:func>
                      <m:funcPr>
                        <m:ctrlP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lim>
                        </m:limLow>
                      </m:fName>
                      <m:e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pt-BR" sz="160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∃ </m:t>
                    </m:r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</m:d>
                  </m:oMath>
                </a14:m>
                <a:endParaRPr lang="pt-BR" sz="160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lvl="0" indent="457200" algn="just"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r>
                              <a:rPr lang="pt-BR" sz="16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lim>
                        </m:limLow>
                      </m:fName>
                      <m:e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6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pt-BR" sz="16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7970107" cy="3765326"/>
              </a:xfrm>
              <a:prstGeom prst="rect">
                <a:avLst/>
              </a:prstGeom>
              <a:blipFill>
                <a:blip r:embed="rId3"/>
                <a:stretch>
                  <a:fillRect t="-971" r="-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Funções Contínuas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767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49D65E8-8DA0-437A-B3AA-A009F5C8A2B8}"/>
              </a:ext>
            </a:extLst>
          </p:cNvPr>
          <p:cNvSpPr txBox="1"/>
          <p:nvPr/>
        </p:nvSpPr>
        <p:spPr>
          <a:xfrm>
            <a:off x="7068065" y="0"/>
            <a:ext cx="5123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 ao vivo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7970107" cy="292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Neste tópico será introduzido o conceito de infinito, representado pelo símbolo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O infinito não representa um número, desta maneira não fazemos operações com ele como a que realizamos com os números reais.</a:t>
                </a: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Trabalharemos, portanto, com cálculo de limites que supões quantidades que crescem ou decrescem indefinidamente. </a:t>
                </a: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1º exemplo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Seja o gráfico da função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pt-BR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7970107" cy="2929200"/>
              </a:xfrm>
              <a:prstGeom prst="rect">
                <a:avLst/>
              </a:prstGeom>
              <a:blipFill>
                <a:blip r:embed="rId3"/>
                <a:stretch>
                  <a:fillRect t="-1250" r="-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Limites infinitos e Limites para x tendendo ao infinito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6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49D65E8-8DA0-437A-B3AA-A009F5C8A2B8}"/>
              </a:ext>
            </a:extLst>
          </p:cNvPr>
          <p:cNvSpPr txBox="1"/>
          <p:nvPr/>
        </p:nvSpPr>
        <p:spPr>
          <a:xfrm>
            <a:off x="7166920" y="0"/>
            <a:ext cx="50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 ao vivo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Regra de </a:t>
            </a:r>
            <a:r>
              <a:rPr lang="pt-BR" sz="2000" b="0" i="0" dirty="0" err="1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L’Hopital</a:t>
            </a:r>
            <a:endParaRPr lang="pt-BR" sz="2000" b="0" i="0" dirty="0">
              <a:solidFill>
                <a:srgbClr val="FFFF00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Cálculo do limite de quocientes que apresentam indeterminações.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rgbClr val="FFFF00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Crescimento de Funções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Relação da derivada com o comportamento de uma função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rgbClr val="FFFF00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Crescimento de uma função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Cálculo de máximos e mínimos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rgbClr val="FFFF00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rgbClr val="FFFF00"/>
                </a:solidFill>
                <a:effectLst/>
                <a:latin typeface="Agency FB" panose="020B0503020202020204" pitchFamily="34" charset="0"/>
              </a:rPr>
              <a:t>Gráficos de uma Função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•	Conceito de concavidade para o esboço de gráficos de funções não elementares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rgbClr val="FFFF00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Conteúdo Programático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262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6685005" y="1978314"/>
                <a:ext cx="5309286" cy="2901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Quando x se aproxima de zero, pela direita, y cresce indefinidamente, isto é, y tende a mais infinito, e indicamos: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→0+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+∞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Todavia, quando x se aproxima de zero, pela esquerda, y decresce indefinidamente, e indicamos: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→0−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−∞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Como os limites laterais são distintos, concluímos que não existe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sz="16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005" y="1978314"/>
                <a:ext cx="5309286" cy="2901372"/>
              </a:xfrm>
              <a:prstGeom prst="rect">
                <a:avLst/>
              </a:prstGeom>
              <a:blipFill>
                <a:blip r:embed="rId3"/>
                <a:stretch>
                  <a:fillRect t="-1263" r="-1148" b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Limites infinitos e Limites para x tendendo ao infinito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D1161C-B99B-4131-9DE4-E8CFF515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5" y="1645867"/>
            <a:ext cx="6329530" cy="3364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1119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6685005" y="1978314"/>
                <a:ext cx="5309286" cy="281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Ainda observando o mesmo gráfico: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pt-B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ou seja, quando x cresce indefinidamente a curva do gráfico tende a se aproximar do eixo x, fazendo que y tenda a zero.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pt-B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ou seja, quando x decresce indefinidamente a curva do gráfico também tende a se aproximar do eixo x, fazendo que y tenda a zero.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005" y="1978314"/>
                <a:ext cx="5309286" cy="2810898"/>
              </a:xfrm>
              <a:prstGeom prst="rect">
                <a:avLst/>
              </a:prstGeom>
              <a:blipFill>
                <a:blip r:embed="rId3"/>
                <a:stretch>
                  <a:fillRect t="-1302" r="-1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Limites infinitos e Limites para x tendendo ao infinito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D1161C-B99B-4131-9DE4-E8CFF515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5" y="1645867"/>
            <a:ext cx="6329530" cy="3364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008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0" y="1780606"/>
                <a:ext cx="5309286" cy="396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2º exemplo - Dado o gráfico da função f(x) = x – 2 </a:t>
                </a: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que, conforme x cresce na direção positiva do eixo, tendendo a +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y, da mesma maneira, também cresce na direção positiva de seu eixo, tendendo a +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.Então: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−2)</m:t>
                          </m:r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=+∞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 mesma forma, quando x se aproxima de -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y também se aproxima de -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Então: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−2)</m:t>
                          </m:r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=−∞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606"/>
                <a:ext cx="5309286" cy="3965060"/>
              </a:xfrm>
              <a:prstGeom prst="rect">
                <a:avLst/>
              </a:prstGeom>
              <a:blipFill>
                <a:blip r:embed="rId4"/>
                <a:stretch>
                  <a:fillRect t="-768" r="-1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Limites infinitos e Limites para x tendendo ao infinito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B2EEED-0434-4739-B5D4-54D03FC25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157" y="1780606"/>
            <a:ext cx="5401524" cy="3267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495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-1" y="1780606"/>
                <a:ext cx="11602996" cy="385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3º exemplo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+2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func>
                  </m:oMath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Coloca-se em evidência a maior potência de x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(2−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 que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aproximam de zero quando x tende a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logo</a:t>
                </a: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+2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(2−</m:t>
                        </m:r>
                        <m:f>
                          <m:f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)]=</m:t>
                        </m:r>
                      </m:e>
                    </m:func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=∞</m:t>
                        </m:r>
                      </m:e>
                    </m:func>
                  </m:oMath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780606"/>
                <a:ext cx="11602996" cy="3855223"/>
              </a:xfrm>
              <a:prstGeom prst="rect">
                <a:avLst/>
              </a:prstGeom>
              <a:blipFill>
                <a:blip r:embed="rId5"/>
                <a:stretch>
                  <a:fillRect t="-18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Limites infinitos e Limites para x tendendo ao infinito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4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-1" y="1780606"/>
                <a:ext cx="11602996" cy="5202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4º exemplo: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60000" indent="457200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Neste exemplo, percebemos que o numerador e o denominador crescem indefinidamente quando x tende ao infinito, ou seja, o limite é do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.</a:t>
                </a:r>
              </a:p>
              <a:p>
                <a:pPr marL="360000" indent="457200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Para este caso, dividiremos o numerador e o denominador da fração pela maior potência de x.</a:t>
                </a:r>
              </a:p>
              <a:p>
                <a:pPr marL="360000" indent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60000" indent="457200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Observe que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 se aproxima de zero quando x tende a infinito, logo </a:t>
                </a:r>
              </a:p>
              <a:p>
                <a:pPr marL="360000" indent="457200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func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b="1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780606"/>
                <a:ext cx="11602996" cy="5202450"/>
              </a:xfrm>
              <a:prstGeom prst="rect">
                <a:avLst/>
              </a:prstGeom>
              <a:blipFill>
                <a:blip r:embed="rId3"/>
                <a:stretch>
                  <a:fillRect r="-5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Limites infinitos e Limites para x tendendo ao infinito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7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49D65E8-8DA0-437A-B3AA-A009F5C8A2B8}"/>
              </a:ext>
            </a:extLst>
          </p:cNvPr>
          <p:cNvSpPr txBox="1"/>
          <p:nvPr/>
        </p:nvSpPr>
        <p:spPr>
          <a:xfrm>
            <a:off x="7166920" y="0"/>
            <a:ext cx="50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 ao vivo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rgbClr val="FFFF00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GUIDORIZZI,H. L. Um curso de Cálculo. 6. ed. Vol. 1. Rio de Janeiro: LTC, 2018.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HOFFMANN,L. D. Cálculo um curso moderno e suas aplicações. 11. ed. Rio de Janeiro: LTC, 2015.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STEWART, J. Cálculo. 8. ed. Vol. 1. São Paulo: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Cengage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Learning, 2017.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Conteúdo Programático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78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49D65E8-8DA0-437A-B3AA-A009F5C8A2B8}"/>
              </a:ext>
            </a:extLst>
          </p:cNvPr>
          <p:cNvSpPr txBox="1"/>
          <p:nvPr/>
        </p:nvSpPr>
        <p:spPr>
          <a:xfrm>
            <a:off x="7166920" y="0"/>
            <a:ext cx="50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 ao vivo 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10577383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Aft>
                    <a:spcPts val="600"/>
                  </a:spcAft>
                </a:pPr>
                <a:endParaRPr lang="pt-BR" sz="2000" b="0" i="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b="0" i="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</a:rPr>
                  <a:t>Todas as avaliações serão feitas através do Microsoft “FORMS”.</a:t>
                </a:r>
              </a:p>
              <a:p>
                <a:pPr marL="360000" indent="4572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No decorrer do semestre serão feitas 2(duas) avaliações a saber:</a:t>
                </a:r>
              </a:p>
              <a:p>
                <a:pPr marL="70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2000" b="0" i="0" dirty="0">
                    <a:solidFill>
                      <a:srgbClr val="FFFF00"/>
                    </a:solidFill>
                    <a:effectLst/>
                    <a:latin typeface="Agency FB" panose="020B0503020202020204" pitchFamily="34" charset="0"/>
                  </a:rPr>
                  <a:t>( 1 ) </a:t>
                </a:r>
                <a:r>
                  <a:rPr lang="pt-BR" sz="2000" b="0" i="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</a:rPr>
                  <a:t>Uma 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“lista de exercícios” que será disponibilizada para ser entregue em data futura valendo 5 pontos.</a:t>
                </a:r>
              </a:p>
              <a:p>
                <a:pPr marL="70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2000" b="0" i="0" dirty="0">
                    <a:solidFill>
                      <a:srgbClr val="FFFF00"/>
                    </a:solidFill>
                    <a:effectLst/>
                    <a:latin typeface="Agency FB" panose="020B0503020202020204" pitchFamily="34" charset="0"/>
                  </a:rPr>
                  <a:t>( 2 ) </a:t>
                </a:r>
                <a:r>
                  <a:rPr lang="pt-BR" sz="2000" b="0" i="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</a:rPr>
                  <a:t>Uma prova com 10 questões disponibilizada conforme calendário escolar para ser feita e entregue em 75 minutos valendo 5 pontos.</a:t>
                </a:r>
              </a:p>
              <a:p>
                <a:pPr marL="360000"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Estará </a:t>
                </a:r>
                <a:r>
                  <a:rPr lang="pt-BR" sz="2000" b="1" dirty="0">
                    <a:solidFill>
                      <a:srgbClr val="FFFF00"/>
                    </a:solidFill>
                    <a:latin typeface="Agency FB" panose="020B0503020202020204" pitchFamily="34" charset="0"/>
                  </a:rPr>
                  <a:t>aprovado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 o aluno que obtiver na soma </a:t>
                </a:r>
                <a:r>
                  <a:rPr lang="pt-BR" sz="2000" dirty="0">
                    <a:solidFill>
                      <a:srgbClr val="FFFF00"/>
                    </a:solidFill>
                    <a:latin typeface="Agency FB" panose="020B0503020202020204" pitchFamily="34" charset="0"/>
                  </a:rPr>
                  <a:t>( 1 ) 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+ </a:t>
                </a:r>
                <a:r>
                  <a:rPr lang="pt-BR" sz="2000" dirty="0">
                    <a:solidFill>
                      <a:srgbClr val="FFFF00"/>
                    </a:solidFill>
                    <a:latin typeface="Agency FB" panose="020B0503020202020204" pitchFamily="34" charset="0"/>
                  </a:rPr>
                  <a:t>( 2 )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sz="2000" b="0" i="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</a:rPr>
                  <a:t> 7.</a:t>
                </a:r>
              </a:p>
              <a:p>
                <a:pPr marL="36000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Estará </a:t>
                </a:r>
                <a:r>
                  <a:rPr lang="pt-BR" sz="2000" b="1" dirty="0">
                    <a:solidFill>
                      <a:srgbClr val="FFFF00"/>
                    </a:solidFill>
                    <a:latin typeface="Agency FB" panose="020B0503020202020204" pitchFamily="34" charset="0"/>
                  </a:rPr>
                  <a:t>de exame 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o aluno que obtiver na soma 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( 1 ) 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+ 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( 2 ) </a:t>
                </a:r>
                <a14:m>
                  <m:oMath xmlns:m="http://schemas.openxmlformats.org/officeDocument/2006/math">
                    <m:r>
                      <a:rPr kumimoji="0" lang="pt-B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 7.</a:t>
                </a:r>
              </a:p>
              <a:p>
                <a:pPr marL="36000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Será 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aprovado no exame 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o aluno que obtiver MF </a:t>
                </a:r>
                <a14:m>
                  <m:oMath xmlns:m="http://schemas.openxmlformats.org/officeDocument/2006/math">
                    <m:r>
                      <a:rPr kumimoji="0" lang="pt-B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 5</a:t>
                </a:r>
              </a:p>
              <a:p>
                <a:pPr marL="360000" algn="just">
                  <a:spcAft>
                    <a:spcPts val="600"/>
                  </a:spcAft>
                </a:pPr>
                <a:endParaRPr lang="pt-BR" sz="2000" b="0" i="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10577383" cy="4555093"/>
              </a:xfrm>
              <a:prstGeom prst="rect">
                <a:avLst/>
              </a:prstGeom>
              <a:blipFill>
                <a:blip r:embed="rId3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Avaliação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5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49D65E8-8DA0-437A-B3AA-A009F5C8A2B8}"/>
              </a:ext>
            </a:extLst>
          </p:cNvPr>
          <p:cNvSpPr txBox="1"/>
          <p:nvPr/>
        </p:nvSpPr>
        <p:spPr>
          <a:xfrm>
            <a:off x="7166920" y="0"/>
            <a:ext cx="50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 ao vivo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rgbClr val="FFFF00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conteúdo das aulas será disponibilizado no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Teams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, dentro de sua equipe no ícone “arquivos”.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Todos os avisos serão dados através do </a:t>
            </a:r>
            <a:r>
              <a:rPr lang="pt-BR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Teams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, dentro de sua equipe, no ícone “postagens”.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Sobre o conteúdo das aulas e avisos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6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	REVISÃO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Sabemos que, a grosso modo, um conjunto é uma coleção. Trataremos aqui, mais precisamente sobre conjuntos numéricos.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Existe um tipo particular de conjunto denominado </a:t>
            </a:r>
            <a:r>
              <a:rPr lang="pt-BR" sz="2000" dirty="0">
                <a:solidFill>
                  <a:srgbClr val="FFFF00"/>
                </a:solidFill>
                <a:latin typeface="Agency FB" panose="020B0503020202020204" pitchFamily="34" charset="0"/>
              </a:rPr>
              <a:t>conjunto linear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. Chamamos conjunto linear </a:t>
            </a:r>
            <a:r>
              <a:rPr lang="pt-BR" sz="2000" dirty="0">
                <a:solidFill>
                  <a:srgbClr val="FFFF00"/>
                </a:solidFill>
                <a:latin typeface="Agency FB" panose="020B0503020202020204" pitchFamily="34" charset="0"/>
              </a:rPr>
              <a:t>quando podemos associar seus elementos a pontos de uma reta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. Assim, admitindo que o conjunto dos números naturais, inteiros, racionais, irracionais e reais são conjuntos lineares, passaremos a focar em subconjuntos dos números reais caracterizados por desigualdades, denominados de intervalos lineares.</a:t>
            </a: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Desta forma, considerando dois números reais a e b, com a&lt;b, definiremos os seguintes intervalos lineares: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Intervalos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911ADD-C1BF-425E-96FF-77E01EFD57BF}"/>
              </a:ext>
            </a:extLst>
          </p:cNvPr>
          <p:cNvSpPr txBox="1"/>
          <p:nvPr/>
        </p:nvSpPr>
        <p:spPr>
          <a:xfrm>
            <a:off x="7006280" y="90796"/>
            <a:ext cx="51877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27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Intervalo fechado                                                                                         Intervalo fechado à esquerda e aberto à direita                                                                    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Intervalo aberto                                                                                           Intervalo aberto à esquerda e fechado à direita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Os pontos a e b são denominados extremos do intervalo. Assim, chamamos de amplitude do intervalo a diferença entre os extremos.</a:t>
            </a:r>
          </a:p>
          <a:p>
            <a:pPr marL="360000" indent="457200" algn="ctr">
              <a:spcAft>
                <a:spcPts val="600"/>
              </a:spcAft>
            </a:pPr>
            <a:r>
              <a:rPr lang="pt-BR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Amp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 I = b - a</a:t>
            </a: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Intervalos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749541-5855-411F-824C-5C6D6BF0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2" y="1946665"/>
            <a:ext cx="2974479" cy="13649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D2792E-1C52-4E99-A970-A6808D0E0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3" y="3855067"/>
            <a:ext cx="3004498" cy="13649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83862B-533A-4364-836F-32E0BD7A2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746" y="1946665"/>
            <a:ext cx="3045487" cy="13649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1284FF8-565D-4AA3-AAE2-B66D07BE0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699" y="3834831"/>
            <a:ext cx="2895580" cy="136494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45E055-6886-484C-87FC-E13AABB5198D}"/>
              </a:ext>
            </a:extLst>
          </p:cNvPr>
          <p:cNvSpPr txBox="1"/>
          <p:nvPr/>
        </p:nvSpPr>
        <p:spPr>
          <a:xfrm>
            <a:off x="6919784" y="69228"/>
            <a:ext cx="52722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5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77905"/>
            <a:ext cx="1057738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7200" algn="just"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</a:rPr>
              <a:t>São intervalos lineares de amplitude infinita, assim representados:</a:t>
            </a: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60000" indent="457200" algn="just">
              <a:spcAft>
                <a:spcPts val="600"/>
              </a:spcAft>
            </a:pPr>
            <a:endParaRPr lang="pt-BR" sz="2000" b="0" i="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Intervalos Infinitos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DB090B-B47E-4BF7-A1D2-681E47E1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3" y="2117104"/>
            <a:ext cx="5370921" cy="29368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10C696-823B-443F-A7BF-5AB825AB61C5}"/>
              </a:ext>
            </a:extLst>
          </p:cNvPr>
          <p:cNvSpPr txBox="1"/>
          <p:nvPr/>
        </p:nvSpPr>
        <p:spPr>
          <a:xfrm>
            <a:off x="7003192" y="23633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Cálculo para Computação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Aula ao vivo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446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28A8F09C4C641A06867C4C9E54636" ma:contentTypeVersion="2" ma:contentTypeDescription="Create a new document." ma:contentTypeScope="" ma:versionID="538a6dcb94278e25aa964c14094659b7">
  <xsd:schema xmlns:xsd="http://www.w3.org/2001/XMLSchema" xmlns:xs="http://www.w3.org/2001/XMLSchema" xmlns:p="http://schemas.microsoft.com/office/2006/metadata/properties" xmlns:ns2="93b5d466-50b5-4ea7-a845-e1acf2aa40bd" targetNamespace="http://schemas.microsoft.com/office/2006/metadata/properties" ma:root="true" ma:fieldsID="53879bcb8d22734d7e43b35ddb868691" ns2:_="">
    <xsd:import namespace="93b5d466-50b5-4ea7-a845-e1acf2aa4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5d466-50b5-4ea7-a845-e1acf2aa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185E67-C958-45EB-BF76-C789D85B166B}"/>
</file>

<file path=customXml/itemProps2.xml><?xml version="1.0" encoding="utf-8"?>
<ds:datastoreItem xmlns:ds="http://schemas.openxmlformats.org/officeDocument/2006/customXml" ds:itemID="{9EE4A8DF-963B-4C30-814F-C27B9BF8ABB7}"/>
</file>

<file path=customXml/itemProps3.xml><?xml version="1.0" encoding="utf-8"?>
<ds:datastoreItem xmlns:ds="http://schemas.openxmlformats.org/officeDocument/2006/customXml" ds:itemID="{46679DB7-A233-4A2F-967A-51DEB8320B5F}"/>
</file>

<file path=docProps/app.xml><?xml version="1.0" encoding="utf-8"?>
<Properties xmlns="http://schemas.openxmlformats.org/officeDocument/2006/extended-properties" xmlns:vt="http://schemas.openxmlformats.org/officeDocument/2006/docPropsVTypes">
  <TotalTime>24109</TotalTime>
  <Words>2504</Words>
  <Application>Microsoft Office PowerPoint</Application>
  <PresentationFormat>Widescreen</PresentationFormat>
  <Paragraphs>313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Agency FB</vt:lpstr>
      <vt:lpstr>Arial</vt:lpstr>
      <vt:lpstr>Calibri</vt:lpstr>
      <vt:lpstr>Calibri Light</vt:lpstr>
      <vt:lpstr>Cambria Math</vt:lpstr>
      <vt:lpstr>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Insua</dc:creator>
  <cp:lastModifiedBy>Hugo Insua</cp:lastModifiedBy>
  <cp:revision>260</cp:revision>
  <dcterms:created xsi:type="dcterms:W3CDTF">2020-04-04T02:36:55Z</dcterms:created>
  <dcterms:modified xsi:type="dcterms:W3CDTF">2021-08-12T22:06:58Z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0x0101008C528A8F09C4C641A06867C4C9E54636</vt:lpwstr>
  </property>
</Properties>
</file>