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ppt/tags/tag12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docProps/app.xml" ContentType="application/vnd.openxmlformats-officedocument.extended-propertie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436" r:id="rId3"/>
    <p:sldId id="437" r:id="rId4"/>
    <p:sldId id="438" r:id="rId5"/>
    <p:sldId id="439" r:id="rId6"/>
    <p:sldId id="440" r:id="rId7"/>
    <p:sldId id="441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8205B-D819-4B62-ACE9-3E2A90EE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F3506-4927-4FB0-9221-4BBAA0B8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1E8FB-A19C-4BCE-99C4-DC7BF2F4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C89A2-CA8E-4BE9-A5CD-8BA75DD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2BF7A-4771-43BD-BD50-0A21E458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0C9A7-1E37-4178-9A74-22DF0851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147B8-981B-43A7-9A24-E608CAED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24C38-ABF8-4D23-B086-DD808E77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B76C-4996-4A93-BF43-FAEB7F95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4B68E-65AE-4B75-99EE-AEAD51E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7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1CA42D-1D52-4643-8C31-7E114194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7D4ED2-7B46-4D16-B8EE-5A295E986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3B830-0E87-4802-B2F3-A69FE0C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87624-0CA5-4FCC-84C6-D73DA387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F582D-C91F-4C7C-AAA5-C9CC57EF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FD968-6FF3-45E3-9D8D-50902CD9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29130-55AD-467D-BC5D-CB968B34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606766-D825-4008-B06C-990375C5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E21BF-E433-43E4-8CA2-A02B1CA0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D7C12-57A8-455C-B320-416C6D3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6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628CC-3942-485D-B2A5-1C0E15B7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73756-3A7A-45EF-AA40-D17771E4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88978-40BC-48D5-AF4F-4C17D44B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335E2-FA96-4CD1-AE5B-A54E889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F940-1B47-46EA-B3B8-2A61CD5F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3A413-65ED-4307-B45B-B6DB5314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89D0EE-FA6F-46CE-B25A-FF0D70C7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14EAB3-4618-42B5-A566-79830B02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718BE-48ED-46A2-BF28-2537C27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E7F15-0092-4623-9D3C-EBB34A04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16287-2FCB-4292-A1D8-3E45FBAB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C52A-44F6-4583-BB08-4E54E77E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5ED975-AD5E-4C87-90E3-FFC7532E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88875D-9F8C-42FF-A3EB-9E925B1E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B57DEA-1E1B-4F59-8B83-ADA97D6B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495371-3BA4-4A8F-9E9A-37896039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50480-FE6D-4F84-87BE-EB732841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7A34DD-2166-4B2F-BE5B-A3DC646F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018A6-C36B-4251-9ECF-651F59A9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1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2821-06E0-4BFF-ABD9-C3133B01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E319C9-B8CE-4756-9499-13E7923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ED94B6-7961-4930-BA34-7CCEA9F1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02A403-3C80-4692-AB3E-2062D769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8A5025-FA9C-4897-B18F-0F0A509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601D37-68A3-49E5-984E-01B210E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955217-CE6E-4FDC-8B8D-DB84F4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5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B61B-2666-4008-83DB-69B68A9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69CDE-B710-4D5D-8623-1537ADAB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36BA0-65CC-4AA7-9BB1-30EB9FC0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83E8A-3866-443F-B389-A390DD77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C0DF1-00FD-41ED-8462-773B5276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A55ED9-5BBC-4595-85FE-F3643A71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1D03-F616-484B-A99C-F052C39C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407ADC-768F-4423-BF73-4DAE09BF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F0566-55A5-46FA-928D-A16D6454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BB28AB-826A-4965-A456-37F46BC3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EC7C1-B15F-4B61-A20A-ABED48B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43C825-298C-457E-8645-5F20A39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9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2F25EF-0A11-4BAD-B0C5-67F43425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C1772-2828-400C-A6AC-8C038E62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17C05-BCE9-4A44-B6A5-203FE830A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3429-2056-448A-BA52-C67352D91FBA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8DFAA-AD6E-4963-9238-A5221DDA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3880E-5EEB-4956-9A9D-8150D73A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E9A3-6EFC-4276-BCED-FFDD208D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9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6030096" cy="426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LIMITE DE UMA FUNÇÃO EXPONENCIAL</a:t>
                </a: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Observemos os gráficos da função exponencia f(x) =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000" baseline="30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pt-BR" sz="2000" baseline="30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Há duas situações onde analisaremos os limites dessa função:</a:t>
                </a: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1ªsituação: a&gt;1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ffectLst/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que:</a:t>
                </a:r>
                <a:endParaRPr lang="pt-BR" sz="20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 +∞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 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=0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6030096" cy="4263090"/>
              </a:xfrm>
              <a:prstGeom prst="rect">
                <a:avLst/>
              </a:prstGeom>
              <a:blipFill>
                <a:blip r:embed="rId3"/>
                <a:stretch>
                  <a:fillRect l="-1010" t="-1001" r="-2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LIMITES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A7AADA-3362-4D00-9506-537C01A06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043" y="2906521"/>
            <a:ext cx="7161550" cy="3580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7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11796583" cy="341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LIMITE DA FUNÇÃO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pt-B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den>
                        </m:f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QUANDO x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→+∞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OU x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→−∞</m:t>
                    </m:r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Seja a função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(1+</m:t>
                        </m:r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definida num domínio D.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domínio D é determinado pelos valores de x que satisfazem a relação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1+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&gt;0, portanto,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1+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⇒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11796583" cy="3412794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6237FC-673A-4F6C-96F2-A2D4C4B84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400" y="3665367"/>
            <a:ext cx="4733956" cy="19636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91EE6B4F-FCC2-442F-A965-17646D23E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327412"/>
                  </p:ext>
                </p:extLst>
              </p:nvPr>
            </p:nvGraphicFramePr>
            <p:xfrm>
              <a:off x="10754515" y="2968694"/>
              <a:ext cx="1080135" cy="37887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1646649903"/>
                        </a:ext>
                      </a:extLst>
                    </a:gridCol>
                    <a:gridCol w="530860">
                      <a:extLst>
                        <a:ext uri="{9D8B030D-6E8A-4147-A177-3AD203B41FA5}">
                          <a16:colId xmlns:a16="http://schemas.microsoft.com/office/drawing/2014/main" val="926016909"/>
                        </a:ext>
                      </a:extLst>
                    </a:gridCol>
                  </a:tblGrid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x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f(x)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742063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2,000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77349403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2,250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7918778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3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2,369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9808095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5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2,489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6673396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2,594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53630210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2,705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13671590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2,717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1631184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10000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2,718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9585187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20557589"/>
                      </a:ext>
                    </a:extLst>
                  </a:tr>
                  <a:tr h="1543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100">
                                    <a:effectLst/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e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399847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91EE6B4F-FCC2-442F-A965-17646D23E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327412"/>
                  </p:ext>
                </p:extLst>
              </p:nvPr>
            </p:nvGraphicFramePr>
            <p:xfrm>
              <a:off x="10754515" y="2968694"/>
              <a:ext cx="1080135" cy="37887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9275">
                      <a:extLst>
                        <a:ext uri="{9D8B030D-6E8A-4147-A177-3AD203B41FA5}">
                          <a16:colId xmlns:a16="http://schemas.microsoft.com/office/drawing/2014/main" val="1646649903"/>
                        </a:ext>
                      </a:extLst>
                    </a:gridCol>
                    <a:gridCol w="530860">
                      <a:extLst>
                        <a:ext uri="{9D8B030D-6E8A-4147-A177-3AD203B41FA5}">
                          <a16:colId xmlns:a16="http://schemas.microsoft.com/office/drawing/2014/main" val="926016909"/>
                        </a:ext>
                      </a:extLst>
                    </a:gridCol>
                  </a:tblGrid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x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f(x)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0742063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2,000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77349403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2,250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7918778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3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2,369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9808095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5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2,489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6673396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2,594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53630210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2,705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13671590"/>
                      </a:ext>
                    </a:extLst>
                  </a:tr>
                  <a:tr h="3403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2,717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81631184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10000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>
                              <a:effectLst/>
                            </a:rPr>
                            <a:t>2,718</a:t>
                          </a:r>
                          <a:endParaRPr lang="pt-B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49585187"/>
                      </a:ext>
                    </a:extLst>
                  </a:tr>
                  <a:tr h="34925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99" t="-908772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5747" t="-908772" r="-459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0557589"/>
                      </a:ext>
                    </a:extLst>
                  </a:tr>
                  <a:tr h="33178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99" t="-1045455" r="-10000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600"/>
                            </a:spcBef>
                            <a:spcAft>
                              <a:spcPts val="1200"/>
                            </a:spcAft>
                          </a:pPr>
                          <a:r>
                            <a:rPr lang="pt-BR" sz="1100" dirty="0">
                              <a:effectLst/>
                            </a:rPr>
                            <a:t>e</a:t>
                          </a:r>
                          <a:endParaRPr lang="pt-B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399847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B2A59E5-31CD-444E-A71D-839AA1FDD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07" y="4990699"/>
            <a:ext cx="1729212" cy="1276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1C5DDCA-89E0-4288-BD60-CACF409EBC7B}"/>
                  </a:ext>
                </a:extLst>
              </p:cNvPr>
              <p:cNvSpPr txBox="1"/>
              <p:nvPr/>
            </p:nvSpPr>
            <p:spPr>
              <a:xfrm>
                <a:off x="3022138" y="3583460"/>
                <a:ext cx="25949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  <a:p>
                <a:pPr/>
                <a:r>
                  <a:rPr lang="pt-BR" sz="2000" b="0" dirty="0">
                    <a:solidFill>
                      <a:schemeClr val="bg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1C5DDCA-89E0-4288-BD60-CACF409EB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38" y="3583460"/>
                <a:ext cx="2594919" cy="707886"/>
              </a:xfrm>
              <a:prstGeom prst="rect">
                <a:avLst/>
              </a:prstGeom>
              <a:blipFill>
                <a:blip r:embed="rId7"/>
                <a:stretch>
                  <a:fillRect l="-2588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AE61B1FB-8F5F-47E7-9078-423A4461BB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2138" y="4990699"/>
            <a:ext cx="1593410" cy="1240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14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11796583" cy="3405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os valores de x correspondem valores de f(x) que vão se aproximando do número irracional “e”.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valor de “e” com oito casas decimais é 2,71828182...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 o gráfico de f(x) ao lado:</a:t>
                </a: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partir do gráfico, concluímos que: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(1+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(1+</m:t>
                              </m:r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1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11796583" cy="3405419"/>
              </a:xfrm>
              <a:prstGeom prst="rect">
                <a:avLst/>
              </a:prstGeom>
              <a:blipFill>
                <a:blip r:embed="rId3"/>
                <a:stretch>
                  <a:fillRect l="-517" t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88A64-98AB-4674-8BBE-1B340F749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886" y="2532012"/>
            <a:ext cx="6952077" cy="34054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47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11796583" cy="5336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[(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func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Fazendo </a:t>
                </a:r>
                <a:r>
                  <a:rPr lang="pt-BR" sz="2000" dirty="0">
                    <a:solidFill>
                      <a:srgbClr val="FFFF00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5x = t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vem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x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→−∞⇒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→−∞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5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[(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rad>
                            <m:ra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deg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[(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Fazendo -x = t, vem 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→−∞⇒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→+∞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[(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000" b="1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11796583" cy="5336141"/>
              </a:xfrm>
              <a:prstGeom prst="rect">
                <a:avLst/>
              </a:prstGeom>
              <a:blipFill>
                <a:blip r:embed="rId3"/>
                <a:stretch>
                  <a:fillRect l="-517" t="-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0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11796583" cy="2353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 </m:t>
                        </m:r>
                      </m:e>
                    </m:func>
                    <m:func>
                      <m:func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[(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</m:oMath>
                </a14:m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Fazendo -x = t, vem 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→−∞⇒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→+∞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[(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sz="2000" b="1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11796583" cy="2353465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3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453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1) Determine: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pt-BR" sz="1600" dirty="0"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pt-BR" sz="2000" dirty="0">
                    <a:solidFill>
                      <a:srgbClr val="FFFF00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2000" dirty="0">
                  <a:solidFill>
                    <a:srgbClr val="FFFF00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=0 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pt-BR" sz="16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𝑐𝑜𝑠𝑥</m:t>
                        </m:r>
                        <m:r>
                          <a:rPr lang="pt-B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)=0 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não podemos aplicar diretamente nenhum dos teoremas vistos anteriormente; porém: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𝑐𝑜𝑠𝑥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𝑐𝑜𝑠𝑥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𝑐𝑜𝑠𝑥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𝑠𝑒𝑛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𝑐𝑜𝑠𝑥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</m:fName>
                        <m:e>
                          <m:sSup>
                            <m:sSup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𝑠𝑒𝑛𝑥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</m:e>
                      </m:func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𝑐𝑜𝑠𝑥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4532716"/>
              </a:xfrm>
              <a:prstGeom prst="rect">
                <a:avLst/>
              </a:prstGeom>
              <a:blipFill>
                <a:blip r:embed="rId3"/>
                <a:stretch>
                  <a:fillRect l="-546" t="-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1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351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2) Calcule.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(1+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rgbClr val="FFFF00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Resolução</a:t>
                </a:r>
                <a:endParaRPr lang="pt-BR" sz="2000" dirty="0">
                  <a:solidFill>
                    <a:srgbClr val="FFFF00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Colocando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temos: quando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→0, 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Assim,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p>
                          </m:sSup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3517951"/>
              </a:xfrm>
              <a:prstGeom prst="rect">
                <a:avLst/>
              </a:prstGeom>
              <a:blipFill>
                <a:blip r:embed="rId3"/>
                <a:stretch>
                  <a:fillRect l="-546" t="-8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25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98859"/>
                <a:ext cx="11170507" cy="403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3) Determinar: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Colocando-se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, temos: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→∞;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𝑒𝑛𝑡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ã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𝑜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Assim,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[(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pt-BR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𝑢</m:t>
                                          </m:r>
                                        </m:den>
                                      </m:f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98859"/>
                <a:ext cx="11170507" cy="4032707"/>
              </a:xfrm>
              <a:prstGeom prst="rect">
                <a:avLst/>
              </a:prstGeom>
              <a:blipFill>
                <a:blip r:embed="rId3"/>
                <a:stretch>
                  <a:fillRect l="-546" t="-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1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6030096" cy="251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2ªsituação: 0 &lt; a &lt; 1</a:t>
                </a: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sz="1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 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pt-BR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+∞</m:t>
                        </m:r>
                      </m:e>
                    </m:func>
                  </m:oMath>
                </a14:m>
                <a:endParaRPr lang="pt-BR" sz="180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lnSpc>
                    <a:spcPct val="107000"/>
                  </a:lnSpc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6030096" cy="2517099"/>
              </a:xfrm>
              <a:prstGeom prst="rect">
                <a:avLst/>
              </a:prstGeom>
              <a:blipFill>
                <a:blip r:embed="rId3"/>
                <a:stretch>
                  <a:fillRect l="-808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FA97AD-15BA-48CD-992D-3182C8FB9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17" y="2101125"/>
            <a:ext cx="7318070" cy="3659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81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6030096" cy="4980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2&gt;1 e x tende a +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logo aplicaremos a 1ª situação: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+∞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</m:fName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0&lt;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x tende a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logo aplicaremos a 2ª situação: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→−∞</m:t>
                            </m:r>
                          </m:lim>
                        </m:limLow>
                        <m:sSup>
                          <m:sSup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</m:fName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</m:func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+∞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 algn="just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6030096" cy="4980594"/>
              </a:xfrm>
              <a:prstGeom prst="rect">
                <a:avLst/>
              </a:prstGeom>
              <a:blipFill>
                <a:blip r:embed="rId3"/>
                <a:stretch>
                  <a:fillRect t="-734" r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32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6030096" cy="377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>
                  <a:spcAft>
                    <a:spcPts val="6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LIMITE DE UMA FUNÇÃO LOGARÍTMICA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60000" indent="457200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De modo análogo, na função logarítmica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, há duas situações que se há de levar em consideração para o cálculo do limite.</a:t>
                </a:r>
              </a:p>
              <a:p>
                <a:pPr marL="360000" indent="457200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1ª situação: </a:t>
                </a: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a &gt; 1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Note que: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=+∞ </m:t>
                        </m:r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marL="360000" indent="457200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6030096" cy="3778983"/>
              </a:xfrm>
              <a:prstGeom prst="rect">
                <a:avLst/>
              </a:prstGeom>
              <a:blipFill>
                <a:blip r:embed="rId3"/>
                <a:stretch>
                  <a:fillRect l="-1010" t="-1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39E189-0F97-4E8F-9210-48CA112C6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67" y="1779888"/>
            <a:ext cx="4854219" cy="3696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40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6030096" cy="290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457200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2ª situação: </a:t>
                </a: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0 &lt; a &lt; 1</a:t>
                </a:r>
              </a:p>
              <a:p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Note que:</a:t>
                </a: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=−∞ </m:t>
                        </m:r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=+∞</m:t>
                        </m:r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0000" indent="457200"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6030096" cy="2909323"/>
              </a:xfrm>
              <a:prstGeom prst="rect">
                <a:avLst/>
              </a:prstGeom>
              <a:blipFill>
                <a:blip r:embed="rId3"/>
                <a:stretch>
                  <a:fillRect l="-1111" t="-14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0AC74A-B6AA-418C-A2CE-611A09E5B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247" y="1577904"/>
            <a:ext cx="4795671" cy="47956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84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9" y="1577905"/>
                <a:ext cx="6030096" cy="514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3&gt;1 e x tende a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+∞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logo utilizaremos a 1ªsituação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=+∞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0&lt;</m:t>
                    </m:r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x tende a zero pela direita, logo utilizaremos a 2ª situação: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=+∞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9" y="1577905"/>
                <a:ext cx="6030096" cy="5145191"/>
              </a:xfrm>
              <a:prstGeom prst="rect">
                <a:avLst/>
              </a:prstGeom>
              <a:blipFill>
                <a:blip r:embed="rId3"/>
                <a:stretch>
                  <a:fillRect l="-1010" t="-829" r="-10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47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8" y="1577905"/>
                <a:ext cx="8117392" cy="533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LIMITE DA FUNÇÃO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𝒔𝒆𝒏𝒙</m:t>
                        </m:r>
                      </m:num>
                      <m:den>
                        <m:r>
                          <a:rPr lang="pt-B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pt-BR" sz="2000" b="1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QUANDO x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pt-BR" sz="20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 que o numerador e o denominador da fração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𝑠𝑒𝑛𝑥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  <m:r>
                      <a:rPr lang="pt-B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reduzem a zero quando x tende a zero.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Para calcularmos o limite desta função, quando x tende a zero, consideremos a figura ao lado.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medida do arco AM é x, igual à medida do ângulo AÔM em radianos.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Então,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=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𝑀𝑃</m:t>
                            </m:r>
                          </m:e>
                        </m:acc>
                      </m:e>
                    </m:d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tg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=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𝑇𝐴</m:t>
                            </m:r>
                          </m:e>
                        </m:acc>
                      </m:e>
                    </m:d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Vale a seguinte relação: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&lt; x &lt;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tg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Dividindo a desigualdade por </a:t>
                </a:r>
                <a:r>
                  <a:rPr lang="pt-BR" sz="2000" dirty="0" err="1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x, temos: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𝑠𝑒𝑛𝑥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𝑠𝑒𝑛𝑥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𝑠𝑒𝑛𝑥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𝑠𝑒𝑛𝑥</m:t>
                              </m:r>
                            </m:num>
                            <m:den>
                              <m:r>
                                <a:rPr lang="pt-B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𝑐𝑜𝑠𝑥</m:t>
                              </m:r>
                            </m:den>
                          </m:f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𝑠𝑒𝑛𝑥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⇒1&lt;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𝑠𝑒𝑛𝑥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𝑐𝑜𝑠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Invertendo os termos da desigualdade: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1&lt;</m:t>
                      </m:r>
                      <m:f>
                        <m:f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𝑠𝑒𝑛𝑥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  <m:r>
                        <a:rPr lang="pt-B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func>
                        <m:funcPr>
                          <m:ctrlP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pt-B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8" y="1577905"/>
                <a:ext cx="8117392" cy="5334217"/>
              </a:xfrm>
              <a:prstGeom prst="rect">
                <a:avLst/>
              </a:prstGeom>
              <a:blipFill>
                <a:blip r:embed="rId3"/>
                <a:stretch>
                  <a:fillRect l="-751" r="-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A2A31-9280-4258-B57F-C308C25D2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100" y="2131903"/>
            <a:ext cx="3679191" cy="3671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96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197707" y="1577905"/>
                <a:ext cx="11796583" cy="39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1&lt;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𝑠𝑒𝑛𝑥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Observe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𝑐𝑜𝑠𝑥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=1 </m:t>
                        </m:r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func>
                          <m:func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pt-BR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1=1</m:t>
                            </m:r>
                          </m:e>
                        </m:func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portanto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𝑠𝑒𝑛𝑥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está compreendido entre dois valores iguais a 1 como limite, logo: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𝑠𝑒𝑛𝑥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pt-BR" sz="2000" dirty="0">
                  <a:solidFill>
                    <a:srgbClr val="FFFF00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forma geral: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𝑠𝑒𝑛𝐾𝑥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𝑚𝑥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𝑠𝑒𝑛𝑘𝑥</m:t>
                              </m:r>
                            </m:e>
                          </m:d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𝑘𝑥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∙1∙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000" dirty="0"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07" y="1577905"/>
                <a:ext cx="11796583" cy="3931654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/>
              <p:nvPr/>
            </p:nvSpPr>
            <p:spPr>
              <a:xfrm>
                <a:off x="395417" y="1621154"/>
                <a:ext cx="11796583" cy="564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Exemplos: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𝑠𝑒𝑛𝐾𝑥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𝑚𝑥</m:t>
                              </m:r>
                            </m:den>
                          </m:f>
                        </m:e>
                      </m:func>
                      <m:r>
                        <a:rPr lang="pt-BR" sz="20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𝑠𝑒𝑛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k=5 e m=5, logo: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𝑠𝑒𝑛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den>
                      </m:f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pt-BR" sz="2000" dirty="0">
                  <a:solidFill>
                    <a:srgbClr val="FFFF00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𝑠𝑒𝑛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  <m:r>
                              <a:rPr lang="pt-BR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pt-BR" sz="2000" dirty="0">
                    <a:solidFill>
                      <a:schemeClr val="bg1"/>
                    </a:solidFill>
                    <a:latin typeface="Agency FB" panose="020B0503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que k=5 e m=7, logo</a:t>
                </a:r>
                <a:endParaRPr lang="pt-BR" sz="2000" dirty="0">
                  <a:solidFill>
                    <a:schemeClr val="bg1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𝑠𝑒𝑛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  <m:r>
                                <a:rPr lang="pt-BR" sz="2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pt-BR" sz="20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pt-BR" sz="20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FFFF00"/>
                  </a:solidFill>
                  <a:latin typeface="Agency FB" panose="020B0503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pt-BR" sz="2000" b="0" i="0" dirty="0">
                  <a:solidFill>
                    <a:schemeClr val="bg1"/>
                  </a:solidFill>
                  <a:effectLst/>
                  <a:latin typeface="Agency FB" panose="020B0503020202020204" pitchFamily="34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5385B36-AAE6-4596-B501-E08B5F57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7" y="1621154"/>
                <a:ext cx="11796583" cy="5644109"/>
              </a:xfrm>
              <a:prstGeom prst="rect">
                <a:avLst/>
              </a:prstGeom>
              <a:blipFill>
                <a:blip r:embed="rId3"/>
                <a:stretch>
                  <a:fillRect l="-568" t="-6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A3E5B49-9DD0-47C0-83F5-EA376B43FBBA}"/>
              </a:ext>
            </a:extLst>
          </p:cNvPr>
          <p:cNvSpPr txBox="1"/>
          <p:nvPr/>
        </p:nvSpPr>
        <p:spPr>
          <a:xfrm>
            <a:off x="197709" y="1054685"/>
            <a:ext cx="10049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u="sng" dirty="0">
                <a:solidFill>
                  <a:srgbClr val="FFFF00"/>
                </a:solidFill>
                <a:latin typeface="Agency FB" panose="020B0503020202020204" pitchFamily="34" charset="0"/>
              </a:rPr>
              <a:t> LIMITES  DE FUNÇÕES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F692FE-D743-4035-9D30-18B61F05798A}"/>
              </a:ext>
            </a:extLst>
          </p:cNvPr>
          <p:cNvSpPr txBox="1"/>
          <p:nvPr/>
        </p:nvSpPr>
        <p:spPr>
          <a:xfrm>
            <a:off x="8402595" y="100578"/>
            <a:ext cx="3789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Cálculo para Computação</a:t>
            </a:r>
          </a:p>
          <a:p>
            <a:pPr algn="ctr"/>
            <a:r>
              <a:rPr lang="pt-BR" sz="3200" b="1" i="1" dirty="0">
                <a:solidFill>
                  <a:schemeClr val="bg1"/>
                </a:solidFill>
                <a:latin typeface="Agency FB" panose="020B0503020202020204" pitchFamily="34" charset="0"/>
              </a:rPr>
              <a:t>Aula3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5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28A8F09C4C641A06867C4C9E54636" ma:contentTypeVersion="2" ma:contentTypeDescription="Create a new document." ma:contentTypeScope="" ma:versionID="538a6dcb94278e25aa964c14094659b7">
  <xsd:schema xmlns:xsd="http://www.w3.org/2001/XMLSchema" xmlns:xs="http://www.w3.org/2001/XMLSchema" xmlns:p="http://schemas.microsoft.com/office/2006/metadata/properties" xmlns:ns2="93b5d466-50b5-4ea7-a845-e1acf2aa40bd" targetNamespace="http://schemas.microsoft.com/office/2006/metadata/properties" ma:root="true" ma:fieldsID="53879bcb8d22734d7e43b35ddb868691" ns2:_="">
    <xsd:import namespace="93b5d466-50b5-4ea7-a845-e1acf2aa4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5d466-50b5-4ea7-a845-e1acf2aa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78201C-74E4-4861-BF74-13910E6E190E}"/>
</file>

<file path=customXml/itemProps2.xml><?xml version="1.0" encoding="utf-8"?>
<ds:datastoreItem xmlns:ds="http://schemas.openxmlformats.org/officeDocument/2006/customXml" ds:itemID="{D6E07910-976F-48A9-BDA4-07757A89BF94}"/>
</file>

<file path=customXml/itemProps3.xml><?xml version="1.0" encoding="utf-8"?>
<ds:datastoreItem xmlns:ds="http://schemas.openxmlformats.org/officeDocument/2006/customXml" ds:itemID="{F2F56CF1-6806-4423-A211-ED410CEC4408}"/>
</file>

<file path=docProps/app.xml><?xml version="1.0" encoding="utf-8"?>
<Properties xmlns="http://schemas.openxmlformats.org/officeDocument/2006/extended-properties" xmlns:vt="http://schemas.openxmlformats.org/officeDocument/2006/docPropsVTypes">
  <TotalTime>15072</TotalTime>
  <Words>869</Words>
  <Application>Microsoft Office PowerPoint</Application>
  <PresentationFormat>Widescreen</PresentationFormat>
  <Paragraphs>177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Cambria Math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Insua</dc:creator>
  <cp:lastModifiedBy>Hugo Insua</cp:lastModifiedBy>
  <cp:revision>279</cp:revision>
  <dcterms:created xsi:type="dcterms:W3CDTF">2020-04-04T02:36:55Z</dcterms:created>
  <dcterms:modified xsi:type="dcterms:W3CDTF">2020-10-09T19:25:08Z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0x0101008C528A8F09C4C641A06867C4C9E54636</vt:lpwstr>
  </property>
</Properties>
</file>