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1.xml" ContentType="application/vnd.openxmlformats-officedocument.presentationml.tags+xml"/>
  <Override PartName="/ppt/tags/tag20.xml" ContentType="application/vnd.openxmlformats-officedocument.presentationml.tags+xml"/>
  <Override PartName="/ppt/tags/tag2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4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1" r:id="rId2"/>
    <p:sldId id="452" r:id="rId3"/>
    <p:sldId id="453" r:id="rId4"/>
    <p:sldId id="454" r:id="rId5"/>
    <p:sldId id="455" r:id="rId6"/>
    <p:sldId id="457" r:id="rId7"/>
    <p:sldId id="458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71" r:id="rId17"/>
    <p:sldId id="468" r:id="rId18"/>
    <p:sldId id="472" r:id="rId19"/>
    <p:sldId id="469" r:id="rId20"/>
    <p:sldId id="473" r:id="rId21"/>
    <p:sldId id="470" r:id="rId22"/>
    <p:sldId id="47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8205B-D819-4B62-ACE9-3E2A90EEE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DF3506-4927-4FB0-9221-4BBAA0B85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51E8FB-A19C-4BCE-99C4-DC7BF2F4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5C89A2-CA8E-4BE9-A5CD-8BA75DDC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F2BF7A-4771-43BD-BD50-0A21E458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38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0C9A7-1E37-4178-9A74-22DF0851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F147B8-981B-43A7-9A24-E608CAED6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324C38-ABF8-4D23-B086-DD808E77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15B76C-4996-4A93-BF43-FAEB7F95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E4B68E-65AE-4B75-99EE-AEAD51EF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17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1CA42D-1D52-4643-8C31-7E1141943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7D4ED2-7B46-4D16-B8EE-5A295E986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03B830-0E87-4802-B2F3-A69FE0C7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687624-0CA5-4FCC-84C6-D73DA387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AF582D-C91F-4C7C-AAA5-C9CC57EF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92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FD968-6FF3-45E3-9D8D-50902CD9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29130-55AD-467D-BC5D-CB968B349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606766-D825-4008-B06C-990375C5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2E21BF-E433-43E4-8CA2-A02B1CA0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D7C12-57A8-455C-B320-416C6D31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65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628CC-3942-485D-B2A5-1C0E15B7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773756-3A7A-45EF-AA40-D17771E48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888978-40BC-48D5-AF4F-4C17D44B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335E2-FA96-4CD1-AE5B-A54E889F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1F940-1B47-46EA-B3B8-2A61CD5F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9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3A413-65ED-4307-B45B-B6DB5314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89D0EE-FA6F-46CE-B25A-FF0D70C72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14EAB3-4618-42B5-A566-79830B023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718BE-48ED-46A2-BF28-2537C274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8E7F15-0092-4623-9D3C-EBB34A04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116287-2FCB-4292-A1D8-3E45FBAB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25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9C52A-44F6-4583-BB08-4E54E77E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5ED975-AD5E-4C87-90E3-FFC7532E7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88875D-9F8C-42FF-A3EB-9E925B1ED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B57DEA-1E1B-4F59-8B83-ADA97D6BC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495371-3BA4-4A8F-9E9A-37896039E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A50480-FE6D-4F84-87BE-EB732841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7A34DD-2166-4B2F-BE5B-A3DC646F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8018A6-C36B-4251-9ECF-651F59A9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61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72821-06E0-4BFF-ABD9-C3133B01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E319C9-B8CE-4756-9499-13E79237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ED94B6-7961-4930-BA34-7CCEA9F1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02A403-3C80-4692-AB3E-2062D769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3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8A5025-FA9C-4897-B18F-0F0A5098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601D37-68A3-49E5-984E-01B210EC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955217-CE6E-4FDC-8B8D-DB84F4FF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5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B61B-2666-4008-83DB-69B68A9A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A69CDE-B710-4D5D-8623-1537ADAB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36BA0-65CC-4AA7-9BB1-30EB9FC0C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483E8A-3866-443F-B389-A390DD77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8C0DF1-00FD-41ED-8462-773B5276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A55ED9-5BBC-4595-85FE-F3643A71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82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F1D03-F616-484B-A99C-F052C39C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407ADC-768F-4423-BF73-4DAE09BF1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F0566-55A5-46FA-928D-A16D6454B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BB28AB-826A-4965-A456-37F46BC3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6EC7C1-B15F-4B61-A20A-ABED48B8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43C825-298C-457E-8645-5F20A392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19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2F25EF-0A11-4BAD-B0C5-67F43425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4C1772-2828-400C-A6AC-8C038E62F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A17C05-BCE9-4A44-B6A5-203FE830A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3429-2056-448A-BA52-C67352D91FBA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E8DFAA-AD6E-4963-9238-A5221DDA7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43880E-5EEB-4956-9A9D-8150D73AF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96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5385B36-AAE6-4596-B501-E08B5F572FE7}"/>
              </a:ext>
            </a:extLst>
          </p:cNvPr>
          <p:cNvSpPr txBox="1"/>
          <p:nvPr/>
        </p:nvSpPr>
        <p:spPr>
          <a:xfrm>
            <a:off x="197708" y="1598859"/>
            <a:ext cx="11170507" cy="144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000" b="1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O PROBLEMA DA TANGENTE</a:t>
            </a: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Observe o gráfico da função f(x)= x </a:t>
            </a:r>
            <a:r>
              <a:rPr lang="pt-BR" sz="2000" baseline="30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a reta secante que passa pelos pontos P(1,1) e Q(x,x</a:t>
            </a:r>
            <a:r>
              <a:rPr lang="pt-BR" sz="2000" baseline="30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da parábola.</a:t>
            </a:r>
          </a:p>
          <a:p>
            <a:pPr algn="just">
              <a:spcAft>
                <a:spcPts val="6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Aula4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77C8A1-9ECB-45EA-8D7B-67E485E11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17" y="2605509"/>
            <a:ext cx="5457783" cy="40424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15B3FBE-16BB-4114-8E27-AC663272E938}"/>
                  </a:ext>
                </a:extLst>
              </p:cNvPr>
              <p:cNvSpPr txBox="1"/>
              <p:nvPr/>
            </p:nvSpPr>
            <p:spPr>
              <a:xfrm>
                <a:off x="5780400" y="2730843"/>
                <a:ext cx="6411600" cy="2571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Vamos agora calcular o coeficiente angular da reta secante:</a:t>
                </a: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pt-BR" sz="16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pt-BR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den>
                      </m:f>
                      <m:r>
                        <a:rPr lang="pt-BR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+1)(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−1)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den>
                      </m:f>
                      <m:r>
                        <a:rPr lang="pt-BR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+1           (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≠1)</m:t>
                      </m:r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Observe agora os quatro gráficos abaixo da função f(x)=x</a:t>
                </a:r>
                <a:r>
                  <a:rPr lang="pt-BR" sz="2000" baseline="30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 o que acontece, com a reta secante, quando o ponto Q vai se aproximando de P.</a:t>
                </a: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15B3FBE-16BB-4114-8E27-AC663272E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400" y="2730843"/>
                <a:ext cx="6411600" cy="2571153"/>
              </a:xfrm>
              <a:prstGeom prst="rect">
                <a:avLst/>
              </a:prstGeom>
              <a:blipFill>
                <a:blip r:embed="rId4"/>
                <a:stretch>
                  <a:fillRect l="-951" t="-1659" r="-1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5012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9" y="1577905"/>
                <a:ext cx="11170507" cy="5728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2. RAZÃO INCREMENTAL E CONCEITO DE DERIVADA</a:t>
                </a:r>
                <a:endParaRPr lang="pt-BR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3ºexemplo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-Determinar a derivada da função f(x) = 3x</a:t>
                </a:r>
                <a:r>
                  <a:rPr lang="pt-BR" sz="2000" baseline="30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no ponto x = 2.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u="sng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2ª maneira</a:t>
                </a:r>
                <a:endParaRPr lang="pt-BR" sz="2000" u="sng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+△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2+△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−12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3(2+△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−12</m:t>
                              </m:r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4+4</m:t>
                                  </m:r>
                                  <m:r>
                                    <a:rPr lang="pt-BR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△</m:t>
                                          </m:r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−12</m:t>
                              </m:r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12+12△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△</m:t>
                                      </m:r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−12</m:t>
                              </m:r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12△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△</m:t>
                                      </m:r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′(2)=</m:t>
                          </m:r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(12+3△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(12+3△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)=</m:t>
                          </m:r>
                        </m:e>
                      </m:func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=12+0=12</m:t>
                      </m:r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" y="1577905"/>
                <a:ext cx="11170507" cy="5728556"/>
              </a:xfrm>
              <a:prstGeom prst="rect">
                <a:avLst/>
              </a:prstGeom>
              <a:blipFill>
                <a:blip r:embed="rId3"/>
                <a:stretch>
                  <a:fillRect l="-546" t="-7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397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8" y="1598859"/>
                <a:ext cx="11170507" cy="495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2. RAZÃO INCREMENTAL E CONCEITO DE DERIVADA</a:t>
                </a:r>
                <a:endParaRPr lang="pt-BR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4ºexemplo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Dada a função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calcular a derivada no ponto x = 0.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</m:e>
                      </m:func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rad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−0</m:t>
                              </m:r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−0</m:t>
                              </m:r>
                            </m:den>
                          </m:f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⇒</m:t>
                          </m:r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</m:e>
                      </m:func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+∞</m:t>
                      </m:r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Neste caso dizemos que função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não tem derivada no ponto x = 0.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sz="2000" b="1" i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Observações: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:r>
                  <a:rPr lang="pt-BR" sz="2000" i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a função y = f(x) admite derivada em um ponto x</a:t>
                </a:r>
                <a:r>
                  <a:rPr lang="pt-BR" sz="2000" i="1" baseline="-25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pt-BR" sz="2000" i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dizemos que a função é derivável nesse ponto.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:r>
                  <a:rPr lang="pt-BR" sz="2000" i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derivada de y = f(x) em um ponto x</a:t>
                </a:r>
                <a:r>
                  <a:rPr lang="pt-BR" sz="2000" i="1" baseline="-25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pt-BR" sz="2000" i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quando existe, é única.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:r>
                  <a:rPr lang="pt-BR" sz="2000" i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Quando a razão incremental da função, relativa ao ponto x</a:t>
                </a:r>
                <a:r>
                  <a:rPr lang="pt-BR" sz="2000" i="1" baseline="-25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pt-BR" sz="2000" i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tem por limite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±∞</m:t>
                    </m:r>
                  </m:oMath>
                </a14:m>
                <a:r>
                  <a:rPr lang="pt-BR" sz="2000" i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dizemos que a função y = f(x) não tem derivada nesse ponto.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98859"/>
                <a:ext cx="11170507" cy="4953985"/>
              </a:xfrm>
              <a:prstGeom prst="rect">
                <a:avLst/>
              </a:prstGeom>
              <a:blipFill>
                <a:blip r:embed="rId3"/>
                <a:stretch>
                  <a:fillRect l="-600" t="-738" r="-546" b="-1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234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8" y="1598859"/>
                <a:ext cx="11170507" cy="3987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3. DERIVADA DE UMA FUNÇÃO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Consideremos uma função y = f(x) definida num conjunto D.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derivada da função f é a função indicada por f ’ tal que seu valor, em qualquer ponto x do domínio de f, é dado por: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+△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𝒇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  <m:r>
                                <a:rPr lang="pt-BR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2000" b="1" dirty="0">
                  <a:solidFill>
                    <a:schemeClr val="bg1"/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98859"/>
                <a:ext cx="11170507" cy="3987951"/>
              </a:xfrm>
              <a:prstGeom prst="rect">
                <a:avLst/>
              </a:prstGeom>
              <a:blipFill>
                <a:blip r:embed="rId3"/>
                <a:stretch>
                  <a:fillRect l="-546" t="-10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85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8" y="1598859"/>
                <a:ext cx="11170507" cy="5304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3. DERIVADA DE UMA FUNÇÃO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5ºexemplo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Determinar pela definição, a função derivada da função f(x) = x</a:t>
                </a:r>
                <a:r>
                  <a:rPr lang="pt-BR" sz="2000" baseline="30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Resolução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+△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+2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△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(△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6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+△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△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△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(2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(2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+△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=2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98859"/>
                <a:ext cx="11170507" cy="5304465"/>
              </a:xfrm>
              <a:prstGeom prst="rect">
                <a:avLst/>
              </a:prstGeom>
              <a:blipFill>
                <a:blip r:embed="rId3"/>
                <a:stretch>
                  <a:fillRect l="-546" t="-8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32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8" y="1598859"/>
                <a:ext cx="11170507" cy="5296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3. DERIVADA DE UMA FUNÇÃO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6ºexemplo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Determinar pela definição, a função derivada da função f(x) = x</a:t>
                </a:r>
                <a:r>
                  <a:rPr lang="pt-BR" sz="2000" baseline="30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5x</a:t>
                </a:r>
                <a:r>
                  <a:rPr lang="pt-BR" sz="2000" baseline="30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Resolução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−5</m:t>
                      </m:r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+△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−5</m:t>
                      </m:r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⇒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+∆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+3</m:t>
                      </m:r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△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+3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sSup>
                        <m:sSup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∆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−5[</m:t>
                      </m:r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+2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△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]⇒</m:t>
                      </m:r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+△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+3</m:t>
                      </m:r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△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+3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−5</m:t>
                      </m:r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−10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△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−5</m:t>
                      </m:r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+△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⇒</m:t>
                      </m:r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+3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△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△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−5</m:t>
                              </m:r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−10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−5</m:t>
                              </m:r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△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+5</m:t>
                              </m:r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+3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△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△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−10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−5</m:t>
                              </m:r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△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16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⇒</m:t>
                          </m:r>
                        </m:e>
                      </m:func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[3</m:t>
                              </m:r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+3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△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−10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−5△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limLow>
                        <m:limLow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lim</m:t>
                          </m:r>
                        </m:e>
                        <m:lim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△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→0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+3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△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△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−10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−5△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=3</m:t>
                      </m:r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−10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pt-BR" sz="2000" b="1" dirty="0">
                  <a:solidFill>
                    <a:schemeClr val="bg1"/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98859"/>
                <a:ext cx="11170507" cy="5296771"/>
              </a:xfrm>
              <a:prstGeom prst="rect">
                <a:avLst/>
              </a:prstGeom>
              <a:blipFill>
                <a:blip r:embed="rId3"/>
                <a:stretch>
                  <a:fillRect l="-546" t="-8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702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5385B36-AAE6-4596-B501-E08B5F572FE7}"/>
              </a:ext>
            </a:extLst>
          </p:cNvPr>
          <p:cNvSpPr txBox="1"/>
          <p:nvPr/>
        </p:nvSpPr>
        <p:spPr>
          <a:xfrm>
            <a:off x="197708" y="1598859"/>
            <a:ext cx="11170507" cy="432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000" b="1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EXERCÍCIOS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A equação da reta tangente à curva y = x</a:t>
            </a:r>
            <a:r>
              <a:rPr lang="pt-BR" sz="2000" baseline="30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2 em x</a:t>
            </a:r>
            <a:r>
              <a:rPr lang="pt-BR" sz="2000" baseline="-25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1 é: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lphaUcParenR"/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2x – 3 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lphaUcParenR"/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x – 3 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lphaUcParenR"/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2x + 3 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lphaUcParenR"/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x + 3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lphaUcParenR"/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3x + 1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Alternativa Correta: A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31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8" y="1598859"/>
                <a:ext cx="11170507" cy="5251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4. EXERCÍCIOS</a:t>
                </a:r>
              </a:p>
              <a:p>
                <a:pPr marL="457200" indent="-4572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AutoNum type="arabicPeriod"/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equação da reta tangente à curva y = x</a:t>
                </a:r>
                <a:r>
                  <a:rPr lang="pt-BR" sz="2000" baseline="30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2 em x</a:t>
                </a:r>
                <a:r>
                  <a:rPr lang="pt-BR" sz="2000" baseline="-25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 é:</a:t>
                </a: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Resolução</a:t>
                </a: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𝑆𝑎𝑏𝑒𝑚𝑜𝑠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𝑞𝑢𝑒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𝑟𝑒𝑡𝑎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é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𝑑𝑎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𝑓𝑜𝑟𝑚𝑎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𝑎𝑥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pt-BR" b="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𝑆𝑒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𝑒𝑛𝑡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ã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−2=−1</m:t>
                      </m:r>
                    </m:oMath>
                  </m:oMathPara>
                </a14:m>
                <a:endParaRPr lang="pt-BR" b="0" dirty="0">
                  <a:solidFill>
                    <a:schemeClr val="bg1"/>
                  </a:solidFill>
                  <a:latin typeface="Agency FB" panose="020B0503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−2−(−1)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+1)(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pt-BR" b="0" dirty="0">
                  <a:solidFill>
                    <a:schemeClr val="bg1"/>
                  </a:solidFill>
                  <a:latin typeface="Agency FB" panose="020B0503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⟶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⟶1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=2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pt-BR" b="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𝑆𝑢𝑏𝑠𝑡𝑖𝑡𝑢𝑖𝑛𝑑𝑜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𝑝𝑜𝑛𝑡𝑜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1,−1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𝑛𝑎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𝑒𝑞𝑢𝑎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çã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𝑑𝑎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𝑟𝑒𝑡𝑎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𝑡𝑒𝑚𝑜𝑠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pt-BR" b="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𝑎𝑥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⇒−1=2∙1+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=−3,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𝑙𝑜𝑔𝑜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𝑒𝑞𝑢𝑎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çã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𝑜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𝑑𝑎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𝑟𝑒𝑡𝑎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𝑝𝑟𝑜𝑐𝑢𝑟𝑎𝑑𝑎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é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−3</m:t>
                      </m:r>
                    </m:oMath>
                  </m:oMathPara>
                </a14:m>
                <a:endParaRPr lang="pt-BR" b="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98859"/>
                <a:ext cx="11170507" cy="5251118"/>
              </a:xfrm>
              <a:prstGeom prst="rect">
                <a:avLst/>
              </a:prstGeom>
              <a:blipFill>
                <a:blip r:embed="rId3"/>
                <a:stretch>
                  <a:fillRect l="-546" t="-8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463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5385B36-AAE6-4596-B501-E08B5F572FE7}"/>
              </a:ext>
            </a:extLst>
          </p:cNvPr>
          <p:cNvSpPr txBox="1"/>
          <p:nvPr/>
        </p:nvSpPr>
        <p:spPr>
          <a:xfrm>
            <a:off x="197708" y="1598859"/>
            <a:ext cx="11170507" cy="488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000" b="1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EXERCÍCIOS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A razão incremental da função f(x) = 2x + 3 relativa ao ponto x</a:t>
            </a:r>
            <a:r>
              <a:rPr lang="pt-BR" sz="2000" baseline="-25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 é: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lphaUcParenR"/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lphaUcParenR"/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lphaUcParenR"/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lphaUcParenR"/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lphaUcParenR"/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Alternativa Correta: D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endParaRPr lang="pt-BR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927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8" y="1598859"/>
                <a:ext cx="11170507" cy="2419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4. EXERCÍCIOS</a:t>
                </a: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2. A razão incremental da função f(x) = 2x + 3 relativa ao ponto x</a:t>
                </a:r>
                <a:r>
                  <a:rPr lang="pt-BR" sz="2000" baseline="-25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3 é: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𝑆𝑜𝑙𝑢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çã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</m:t>
                      </m:r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+∆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</m:e>
                          </m:d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−9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−6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2(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98859"/>
                <a:ext cx="11170507" cy="2419893"/>
              </a:xfrm>
              <a:prstGeom prst="rect">
                <a:avLst/>
              </a:prstGeom>
              <a:blipFill>
                <a:blip r:embed="rId3"/>
                <a:stretch>
                  <a:fillRect l="-546" t="-17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698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5385B36-AAE6-4596-B501-E08B5F572FE7}"/>
              </a:ext>
            </a:extLst>
          </p:cNvPr>
          <p:cNvSpPr txBox="1"/>
          <p:nvPr/>
        </p:nvSpPr>
        <p:spPr>
          <a:xfrm>
            <a:off x="197708" y="1598859"/>
            <a:ext cx="11170507" cy="488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000" b="1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EXERCÍCIOS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Dada a função f(x) = 2 – x</a:t>
            </a:r>
            <a:r>
              <a:rPr lang="pt-BR" sz="2000" baseline="30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assinale a alternativa correta para o valor de f ‘(2):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lphaUcParenR"/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lphaUcParenR"/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lphaUcParenR"/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lphaUcParenR"/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-11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lphaUcParenR"/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-12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Alternativa Correta: E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endParaRPr lang="pt-BR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296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5385B36-AAE6-4596-B501-E08B5F572FE7}"/>
              </a:ext>
            </a:extLst>
          </p:cNvPr>
          <p:cNvSpPr txBox="1"/>
          <p:nvPr/>
        </p:nvSpPr>
        <p:spPr>
          <a:xfrm>
            <a:off x="197708" y="1598859"/>
            <a:ext cx="11170507" cy="39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000" b="1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O PROBLEMA DA TANGENTE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Aula4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C6128BB-F455-440F-B580-4B174BC71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968" y="1617394"/>
            <a:ext cx="7265773" cy="52156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930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8" y="1598859"/>
                <a:ext cx="11170507" cy="3788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4. EXERCÍCIOS</a:t>
                </a: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3. Dada a função f(x) = 2 – x</a:t>
                </a:r>
                <a:r>
                  <a:rPr lang="pt-BR" sz="2000" baseline="30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assinale a alternativa correta para o valor de f ‘(2):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pt-BR" sz="20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sz="20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pt-BR" sz="20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pt-BR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pt-BR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pt-BR" sz="20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pt-BR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pt-BR" sz="20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2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00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2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2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→2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pt-BR" sz="200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2−</m:t>
                                  </m:r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pt-BR" sz="20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(−6)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2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−2</m:t>
                                  </m:r>
                                </m:den>
                              </m:f>
                              <m:r>
                                <a:rPr lang="pt-BR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pt-BR" sz="2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pt-BR" sz="200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200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pt-BR" sz="200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200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→2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pt-BR" sz="200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2−</m:t>
                                      </m:r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t-BR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pt-BR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  <m:r>
                                        <a:rPr lang="pt-BR" sz="200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6</m:t>
                                      </m:r>
                                    </m:num>
                                    <m:den>
                                      <m:r>
                                        <a:rPr lang="pt-BR" sz="200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200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−2</m:t>
                                      </m:r>
                                    </m:den>
                                  </m:f>
                                  <m:r>
                                    <a:rPr lang="pt-BR" sz="2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pt-BR" sz="200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pt-BR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000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lim</m:t>
                                          </m:r>
                                        </m:e>
                                        <m:lim>
                                          <m:r>
                                            <a:rPr lang="pt-BR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pt-BR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→2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pt-BR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2000" i="1">
                                                  <a:solidFill>
                                                    <a:prstClr val="white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2000" i="1">
                                                  <a:solidFill>
                                                    <a:prstClr val="white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2000" i="1">
                                                  <a:solidFill>
                                                    <a:prstClr val="white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pt-BR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8</m:t>
                                          </m:r>
                                        </m:num>
                                        <m:den>
                                          <m:r>
                                            <a:rPr lang="pt-BR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pt-BR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−2</m:t>
                                          </m:r>
                                        </m:den>
                                      </m:f>
                                      <m:r>
                                        <a:rPr lang="pt-BR" sz="2000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=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pt-BR" b="1" i="1" dirty="0">
                  <a:solidFill>
                    <a:prstClr val="white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pt-BR" sz="2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pt-BR" sz="2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pt-BR" sz="2000" baseline="30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pt-BR" sz="2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pt-BR" sz="2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2</m:t>
                              </m:r>
                              <m:r>
                                <m:rPr>
                                  <m:nor/>
                                </m:rPr>
                                <a:rPr lang="pt-BR" sz="2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pt-BR" sz="2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+4)</m:t>
                              </m:r>
                              <m:r>
                                <m:rPr>
                                  <m:nor/>
                                </m:rPr>
                                <a:rPr lang="pt-BR" sz="1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pt-BR" sz="20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−2)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sz="200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200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000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20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20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⟶2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pt-BR" sz="20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0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+2</m:t>
                                  </m:r>
                                  <m:r>
                                    <a:rPr lang="pt-BR" sz="20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20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+4</m:t>
                                  </m:r>
                                </m:e>
                              </m:d>
                              <m:r>
                                <a:rPr lang="pt-BR" sz="20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=−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0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+2</m:t>
                                  </m:r>
                                  <m:r>
                                    <a:rPr lang="pt-BR" sz="20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∙2+4</m:t>
                                  </m:r>
                                </m:e>
                              </m:d>
                              <m:r>
                                <a:rPr lang="pt-BR" sz="20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=−12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pt-BR" b="1" i="1" dirty="0">
                  <a:solidFill>
                    <a:prstClr val="white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b="1" i="1" dirty="0">
                  <a:solidFill>
                    <a:prstClr val="white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98859"/>
                <a:ext cx="11170507" cy="3788794"/>
              </a:xfrm>
              <a:prstGeom prst="rect">
                <a:avLst/>
              </a:prstGeom>
              <a:blipFill>
                <a:blip r:embed="rId4"/>
                <a:stretch>
                  <a:fillRect l="-546" t="-1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Aula4</a:t>
            </a: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76B19EFB-A78D-4592-AB1D-BCCD2F458A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92212"/>
              </p:ext>
            </p:extLst>
          </p:nvPr>
        </p:nvGraphicFramePr>
        <p:xfrm>
          <a:off x="4394200" y="24892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914400" imgH="203040" progId="Equation.DSMT4">
                  <p:embed/>
                </p:oleObj>
              </mc:Choice>
              <mc:Fallback>
                <p:oleObj name="Equation" r:id="rId5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4892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0571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8" y="1598859"/>
                <a:ext cx="11170507" cy="4888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4. EXERCÍCIOS</a:t>
                </a: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7. O valor da função derivada de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−7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+12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+1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+7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2x + 1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2x - 7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lphaUcParenR"/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2x + 4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Alternativa Correta: D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2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98859"/>
                <a:ext cx="11170507" cy="4888261"/>
              </a:xfrm>
              <a:prstGeom prst="rect">
                <a:avLst/>
              </a:prstGeom>
              <a:blipFill>
                <a:blip r:embed="rId3"/>
                <a:stretch>
                  <a:fillRect l="-546" t="-8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76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8" y="1598859"/>
                <a:ext cx="11170507" cy="376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4. EXERCÍCIOS</a:t>
                </a: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7. O valor da função derivada de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−7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+12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pt-BR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pt-BR" b="0" i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m:rPr>
                                  <m:sty m:val="p"/>
                                </m:rP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  <m: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pt-BR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x</m:t>
                                  </m:r>
                                  <m:r>
                                    <a:rPr lang="pt-BR" b="0" i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+△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b="0" i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f</m:t>
                              </m:r>
                              <m: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  <m: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 </m:t>
                              </m:r>
                            </m:num>
                            <m:den>
                              <m: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m:rPr>
                                  <m:sty m:val="p"/>
                                </m:rP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</m:den>
                          </m:f>
                        </m:e>
                      </m:func>
                      <m:r>
                        <a:rPr lang="pt-BR" b="0" i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⇒</m:t>
                      </m:r>
                      <m:func>
                        <m:funcPr>
                          <m:ctrlPr>
                            <a:rPr lang="pt-BR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pt-BR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pt-BR" b="0" i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m:rPr>
                                  <m:sty m:val="p"/>
                                </m:rP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  <m: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pt-BR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x</m:t>
                                  </m:r>
                                  <m:r>
                                    <a:rPr lang="pt-BR" b="0" i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+△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b="0" i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f</m:t>
                              </m:r>
                              <m: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  <m: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 </m:t>
                              </m:r>
                            </m:num>
                            <m:den>
                              <m: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m:rPr>
                                  <m:sty m:val="p"/>
                                </m:rP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</m:den>
                          </m:f>
                          <m:r>
                            <a:rPr lang="pt-BR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b="0" i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△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b="0" i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x</m:t>
                                  </m:r>
                                  <m:r>
                                    <a:rPr lang="pt-BR" b="0" i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pt-BR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x</m:t>
                                          </m:r>
                                          <m:r>
                                            <a:rPr lang="pt-BR" b="0" i="0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+△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x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b="0" i="0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b="0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−7</m:t>
                                  </m:r>
                                  <m:d>
                                    <m:dPr>
                                      <m:ctrlPr>
                                        <a:rPr lang="pt-BR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b="0" i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x</m:t>
                                      </m:r>
                                      <m:r>
                                        <a:rPr lang="pt-BR" b="0" i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+△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x</m:t>
                                      </m:r>
                                    </m:e>
                                  </m:d>
                                  <m:r>
                                    <a:rPr lang="pt-BR" b="0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+12</m:t>
                                  </m:r>
                                  <m:r>
                                    <a:rPr lang="pt-BR" b="0" i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pt-BR" b="0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pt-BR" sz="200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2000" b="0" i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pt-BR" sz="2000" b="0" i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000" b="0" i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−7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sz="2000" b="0" i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x</m:t>
                                  </m:r>
                                  <m:r>
                                    <a:rPr lang="pt-BR" sz="2000" b="0" i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+12</m:t>
                                  </m:r>
                                  <m:r>
                                    <a:rPr lang="pt-BR" b="0" i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a:rPr lang="pt-BR" b="0" i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△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b="0" i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x</m:t>
                                  </m:r>
                                </m:den>
                              </m:f>
                              <m: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pt-BR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m:rPr>
                                  <m:sty m:val="p"/>
                                </m:rP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  <m: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pt-BR" b="0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+2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  <m:r>
                                <a:rPr lang="pt-BR" b="0" i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  <m:r>
                                <a:rPr lang="pt-BR" b="0" i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pt-BR" b="0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−7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  <m:r>
                                <a:rPr lang="pt-BR" b="0" i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−7∆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  <m: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+12−</m:t>
                              </m:r>
                              <m:sSup>
                                <m:sSupPr>
                                  <m:ctrlPr>
                                    <a:rPr lang="pt-BR" sz="200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000" b="0" i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pt-BR" sz="2000" b="0" i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b="0" i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pt-BR" sz="2000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7</m:t>
                              </m:r>
                              <m:r>
                                <m:rPr>
                                  <m:sty m:val="p"/>
                                </m:rPr>
                                <a:rPr lang="pt-BR" sz="2000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  <m:r>
                                <a:rPr lang="pt-BR" sz="2000" b="0" i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pt-BR" sz="2000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</m:t>
                              </m:r>
                              <m: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m:rPr>
                                  <m:sty m:val="p"/>
                                </m:rPr>
                                <a:rPr lang="pt-BR" b="0" i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</m:den>
                          </m:f>
                          <m:r>
                            <a:rPr lang="pt-BR" b="0" i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b="0" i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△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b="0" i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x</m:t>
                                  </m:r>
                                  <m:r>
                                    <a:rPr lang="pt-BR" b="0" i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pt-BR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x</m:t>
                                  </m:r>
                                  <m:r>
                                    <a:rPr lang="pt-BR" b="0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x</m:t>
                                  </m:r>
                                  <m:r>
                                    <a:rPr lang="pt-BR" b="0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0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∆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pt-BR" b="0" i="0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b="0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−7∆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x</m:t>
                                  </m:r>
                                </m:num>
                                <m:den>
                                  <m:r>
                                    <a:rPr lang="pt-BR" b="0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x</m:t>
                                  </m:r>
                                </m:den>
                              </m:f>
                              <m:r>
                                <a:rPr lang="pt-BR" b="0" i="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pt-BR" dirty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b="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b="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△</m:t>
                            </m:r>
                            <m:r>
                              <m:rPr>
                                <m:sty m:val="p"/>
                              </m:rPr>
                              <a:rPr lang="pt-BR" b="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  <m:r>
                              <a:rPr lang="pt-BR" b="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pt-BR" b="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pt-BR" b="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  <m:r>
                              <a:rPr lang="pt-BR" b="0" i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(2</m:t>
                            </m:r>
                            <m:r>
                              <m:rPr>
                                <m:sty m:val="p"/>
                              </m:rPr>
                              <a:rPr lang="pt-BR" b="0" i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  <m:r>
                              <a:rPr lang="pt-BR" b="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+∆</m:t>
                            </m:r>
                            <m:r>
                              <m:rPr>
                                <m:sty m:val="p"/>
                              </m:rPr>
                              <a:rPr lang="pt-BR" b="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  <m:r>
                              <a:rPr lang="pt-BR" b="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−7)</m:t>
                            </m:r>
                          </m:num>
                          <m:den>
                            <m:r>
                              <a:rPr lang="pt-BR" b="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pt-BR" b="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</m:den>
                        </m:f>
                        <m:r>
                          <a:rPr lang="pt-BR" b="0" i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dirty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b="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b="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△</m:t>
                            </m:r>
                            <m:r>
                              <m:rPr>
                                <m:sty m:val="p"/>
                              </m:rPr>
                              <a:rPr lang="pt-BR" b="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  <m:r>
                              <a:rPr lang="pt-BR" b="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pt-BR" b="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pt-BR" b="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  <m:r>
                              <a:rPr lang="pt-BR" b="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(2</m:t>
                            </m:r>
                            <m:r>
                              <m:rPr>
                                <m:sty m:val="p"/>
                              </m:rPr>
                              <a:rPr lang="pt-BR" b="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  <m:r>
                              <a:rPr lang="pt-BR" b="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+∆</m:t>
                            </m:r>
                            <m:r>
                              <m:rPr>
                                <m:sty m:val="p"/>
                              </m:rPr>
                              <a:rPr lang="pt-BR" b="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  <m:r>
                              <a:rPr lang="pt-BR" b="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−7)</m:t>
                            </m:r>
                          </m:num>
                          <m:den>
                            <m:r>
                              <a:rPr lang="pt-BR" b="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pt-BR" b="0" i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</m:den>
                        </m:f>
                        <m:r>
                          <a:rPr lang="pt-BR" b="0" i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pt-BR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pt-BR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pt-BR" b="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pt-BR" b="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x</m:t>
                                </m:r>
                                <m:r>
                                  <a:rPr lang="pt-BR" b="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pt-BR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pt-BR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  <m:r>
                              <a:rPr lang="pt-BR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+∆</m:t>
                            </m:r>
                            <m:r>
                              <m:rPr>
                                <m:sty m:val="p"/>
                              </m:rPr>
                              <a:rPr lang="pt-BR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  <m:r>
                              <a:rPr lang="pt-BR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−7=</m:t>
                            </m:r>
                          </m:e>
                        </m:func>
                        <m:r>
                          <m:rPr>
                            <m:nor/>
                          </m:rP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pt-BR" dirty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2x-7</a:t>
                </a: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98859"/>
                <a:ext cx="11170507" cy="3769302"/>
              </a:xfrm>
              <a:prstGeom prst="rect">
                <a:avLst/>
              </a:prstGeom>
              <a:blipFill>
                <a:blip r:embed="rId3"/>
                <a:stretch>
                  <a:fillRect l="-546" t="-11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481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8" y="1598859"/>
                <a:ext cx="11170507" cy="5155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1. O PROBLEMA DA TANGENTE</a:t>
                </a: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Note que enquanto Q se aproxima de P, isto é, enquanto x se aproxima de 1, a reta PQ, que é secante ao gráfico da função, tende a ficar tangente no ponto P. Percebemos também que na expressão do coeficiente angular α, quando x se aproxima de 1, α se aproxima de 2. Veja</a:t>
                </a:r>
              </a:p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16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=1+1=2</m:t>
                        </m:r>
                      </m:e>
                    </m:func>
                  </m:oMath>
                </a14:m>
                <a:endParaRPr lang="pt-BR" sz="1600" dirty="0">
                  <a:latin typeface="Agency FB" panose="020B0503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Tomemos agora a mesma função f(x) = x</a:t>
                </a:r>
                <a:r>
                  <a:rPr lang="pt-BR" sz="2000" baseline="30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um ponto P qualquer (x, x</a:t>
                </a:r>
                <a:r>
                  <a:rPr lang="pt-BR" sz="2000" baseline="30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do gráfico.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Temos, para o coeficiente angular da secante PQ,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pt-BR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pt-BR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pt-B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pt-B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        (</m:t>
                    </m:r>
                    <m:r>
                      <a:rPr lang="pt-B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≠</m:t>
                    </m:r>
                    <m:sSub>
                      <m:sSubPr>
                        <m:ctrlP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pt-B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pt-BR" sz="16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600" dirty="0">
                    <a:solidFill>
                      <a:schemeClr val="bg1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Portanto o coeficiente angular da reta tangente será:</a:t>
                </a:r>
                <a:endParaRPr lang="pt-BR" sz="1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pt-B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1600" dirty="0">
                    <a:solidFill>
                      <a:schemeClr val="bg1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pt-B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=2</m:t>
                        </m:r>
                        <m:sSub>
                          <m:sSub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endParaRPr lang="pt-BR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98859"/>
                <a:ext cx="11170507" cy="5155963"/>
              </a:xfrm>
              <a:prstGeom prst="rect">
                <a:avLst/>
              </a:prstGeom>
              <a:blipFill>
                <a:blip r:embed="rId3"/>
                <a:stretch>
                  <a:fillRect l="-546" t="-827" r="-5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410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8" y="1598859"/>
                <a:ext cx="11170507" cy="5234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1. O PROBLEMA DA TANGENTE</a:t>
                </a: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Generalizando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Considere uma função y = f(x) e sejam P 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𝑄</m:t>
                    </m:r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Então o coeficiente angular da secante será: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)−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Admita que existe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)−</m:t>
                            </m:r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pt-BR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i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Assim definimos que reta tangente ao gráfico de f é a reta que passa no ponto P, cujo coeficiente angular é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a:rPr lang="pt-BR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pt-BR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pt-BR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pt-BR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𝟎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pt-B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𝜶</m:t>
                        </m:r>
                      </m:e>
                    </m:func>
                  </m:oMath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98859"/>
                <a:ext cx="11170507" cy="5234125"/>
              </a:xfrm>
              <a:prstGeom prst="rect">
                <a:avLst/>
              </a:prstGeom>
              <a:blipFill>
                <a:blip r:embed="rId3"/>
                <a:stretch>
                  <a:fillRect l="-546" t="-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98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5385B36-AAE6-4596-B501-E08B5F572FE7}"/>
              </a:ext>
            </a:extLst>
          </p:cNvPr>
          <p:cNvSpPr txBox="1"/>
          <p:nvPr/>
        </p:nvSpPr>
        <p:spPr>
          <a:xfrm>
            <a:off x="197708" y="1598859"/>
            <a:ext cx="11170507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000" b="1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O PROBLEMA DA TANGENTE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1ºexemplo- Obter a equação da reta t tangente à curva de equação y=x</a:t>
            </a:r>
            <a:r>
              <a:rPr lang="pt-BR" sz="2000" baseline="30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 ponto x</a:t>
            </a:r>
            <a:r>
              <a:rPr lang="pt-BR" sz="2000" baseline="-25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</a:t>
            </a: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Resolução:</a:t>
            </a: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Aula4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0BEEF8-9154-41B2-AFE5-8A6B56358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60" y="3085005"/>
            <a:ext cx="3695068" cy="37729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D61C9CD-CA95-4FBA-9E17-3971FD7FC2D5}"/>
                  </a:ext>
                </a:extLst>
              </p:cNvPr>
              <p:cNvSpPr txBox="1"/>
              <p:nvPr/>
            </p:nvSpPr>
            <p:spPr>
              <a:xfrm>
                <a:off x="4130880" y="2532012"/>
                <a:ext cx="8138984" cy="4105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equação que procuramos é da forma y = </a:t>
                </a:r>
                <a:r>
                  <a:rPr lang="pt-BR" sz="1800" dirty="0" err="1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b. O coeficiente angular é dado por</a:t>
                </a:r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160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0)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Como x</a:t>
                </a:r>
                <a:r>
                  <a:rPr lang="pt-BR" sz="1800" baseline="-25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 e f(x</a:t>
                </a:r>
                <a:r>
                  <a:rPr lang="pt-BR" sz="1800" baseline="-25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1, vem:</a:t>
                </a:r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→1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160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→1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+1)</m:t>
                                      </m:r>
                                    </m:num>
                                    <m:den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160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lim</m:t>
                                          </m:r>
                                        </m:e>
                                        <m:lim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→1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+1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  <m:r>
                        <a:rPr lang="pt-BR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)=</m:t>
                      </m:r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pt-BR" sz="16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+1+1=3</m:t>
                      </m:r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Para descobrir o valor de b, basta observar que o ponto (1,1) pertence a reta t, substituímos o par (1,1) na equação da reta, como segue:</a:t>
                </a:r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pt-B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𝑎𝑥</m:t>
                      </m:r>
                      <m:r>
                        <a:rPr lang="pt-B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pt-B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pt-B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⇒1=3∙1+</m:t>
                      </m:r>
                      <m:r>
                        <a:rPr lang="pt-B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pt-B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⇒</m:t>
                      </m:r>
                      <m:r>
                        <a:rPr lang="pt-B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pt-B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=−2</m:t>
                      </m:r>
                    </m:oMath>
                  </m:oMathPara>
                </a14:m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b="1" i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Logo, a equação da reta tangente à curva y = x</a:t>
                </a:r>
                <a:r>
                  <a:rPr lang="pt-BR" sz="1800" b="1" i="1" baseline="30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pt-BR" sz="1800" b="1" i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que passa pelo ponto x</a:t>
                </a:r>
                <a:r>
                  <a:rPr lang="pt-BR" sz="1800" b="1" i="1" baseline="-25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pt-BR" sz="1800" b="1" i="1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=1 é </a:t>
                </a:r>
                <a:r>
                  <a:rPr lang="pt-BR" sz="1800" b="1" i="1" dirty="0">
                    <a:solidFill>
                      <a:srgbClr val="FFFF00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= 3x – 2 </a:t>
                </a:r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D61C9CD-CA95-4FBA-9E17-3971FD7FC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880" y="2532012"/>
                <a:ext cx="8138984" cy="4105163"/>
              </a:xfrm>
              <a:prstGeom prst="rect">
                <a:avLst/>
              </a:prstGeom>
              <a:blipFill>
                <a:blip r:embed="rId4"/>
                <a:stretch>
                  <a:fillRect l="-674" t="-742" r="-599" b="-10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2690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5385B36-AAE6-4596-B501-E08B5F572FE7}"/>
              </a:ext>
            </a:extLst>
          </p:cNvPr>
          <p:cNvSpPr txBox="1"/>
          <p:nvPr/>
        </p:nvSpPr>
        <p:spPr>
          <a:xfrm>
            <a:off x="197708" y="1598859"/>
            <a:ext cx="11170507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000" b="1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O PROBLEMA DA TANGENTE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000" b="1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2ºexemplo</a:t>
            </a: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Obter a equação da reta tangente a curva y = x</a:t>
            </a:r>
            <a:r>
              <a:rPr lang="pt-BR" sz="2000" baseline="30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1 no ponto x</a:t>
            </a:r>
            <a:r>
              <a:rPr lang="pt-BR" sz="2000" baseline="-25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2.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000" dirty="0">
                <a:solidFill>
                  <a:srgbClr val="FF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endParaRPr lang="pt-BR" sz="2000" dirty="0"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</a:pPr>
            <a:endParaRPr lang="pt-BR" sz="2000" dirty="0">
              <a:solidFill>
                <a:schemeClr val="bg1"/>
              </a:solidFill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D61C9CD-CA95-4FBA-9E17-3971FD7FC2D5}"/>
                  </a:ext>
                </a:extLst>
              </p:cNvPr>
              <p:cNvSpPr txBox="1"/>
              <p:nvPr/>
            </p:nvSpPr>
            <p:spPr>
              <a:xfrm>
                <a:off x="4130880" y="2532012"/>
                <a:ext cx="8138984" cy="4380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equação que procuramos é da forma y = </a:t>
                </a:r>
                <a:r>
                  <a:rPr lang="pt-BR" sz="1800" dirty="0" err="1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b. O coeficiente angular é dado por</a:t>
                </a:r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160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0)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Como x</a:t>
                </a:r>
                <a:r>
                  <a:rPr lang="pt-BR" sz="1800" baseline="-25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2 e f(x</a:t>
                </a:r>
                <a:r>
                  <a:rPr lang="pt-BR" sz="1800" baseline="-25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pt-BR" sz="18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3, vem:</a:t>
                </a:r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Obtemos o coeficiente angular calculando:</a:t>
                </a:r>
                <a:endParaRPr lang="pt-BR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→2</m:t>
                              </m:r>
                            </m:lim>
                          </m:limLow>
                        </m:fName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→2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1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→2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−1−3</m:t>
                                      </m:r>
                                    </m:num>
                                    <m:den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−2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1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→2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−4</m:t>
                                      </m:r>
                                    </m:num>
                                    <m:den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−2</m:t>
                                      </m:r>
                                    </m:den>
                                  </m:f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16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lim</m:t>
                                          </m:r>
                                        </m:e>
                                        <m:lim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→2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−2)(</m:t>
                                          </m:r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+2)</m:t>
                                          </m:r>
                                        </m:num>
                                        <m:den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−2</m:t>
                                          </m:r>
                                        </m:den>
                                      </m:f>
                                      <m:r>
                                        <a:rPr lang="pt-B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=</m:t>
                                      </m:r>
                                      <m:func>
                                        <m:funcPr>
                                          <m:ctrlP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pt-BR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sz="16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  <m:t>lim</m:t>
                                              </m:r>
                                            </m:e>
                                            <m:lim>
                                              <m:r>
                                                <a:rPr lang="pt-BR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pt-BR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→2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pt-BR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pt-BR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+2</m:t>
                                              </m:r>
                                            </m:e>
                                          </m:d>
                                          <m:r>
                                            <a:rPr lang="pt-B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=4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Para o cálculo de b, basta notar de o ponto (2,3) pertence a t, então:</a:t>
                </a:r>
                <a:endParaRPr lang="pt-BR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𝑎𝑥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⇒3=4∙2+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⇒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=−5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b="1" i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Assim a equação da reta tangente à curva y = x</a:t>
                </a:r>
                <a:r>
                  <a:rPr lang="pt-BR" b="1" i="1" baseline="30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b="1" i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1 que passa pelo ponto x</a:t>
                </a:r>
                <a:r>
                  <a:rPr lang="pt-BR" b="1" i="1" baseline="-25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pt-BR" b="1" i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 é </a:t>
                </a:r>
                <a:r>
                  <a:rPr lang="pt-BR" b="1" i="1" dirty="0">
                    <a:solidFill>
                      <a:srgbClr val="FFFF00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= 4x – 5.</a:t>
                </a:r>
                <a:endParaRPr lang="pt-BR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D61C9CD-CA95-4FBA-9E17-3971FD7FC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880" y="2532012"/>
                <a:ext cx="8138984" cy="4380751"/>
              </a:xfrm>
              <a:prstGeom prst="rect">
                <a:avLst/>
              </a:prstGeom>
              <a:blipFill>
                <a:blip r:embed="rId3"/>
                <a:stretch>
                  <a:fillRect l="-674" t="-695" b="-9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21884376-6E1D-4CB9-848B-3FBCABACC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91" y="3130047"/>
            <a:ext cx="3889585" cy="28470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953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8" y="1598859"/>
                <a:ext cx="11170507" cy="5119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2. RAZÃO INCREMENTAL E CONCEITO DE DERIVADA</a:t>
                </a:r>
                <a:endParaRPr lang="pt-BR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situação estudada no item anterior, bem como muitas outras que veremos adiante, levam-nos ao problema de estudar limites do tipo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pt-BR" sz="2000" b="1" i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Vamos separar em duas partes a expressão acima:</a:t>
                </a:r>
                <a:endParaRPr lang="pt-BR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Symbol" panose="05050102010706020507" pitchFamily="18" charset="2"/>
                  <a:buChar char=""/>
                </a:pPr>
                <a:r>
                  <a:rPr lang="pt-BR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 denominador temos </a:t>
                </a:r>
                <a14:m>
                  <m:oMath xmlns:m="http://schemas.openxmlformats.org/officeDocument/2006/math">
                    <m:r>
                      <a:rPr lang="pt-B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 </m:t>
                    </m:r>
                    <m:sSub>
                      <m:sSubPr>
                        <m:ctrlP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que chamamos de </a:t>
                </a:r>
                <a:r>
                  <a:rPr lang="pt-BR" b="1" i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incremento</a:t>
                </a:r>
                <a:r>
                  <a:rPr lang="pt-BR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 variável x e representamos por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△</m:t>
                    </m:r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assim:</a:t>
                </a:r>
                <a:endParaRPr lang="pt-BR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△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⇒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+△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Symbol" panose="05050102010706020507" pitchFamily="18" charset="2"/>
                  <a:buChar char=""/>
                </a:pPr>
                <a:r>
                  <a:rPr lang="pt-BR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 numerador temos </a:t>
                </a:r>
                <a14:m>
                  <m:oMath xmlns:m="http://schemas.openxmlformats.org/officeDocument/2006/math">
                    <m:r>
                      <a:rPr lang="pt-B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pt-B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pt-B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pt-B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pt-BR" sz="16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que chamamos de </a:t>
                </a:r>
                <a:r>
                  <a:rPr lang="pt-BR" b="1" i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incremento</a:t>
                </a:r>
                <a:r>
                  <a:rPr lang="pt-BR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 função y = f(x) e representamos por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△</m:t>
                    </m:r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assim:</a:t>
                </a:r>
                <a:endParaRPr lang="pt-BR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△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Definição</a:t>
                </a:r>
                <a:endParaRPr lang="pt-BR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Denomina-se </a:t>
                </a:r>
                <a:r>
                  <a:rPr lang="pt-BR" b="1" i="1" dirty="0">
                    <a:solidFill>
                      <a:srgbClr val="FFFF00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razão incremental</a:t>
                </a:r>
                <a:r>
                  <a:rPr lang="pt-BR" b="1" dirty="0">
                    <a:solidFill>
                      <a:srgbClr val="FFFF00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 função y = f(x), relativa ao ponto x a expressão</a:t>
                </a:r>
                <a:endParaRPr lang="pt-BR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△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num>
                        <m:den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△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den>
                      </m:f>
                      <m:r>
                        <a:rPr lang="pt-BR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pt-BR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𝒇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pt-BR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pt-BR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pt-BR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pt-BR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+△</m:t>
                              </m:r>
                              <m:r>
                                <a:rPr lang="pt-BR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𝒇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pt-BR" sz="16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pt-BR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98859"/>
                <a:ext cx="11170507" cy="5119287"/>
              </a:xfrm>
              <a:prstGeom prst="rect">
                <a:avLst/>
              </a:prstGeom>
              <a:blipFill>
                <a:blip r:embed="rId3"/>
                <a:stretch>
                  <a:fillRect l="-436" t="-714" r="-4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433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8" y="1598859"/>
                <a:ext cx="11170507" cy="455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2. RAZÃO INCREMENTAL E CONCEITO DE DERIVADA</a:t>
                </a:r>
                <a:endParaRPr lang="pt-BR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Resumindo tudo que estudamos neste módulo, vimos que: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Symbol" panose="05050102010706020507" pitchFamily="18" charset="2"/>
                  <a:buChar char=""/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Geometricamente a razão incremental nada mais é que a tangente do ângulo formado por uma reta da forma y = </a:t>
                </a:r>
                <a:r>
                  <a:rPr lang="pt-BR" sz="2000" dirty="0" err="1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b, ou ainda, o coeficiente angular da reta secante ao gráfico de y = f(x) que passa pelos pontos P e Q, com P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≠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Q;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Symbol" panose="05050102010706020507" pitchFamily="18" charset="2"/>
                  <a:buChar char=""/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Que o limite da razão incremental quando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coeficiente angular da reta tangente a curva y = f(x) em um ponto dado.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Denominamos derivada de y = f(x) no ponto x</a:t>
                </a:r>
                <a:r>
                  <a:rPr lang="pt-BR" sz="2000" baseline="-25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e indicamos por f´(x</a:t>
                </a:r>
                <a:r>
                  <a:rPr lang="pt-BR" sz="2000" baseline="-25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o valor do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△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△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ou seja: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𝒇</m:t>
                          </m:r>
                        </m:e>
                        <m:sup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𝒇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t-BR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+△</m:t>
                                  </m:r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𝒇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  <m:r>
                                <a:rPr lang="pt-BR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△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este limite existir e for finito.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98859"/>
                <a:ext cx="11170507" cy="4556440"/>
              </a:xfrm>
              <a:prstGeom prst="rect">
                <a:avLst/>
              </a:prstGeom>
              <a:blipFill>
                <a:blip r:embed="rId3"/>
                <a:stretch>
                  <a:fillRect l="-600" t="-802" r="-546" b="-13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658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8" y="1598859"/>
                <a:ext cx="11170507" cy="4847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2. RAZÃO INCREMENTAL E CONCEITO DE DERIVADA</a:t>
                </a:r>
                <a:endParaRPr lang="pt-BR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3ºexemplo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-Determinar a derivada da função f(x) = 3x</a:t>
                </a:r>
                <a:r>
                  <a:rPr lang="pt-BR" sz="2000" baseline="30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no ponto x = 2.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Resolução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Vamos aplicar a definição e resolver o problema de duas maneiras: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u="sng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1ª maneira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</m:e>
                      </m:func>
                      <m:sSup>
                        <m:sSup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−(3∙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→2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−12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−2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3(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−4)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−2</m:t>
                              </m:r>
                            </m:den>
                          </m:f>
                        </m:e>
                      </m:func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3(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−2)(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+2)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→2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+2</m:t>
                                  </m:r>
                                </m:e>
                              </m:d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=3∙4=12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pt-BR" sz="2000" dirty="0"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98859"/>
                <a:ext cx="11170507" cy="4847289"/>
              </a:xfrm>
              <a:prstGeom prst="rect">
                <a:avLst/>
              </a:prstGeom>
              <a:blipFill>
                <a:blip r:embed="rId3"/>
                <a:stretch>
                  <a:fillRect l="-546" t="-7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DERIVADAS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64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528A8F09C4C641A06867C4C9E54636" ma:contentTypeVersion="2" ma:contentTypeDescription="Crie um novo documento." ma:contentTypeScope="" ma:versionID="a0e20374d9edcb6527811f6ea26b4516">
  <xsd:schema xmlns:xsd="http://www.w3.org/2001/XMLSchema" xmlns:xs="http://www.w3.org/2001/XMLSchema" xmlns:p="http://schemas.microsoft.com/office/2006/metadata/properties" xmlns:ns2="93b5d466-50b5-4ea7-a845-e1acf2aa40bd" targetNamespace="http://schemas.microsoft.com/office/2006/metadata/properties" ma:root="true" ma:fieldsID="4ad383df29602bbf1fc4aa40e165d313" ns2:_="">
    <xsd:import namespace="93b5d466-50b5-4ea7-a845-e1acf2aa40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b5d466-50b5-4ea7-a845-e1acf2aa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00637B-7F08-45D3-92FE-5D19A50589ED}"/>
</file>

<file path=customXml/itemProps2.xml><?xml version="1.0" encoding="utf-8"?>
<ds:datastoreItem xmlns:ds="http://schemas.openxmlformats.org/officeDocument/2006/customXml" ds:itemID="{AEC2AB66-ECA0-425A-8A87-76A27F3F32F6}"/>
</file>

<file path=customXml/itemProps3.xml><?xml version="1.0" encoding="utf-8"?>
<ds:datastoreItem xmlns:ds="http://schemas.openxmlformats.org/officeDocument/2006/customXml" ds:itemID="{09521550-946D-4E55-A724-14E924747124}"/>
</file>

<file path=docProps/app.xml><?xml version="1.0" encoding="utf-8"?>
<Properties xmlns="http://schemas.openxmlformats.org/officeDocument/2006/extended-properties" xmlns:vt="http://schemas.openxmlformats.org/officeDocument/2006/docPropsVTypes">
  <TotalTime>16766</TotalTime>
  <Words>1832</Words>
  <Application>Microsoft Office PowerPoint</Application>
  <PresentationFormat>Widescreen</PresentationFormat>
  <Paragraphs>230</Paragraphs>
  <Slides>22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Agency FB</vt:lpstr>
      <vt:lpstr>Arial</vt:lpstr>
      <vt:lpstr>Calibri</vt:lpstr>
      <vt:lpstr>Calibri Light</vt:lpstr>
      <vt:lpstr>Cambria Math</vt:lpstr>
      <vt:lpstr>Symbol</vt:lpstr>
      <vt:lpstr>Tema do Office</vt:lpstr>
      <vt:lpstr>Equation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Insua</dc:creator>
  <cp:lastModifiedBy>Hugo Insua</cp:lastModifiedBy>
  <cp:revision>309</cp:revision>
  <dcterms:created xsi:type="dcterms:W3CDTF">2020-04-04T02:36:55Z</dcterms:created>
  <dcterms:modified xsi:type="dcterms:W3CDTF">2021-10-29T13:39:26Z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0x0101008C528A8F09C4C641A06867C4C9E54636</vt:lpwstr>
  </property>
</Properties>
</file>