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5.xml" ContentType="application/vnd.openxmlformats-officedocument.presentationml.tags+xml"/>
  <Override PartName="/docProps/core.xml" ContentType="application/vnd.openxmlformats-package.core-properties+xml"/>
  <Override PartName="/ppt/tags/tag1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13.xml" ContentType="application/vnd.openxmlformats-officedocument.presentationml.tags+xml"/>
  <Override PartName="/ppt/tags/tag19.xml" ContentType="application/vnd.openxmlformats-officedocument.presentationml.tags+xml"/>
  <Override PartName="/ppt/tags/tag23.xml" ContentType="application/vnd.openxmlformats-officedocument.presentationml.tags+xml"/>
  <Override PartName="/ppt/tags/tag12.xml" ContentType="application/vnd.openxmlformats-officedocument.presentationml.tags+xml"/>
  <Override PartName="/ppt/tags/tag20.xml" ContentType="application/vnd.openxmlformats-officedocument.presentationml.tags+xml"/>
  <Override PartName="/ppt/tags/tag1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8205B-D819-4B62-ACE9-3E2A90EE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F3506-4927-4FB0-9221-4BBAA0B8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1E8FB-A19C-4BCE-99C4-DC7BF2F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C89A2-CA8E-4BE9-A5CD-8BA75DD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2BF7A-4771-43BD-BD50-0A21E458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0C9A7-1E37-4178-9A74-22DF0851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F147B8-981B-43A7-9A24-E608CAED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24C38-ABF8-4D23-B086-DD808E77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B76C-4996-4A93-BF43-FAEB7F95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4B68E-65AE-4B75-99EE-AEAD51E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1CA42D-1D52-4643-8C31-7E114194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7D4ED2-7B46-4D16-B8EE-5A295E986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3B830-0E87-4802-B2F3-A69FE0C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87624-0CA5-4FCC-84C6-D73DA387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F582D-C91F-4C7C-AAA5-C9CC57EF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FD968-6FF3-45E3-9D8D-50902CD9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29130-55AD-467D-BC5D-CB968B34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06766-D825-4008-B06C-990375C5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E21BF-E433-43E4-8CA2-A02B1CA0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D7C12-57A8-455C-B320-416C6D3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628CC-3942-485D-B2A5-1C0E15B7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73756-3A7A-45EF-AA40-D17771E4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88978-40BC-48D5-AF4F-4C17D44B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335E2-FA96-4CD1-AE5B-A54E889F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F940-1B47-46EA-B3B8-2A61CD5F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A413-65ED-4307-B45B-B6DB5314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9D0EE-FA6F-46CE-B25A-FF0D70C72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14EAB3-4618-42B5-A566-79830B023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718BE-48ED-46A2-BF28-2537C27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E7F15-0092-4623-9D3C-EBB34A04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16287-2FCB-4292-A1D8-3E45FBAB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C52A-44F6-4583-BB08-4E54E77E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5ED975-AD5E-4C87-90E3-FFC7532E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8875D-9F8C-42FF-A3EB-9E925B1E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B57DEA-1E1B-4F59-8B83-ADA97D6B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495371-3BA4-4A8F-9E9A-37896039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A50480-FE6D-4F84-87BE-EB732841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7A34DD-2166-4B2F-BE5B-A3DC646F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018A6-C36B-4251-9ECF-651F59A9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2821-06E0-4BFF-ABD9-C3133B01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E319C9-B8CE-4756-9499-13E7923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ED94B6-7961-4930-BA34-7CCEA9F1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02A403-3C80-4692-AB3E-2062D769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8A5025-FA9C-4897-B18F-0F0A509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601D37-68A3-49E5-984E-01B210E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955217-CE6E-4FDC-8B8D-DB84F4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B61B-2666-4008-83DB-69B68A9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69CDE-B710-4D5D-8623-1537ADAB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36BA0-65CC-4AA7-9BB1-30EB9FC0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83E8A-3866-443F-B389-A390DD77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C0DF1-00FD-41ED-8462-773B5276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55ED9-5BBC-4595-85FE-F3643A71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1D03-F616-484B-A99C-F052C39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407ADC-768F-4423-BF73-4DAE09BF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F0566-55A5-46FA-928D-A16D6454B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BB28AB-826A-4965-A456-37F46BC3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EC7C1-B15F-4B61-A20A-ABED48B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43C825-298C-457E-8645-5F20A392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2F25EF-0A11-4BAD-B0C5-67F43425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C1772-2828-400C-A6AC-8C038E62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17C05-BCE9-4A44-B6A5-203FE830A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3429-2056-448A-BA52-C67352D91FBA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8DFAA-AD6E-4963-9238-A5221DDA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3880E-5EEB-4956-9A9D-8150D73A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C27B98-9642-443E-BECE-A12E2017A035}"/>
              </a:ext>
            </a:extLst>
          </p:cNvPr>
          <p:cNvSpPr txBox="1"/>
          <p:nvPr/>
        </p:nvSpPr>
        <p:spPr>
          <a:xfrm>
            <a:off x="407096" y="1710420"/>
            <a:ext cx="11354844" cy="272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b="1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REGRAS DE DERIVAÇÃO: DERIVADAS FUNDAMENTAIS</a:t>
            </a:r>
            <a:endParaRPr lang="pt-BR" sz="2400" dirty="0">
              <a:solidFill>
                <a:schemeClr val="bg1"/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Aprendemos a calcular derivadas através da definição, entretanto tal método é demasiado longo.</a:t>
            </a:r>
            <a:endParaRPr lang="pt-BR" sz="2400" dirty="0">
              <a:solidFill>
                <a:schemeClr val="bg1"/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Aprenderemos, a seguir, algumas regras que nos permitirão calcular a derivada de uma função f(x) mais facilmente. </a:t>
            </a:r>
            <a:endParaRPr lang="pt-BR" sz="2400" dirty="0">
              <a:solidFill>
                <a:schemeClr val="bg1"/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Estas regras podem ser demonstradas através da aplicação da definição.</a:t>
            </a:r>
            <a:endParaRPr lang="pt-BR" sz="2400" dirty="0">
              <a:solidFill>
                <a:schemeClr val="bg1"/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12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FF314A-FAE1-4A1C-B09F-F2DBDAF1A8FE}"/>
                  </a:ext>
                </a:extLst>
              </p:cNvPr>
              <p:cNvSpPr txBox="1"/>
              <p:nvPr/>
            </p:nvSpPr>
            <p:spPr>
              <a:xfrm>
                <a:off x="5787025" y="2955100"/>
                <a:ext cx="4662390" cy="232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⇒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𝑐𝑜𝑠𝑥</m:t>
                    </m:r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𝑙𝑜𝑔𝑜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4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4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𝑐𝑜𝑠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B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FF314A-FAE1-4A1C-B09F-F2DBDAF1A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25" y="2955100"/>
                <a:ext cx="4662390" cy="2324995"/>
              </a:xfrm>
              <a:prstGeom prst="rect">
                <a:avLst/>
              </a:prstGeom>
              <a:blipFill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8ED3734-BB19-438B-92E8-A1D7C1B725C5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5589317" cy="4225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Assinale a alternativa que contenha o valor correto da derivada da função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 ponto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rad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8ED3734-BB19-438B-92E8-A1D7C1B7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5589317" cy="4225131"/>
              </a:xfrm>
              <a:prstGeom prst="rect">
                <a:avLst/>
              </a:prstGeom>
              <a:blipFill>
                <a:blip r:embed="rId4"/>
                <a:stretch>
                  <a:fillRect l="-1636" t="-1299" r="-218" b="-20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76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FF314A-FAE1-4A1C-B09F-F2DBDAF1A8FE}"/>
                  </a:ext>
                </a:extLst>
              </p:cNvPr>
              <p:cNvSpPr txBox="1"/>
              <p:nvPr/>
            </p:nvSpPr>
            <p:spPr>
              <a:xfrm>
                <a:off x="6901842" y="2266502"/>
                <a:ext cx="4662390" cy="2589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)=10∙2</m:t>
                    </m:r>
                    <m:sSup>
                      <m:sSup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2−1</m:t>
                        </m:r>
                      </m:sup>
                    </m:sSup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=20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4∙1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4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𝑙𝑜𝑔𝑜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20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+4</m:t>
                    </m:r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C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FF314A-FAE1-4A1C-B09F-F2DBDAF1A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42" y="2266502"/>
                <a:ext cx="4662390" cy="2589299"/>
              </a:xfrm>
              <a:prstGeom prst="rect">
                <a:avLst/>
              </a:prstGeom>
              <a:blipFill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284E07-FA74-4C9F-A244-5BCA19EEAC3A}"/>
                  </a:ext>
                </a:extLst>
              </p:cNvPr>
              <p:cNvSpPr txBox="1"/>
              <p:nvPr/>
            </p:nvSpPr>
            <p:spPr>
              <a:xfrm>
                <a:off x="319414" y="1701244"/>
                <a:ext cx="6150278" cy="4618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 Se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=10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=4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é: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2x + 4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10x + 1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20x + 4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10x + 4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5x + 2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C</a:t>
                </a:r>
                <a:endParaRPr lang="pt-BR" sz="24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284E07-FA74-4C9F-A244-5BCA19EEA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14" y="1701244"/>
                <a:ext cx="6150278" cy="4618829"/>
              </a:xfrm>
              <a:prstGeom prst="rect">
                <a:avLst/>
              </a:prstGeom>
              <a:blipFill>
                <a:blip r:embed="rId4"/>
                <a:stretch>
                  <a:fillRect l="-1487" t="-1187" b="-1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84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4FBC3D2-0532-445E-9BEC-2B9DE0F1C3E4}"/>
                  </a:ext>
                </a:extLst>
              </p:cNvPr>
              <p:cNvSpPr txBox="1"/>
              <p:nvPr/>
            </p:nvSpPr>
            <p:spPr>
              <a:xfrm>
                <a:off x="197709" y="1688540"/>
                <a:ext cx="6150278" cy="455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6. Dadas as funções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é: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2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4FBC3D2-0532-445E-9BEC-2B9DE0F1C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688540"/>
                <a:ext cx="6150278" cy="4553682"/>
              </a:xfrm>
              <a:prstGeom prst="rect">
                <a:avLst/>
              </a:prstGeom>
              <a:blipFill>
                <a:blip r:embed="rId3"/>
                <a:stretch>
                  <a:fillRect l="-1487" b="-2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62F1B31-FA2E-4EBF-9F62-5BEC1B2E1B70}"/>
                  </a:ext>
                </a:extLst>
              </p:cNvPr>
              <p:cNvSpPr txBox="1"/>
              <p:nvPr/>
            </p:nvSpPr>
            <p:spPr>
              <a:xfrm>
                <a:off x="5744774" y="2945229"/>
                <a:ext cx="5090240" cy="329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b="0" dirty="0"/>
                  <a:t> </a:t>
                </a:r>
                <a14:m>
                  <m:oMath xmlns:m="http://schemas.openxmlformats.org/officeDocument/2006/math"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)=2√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)=2</m:t>
                    </m:r>
                    <m:sSup>
                      <m:sSup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r>
                  <a:rPr lang="pt-BR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r>
                  <a:rPr lang="pt-BR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𝑙𝑜𝑔𝑜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A</a:t>
                </a:r>
                <a:endParaRPr lang="pt-BR" sz="24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BR" sz="2400" dirty="0">
                  <a:solidFill>
                    <a:schemeClr val="bg1"/>
                  </a:solidFill>
                </a:endParaRPr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62F1B31-FA2E-4EBF-9F62-5BEC1B2E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74" y="2945229"/>
                <a:ext cx="5090240" cy="3296993"/>
              </a:xfrm>
              <a:prstGeom prst="rect">
                <a:avLst/>
              </a:prstGeom>
              <a:blipFill>
                <a:blip r:embed="rId4"/>
                <a:stretch>
                  <a:fillRect l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80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62F1B31-FA2E-4EBF-9F62-5BEC1B2E1B70}"/>
                  </a:ext>
                </a:extLst>
              </p:cNvPr>
              <p:cNvSpPr txBox="1"/>
              <p:nvPr/>
            </p:nvSpPr>
            <p:spPr>
              <a:xfrm>
                <a:off x="6904052" y="2131903"/>
                <a:ext cx="5090240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0=1</m:t>
                    </m:r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r>
                  <a:rPr lang="pt-BR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𝑠𝑒𝑛𝑥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0=0</m:t>
                    </m:r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r>
                  <a:rPr lang="pt-BR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𝑙𝑜𝑔𝑜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=1+0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endParaRPr lang="pt-BR" sz="2400" dirty="0">
                  <a:solidFill>
                    <a:schemeClr val="bg1"/>
                  </a:solidFill>
                </a:endParaRPr>
              </a:p>
              <a:p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B</a:t>
                </a:r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62F1B31-FA2E-4EBF-9F62-5BEC1B2E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052" y="2131903"/>
                <a:ext cx="5090240" cy="1846659"/>
              </a:xfrm>
              <a:prstGeom prst="rect">
                <a:avLst/>
              </a:prstGeom>
              <a:blipFill>
                <a:blip r:embed="rId3"/>
                <a:stretch>
                  <a:fillRect l="-3713" r="-240" b="-8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9B487-EA0E-4127-AEFD-2628E525C453}"/>
                  </a:ext>
                </a:extLst>
              </p:cNvPr>
              <p:cNvSpPr txBox="1"/>
              <p:nvPr/>
            </p:nvSpPr>
            <p:spPr>
              <a:xfrm>
                <a:off x="197708" y="1534471"/>
                <a:ext cx="5276166" cy="546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7.</a:t>
                </a:r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Dadas as funções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′(0)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é: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Alternativa Correta: B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9B487-EA0E-4127-AEFD-2628E525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34471"/>
                <a:ext cx="5276166" cy="5466753"/>
              </a:xfrm>
              <a:prstGeom prst="rect">
                <a:avLst/>
              </a:prstGeom>
              <a:blipFill>
                <a:blip r:embed="rId4"/>
                <a:stretch>
                  <a:fillRect l="-1732" t="-1004" b="-16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925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F8319D-B831-4620-A882-78E2B1B6CD22}"/>
                  </a:ext>
                </a:extLst>
              </p:cNvPr>
              <p:cNvSpPr txBox="1"/>
              <p:nvPr/>
            </p:nvSpPr>
            <p:spPr>
              <a:xfrm>
                <a:off x="74297" y="1577905"/>
                <a:ext cx="8518558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PROPRIEDADES OPERATÓRIAS DAS DERIVADAS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I) Derivada da soma e da diferença.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derivada da soma (ou diferença) de funções é igual à soma (ou diferença) das derivadas dessas funções, ou seja: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f(x) = g(x) + h(x), então, f ‘(x) = g’(x) + h’(x)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f(x) = g(x) – h(x), então, f ‘(x) = g’(x) – h’(x)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1º exemplo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Dada a função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+3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𝑐𝑎𝑙𝑐𝑢𝑙𝑎𝑟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acordo com o problema temos: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f(x) = g(x) + h(x), onde: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g(x) = 5x</a:t>
                </a:r>
                <a:r>
                  <a:rPr lang="pt-BR" sz="1800" baseline="30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h(x) = 3x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=5∙2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2−1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=10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=3∙1=3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Logo: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6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6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𝟏𝟎</m:t>
                    </m:r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pt-BR" sz="16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𝟑</m:t>
                    </m:r>
                  </m:oMath>
                </a14:m>
                <a:endParaRPr lang="pt-BR" sz="16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F8319D-B831-4620-A882-78E2B1B6C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" y="1577905"/>
                <a:ext cx="8518558" cy="5047536"/>
              </a:xfrm>
              <a:prstGeom prst="rect">
                <a:avLst/>
              </a:prstGeom>
              <a:blipFill>
                <a:blip r:embed="rId3"/>
                <a:stretch>
                  <a:fillRect l="-572"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018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F8319D-B831-4620-A882-78E2B1B6CD22}"/>
                  </a:ext>
                </a:extLst>
              </p:cNvPr>
              <p:cNvSpPr txBox="1"/>
              <p:nvPr/>
            </p:nvSpPr>
            <p:spPr>
              <a:xfrm>
                <a:off x="74297" y="1577905"/>
                <a:ext cx="8518558" cy="5098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AutoNum type="arabicPeriod"/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2ºexemplo 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 Dada a função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 acordo com o problema temos: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f(x) = g(x) - h(x) + u(x), onde: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 ⇒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−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2−1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Logo: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func>
                      <m:func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𝐜𝐨𝐬</m:t>
                        </m:r>
                      </m:fName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𝒔𝒆𝒏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func>
                          <m:funcPr>
                            <m:ctrlP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𝒔𝒆𝒏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func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F8319D-B831-4620-A882-78E2B1B6C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" y="1577905"/>
                <a:ext cx="8518558" cy="5098512"/>
              </a:xfrm>
              <a:prstGeom prst="rect">
                <a:avLst/>
              </a:prstGeom>
              <a:blipFill>
                <a:blip r:embed="rId3"/>
                <a:stretch>
                  <a:fillRect l="-572" t="-837" b="-1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30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/>
              <p:nvPr/>
            </p:nvSpPr>
            <p:spPr>
              <a:xfrm>
                <a:off x="0" y="1577905"/>
                <a:ext cx="11702017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II) Derivada do produto de duas funções.</a:t>
                </a:r>
                <a:endParaRPr lang="pt-BR" sz="20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derivada do produto de duas funções é igual a soma dos produtos de uma das funções pela derivada da outra, ou seja: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 f(x) = g(x)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∙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h(x), então, </a:t>
                </a:r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 ‘(x) = g ‘(x) ∙ h(x) + g(x) ∙ h ‘(x)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1ºexemplo 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 Dada a função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determinar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Pelos dados do problema temos: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2−1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+2 ⇒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2−1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−3∙1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1−1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+0=2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‘(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‘(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∙ 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+ 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∙ 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‘(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+2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−6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0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7905"/>
                <a:ext cx="11702017" cy="5324535"/>
              </a:xfrm>
              <a:prstGeom prst="rect">
                <a:avLst/>
              </a:prstGeom>
              <a:blipFill>
                <a:blip r:embed="rId3"/>
                <a:stretch>
                  <a:fillRect l="-521" t="-687" r="-521" b="-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171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/>
              <p:nvPr/>
            </p:nvSpPr>
            <p:spPr>
              <a:xfrm>
                <a:off x="0" y="1577905"/>
                <a:ext cx="11702017" cy="4031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2ºexemplo 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Dada a função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∙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determinar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2−1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⇒</m:t>
                        </m:r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𝑠𝑒𝑛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‘(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‘(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∙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+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∙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‘(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∙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𝑠𝑒𝑛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func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∙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𝑠𝑒𝑛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𝟑</m:t>
                    </m:r>
                    <m:func>
                      <m:func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𝐜𝐨𝐬</m:t>
                        </m:r>
                      </m:fName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𝒙𝒔𝒆𝒏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pt-BR" sz="2000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7905"/>
                <a:ext cx="11702017" cy="4031616"/>
              </a:xfrm>
              <a:prstGeom prst="rect">
                <a:avLst/>
              </a:prstGeom>
              <a:blipFill>
                <a:blip r:embed="rId3"/>
                <a:stretch>
                  <a:fillRect l="-521" t="-9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986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/>
              <p:nvPr/>
            </p:nvSpPr>
            <p:spPr>
              <a:xfrm>
                <a:off x="0" y="1577905"/>
                <a:ext cx="11702017" cy="4914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III) Derivada do inverso de uma função.</a:t>
                </a:r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derivada do inverso de uma função é igual ao quociente entre o oposto da derivada da função pelo quadrado da função, ou seja:</a:t>
                </a:r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, com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)≠0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então</a:t>
                </a:r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′(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1ºexemplo 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Dada a função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determinar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−</m:t>
                    </m:r>
                    <m:sSup>
                      <m:sSup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pt-BR" sz="2000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7905"/>
                <a:ext cx="11702017" cy="4914551"/>
              </a:xfrm>
              <a:prstGeom prst="rect">
                <a:avLst/>
              </a:prstGeom>
              <a:blipFill>
                <a:blip r:embed="rId3"/>
                <a:stretch>
                  <a:fillRect l="-521" t="-744" r="-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102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/>
              <p:nvPr/>
            </p:nvSpPr>
            <p:spPr>
              <a:xfrm>
                <a:off x="0" y="1577905"/>
                <a:ext cx="11702017" cy="286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2°exemplo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Dada a função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determinar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20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</m:oMath>
                </a14:m>
                <a:endParaRPr lang="pt-BR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pt-BR" sz="2000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7905"/>
                <a:ext cx="11702017" cy="2867773"/>
              </a:xfrm>
              <a:prstGeom prst="rect">
                <a:avLst/>
              </a:prstGeom>
              <a:blipFill>
                <a:blip r:embed="rId3"/>
                <a:stretch>
                  <a:fillRect l="-521" t="-1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723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A6BE945-3FBC-4DE9-8C51-9F82E08F8523}"/>
                  </a:ext>
                </a:extLst>
              </p:cNvPr>
              <p:cNvSpPr txBox="1"/>
              <p:nvPr/>
            </p:nvSpPr>
            <p:spPr>
              <a:xfrm>
                <a:off x="294361" y="1779634"/>
                <a:ext cx="7534406" cy="2960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I) Derivada da função f(x) = c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c é uma constante e f(x) = c, para todo x real, então f ‘(x) = 0, ou seja: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f(x) = 3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 ’(x) = 0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f(x) = -4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 ’(x) = 0</a:t>
                </a:r>
                <a:endParaRPr lang="pt-BR" sz="24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A6BE945-3FBC-4DE9-8C51-9F82E08F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1" y="1779634"/>
                <a:ext cx="7534406" cy="2960682"/>
              </a:xfrm>
              <a:prstGeom prst="rect">
                <a:avLst/>
              </a:prstGeom>
              <a:blipFill>
                <a:blip r:embed="rId3"/>
                <a:stretch>
                  <a:fillRect l="-1214" t="-2058" b="-3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4448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/>
              <p:nvPr/>
            </p:nvSpPr>
            <p:spPr>
              <a:xfrm>
                <a:off x="0" y="1577905"/>
                <a:ext cx="11702017" cy="5204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AutoNum type="arabicPeriod"/>
                </a:pPr>
                <a:r>
                  <a:rPr lang="pt-BR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pt-BR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IV) Derivada do quociente entre duas funções.</a:t>
                </a:r>
                <a:endParaRPr lang="pt-BR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, com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≠0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então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)∙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′(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1ºexemplo </a:t>
                </a:r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 Dada a função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determinar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pt-BR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pt-BR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−3⇒</m:t>
                    </m:r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      ⇒</m:t>
                    </m:r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pt-BR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∙2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−3</m:t>
                            </m:r>
                          </m:e>
                        </m:d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∙2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−6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+6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pt-BR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pt-BR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pt-BR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pt-BR" sz="2000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7905"/>
                <a:ext cx="11702017" cy="5204438"/>
              </a:xfrm>
              <a:prstGeom prst="rect">
                <a:avLst/>
              </a:prstGeom>
              <a:blipFill>
                <a:blip r:embed="rId3"/>
                <a:stretch>
                  <a:fillRect l="-417" t="-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808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/>
              <p:nvPr/>
            </p:nvSpPr>
            <p:spPr>
              <a:xfrm>
                <a:off x="1" y="1577905"/>
                <a:ext cx="6413326" cy="5146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1200"/>
                  </a:spcAft>
                  <a:buAutoNum type="arabicPeriod"/>
                </a:pPr>
                <a:r>
                  <a:rPr lang="pt-BR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2ºexemplo 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 Dada a função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1+ </m:t>
                        </m:r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sen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 </m:t>
                        </m:r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sen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, determinar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=1+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=0+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sen</m:t>
                        </m:r>
                      </m:fName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⇒</m:t>
                        </m:r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=0−</m:t>
                        </m:r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1−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𝑠𝑒𝑛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𝑠𝑒𝑛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∙(−</m:t>
                            </m:r>
                            <m:func>
                              <m:funcPr>
                                <m:ctrlP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[1−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𝑠𝑒𝑛𝑥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𝑠𝑒𝑛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−(−</m:t>
                                </m:r>
                                <m:func>
                                  <m:funcPr>
                                    <m:ctrlPr>
                                      <a:rPr lang="pt-B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8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pt-B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8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𝑠𝑒𝑛𝑥</m:t>
                                        </m:r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[1−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𝑠𝑒𝑛𝑥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𝑠𝑒𝑛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t-B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8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pt-B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8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𝑠𝑒𝑛</m:t>
                                        </m:r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pt-BR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[1−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𝑠𝑒𝑛𝑥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[1−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𝑠𝑒𝑛𝑥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func>
                          <m:funcPr>
                            <m:ctrlP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𝒔𝒆𝒏𝒙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577905"/>
                <a:ext cx="6413326" cy="5146089"/>
              </a:xfrm>
              <a:prstGeom prst="rect">
                <a:avLst/>
              </a:prstGeom>
              <a:blipFill>
                <a:blip r:embed="rId3"/>
                <a:stretch>
                  <a:fillRect l="-760" t="-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C5156AD-DD79-49D3-9737-FDE81D7945B0}"/>
                  </a:ext>
                </a:extLst>
              </p:cNvPr>
              <p:cNvSpPr txBox="1"/>
              <p:nvPr/>
            </p:nvSpPr>
            <p:spPr>
              <a:xfrm>
                <a:off x="5939144" y="2864870"/>
                <a:ext cx="6175330" cy="68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)∙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′(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C5156AD-DD79-49D3-9737-FDE81D794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44" y="2864870"/>
                <a:ext cx="6175330" cy="683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513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/>
              <p:nvPr/>
            </p:nvSpPr>
            <p:spPr>
              <a:xfrm>
                <a:off x="1" y="1577905"/>
                <a:ext cx="6413326" cy="4439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1200"/>
                  </a:spcAft>
                  <a:buAutoNum type="arabicPeriod"/>
                </a:pPr>
                <a:r>
                  <a:rPr lang="pt-BR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/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V) Derivada da potência de uma função</a:t>
                </a:r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Consideremos a função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com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𝑒𝑛𝑡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ã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∙[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1ºexemplo 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 Dada a função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determinar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−1=3−1=2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−1, 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𝑒𝑛𝑡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ã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Então:</a:t>
                </a: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∙[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=3∙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 2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=3∙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∙2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=3∙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−4</m:t>
                        </m:r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+2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1800" b="1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𝟔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𝟓</m:t>
                            </m:r>
                          </m:sup>
                        </m:s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𝟏𝟐</m:t>
                        </m:r>
                        <m:sSup>
                          <m:sSupPr>
                            <m:ctrlP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sup>
                        </m:s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𝟔</m:t>
                        </m:r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577905"/>
                <a:ext cx="6413326" cy="4439933"/>
              </a:xfrm>
              <a:prstGeom prst="rect">
                <a:avLst/>
              </a:prstGeom>
              <a:blipFill>
                <a:blip r:embed="rId3"/>
                <a:stretch>
                  <a:fillRect l="-760" t="-9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2560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/>
              <p:nvPr/>
            </p:nvSpPr>
            <p:spPr>
              <a:xfrm>
                <a:off x="1" y="1577905"/>
                <a:ext cx="6413326" cy="5435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1200"/>
                  </a:spcAft>
                  <a:buAutoNum type="arabicPeriod"/>
                </a:pPr>
                <a:r>
                  <a:rPr lang="pt-BR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PROPRIEDADES OPERATÓRIAS DAS DERIVADAS</a:t>
                </a:r>
              </a:p>
              <a:p>
                <a:pPr algn="just"/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2ºexemplo 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 Dada a função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e>
                    </m:rad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determinar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pt-BR" sz="18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e>
                    </m:ra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−2)</m:t>
                        </m:r>
                      </m:e>
                      <m:sup>
                        <m:f>
                          <m:f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−1=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−1=−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−2, 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𝑒𝑛𝑡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ã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Então: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∙[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 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d>
                          <m:d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 1</m:t>
                    </m:r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e>
                        </m:rad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18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pt-BR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0CADF4-7D24-4BCE-B1ED-D6584D13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577905"/>
                <a:ext cx="6413326" cy="5435014"/>
              </a:xfrm>
              <a:prstGeom prst="rect">
                <a:avLst/>
              </a:prstGeom>
              <a:blipFill>
                <a:blip r:embed="rId3"/>
                <a:stretch>
                  <a:fillRect l="-760" t="-7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5359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A6BE945-3FBC-4DE9-8C51-9F82E08F8523}"/>
                  </a:ext>
                </a:extLst>
              </p:cNvPr>
              <p:cNvSpPr txBox="1"/>
              <p:nvPr/>
            </p:nvSpPr>
            <p:spPr>
              <a:xfrm>
                <a:off x="294361" y="1779634"/>
                <a:ext cx="10189924" cy="2036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 Derivada da função f(x) = </a:t>
                </a:r>
                <a:r>
                  <a:rPr lang="pt-BR" sz="18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1800" b="1" baseline="3000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f(x) = </a:t>
                </a:r>
                <a:r>
                  <a:rPr lang="pt-BR" sz="180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sz="1800" baseline="3000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com n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∈</m:t>
                    </m:r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então f ‘(x) = n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∙</m:t>
                    </m:r>
                    <m:sSup>
                      <m:sSup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</a:t>
                </a:r>
                <a:endPara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4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A6BE945-3FBC-4DE9-8C51-9F82E08F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1" y="1779634"/>
                <a:ext cx="10189924" cy="2036198"/>
              </a:xfrm>
              <a:prstGeom prst="rect">
                <a:avLst/>
              </a:prstGeom>
              <a:blipFill>
                <a:blip r:embed="rId3"/>
                <a:stretch>
                  <a:fillRect l="-478" t="-1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B8668079-0B08-45A9-B43D-34072E059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36" y="3166149"/>
            <a:ext cx="7418455" cy="34350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1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209771C-3548-4BC2-A30A-7D6C919D9E02}"/>
                  </a:ext>
                </a:extLst>
              </p:cNvPr>
              <p:cNvSpPr txBox="1"/>
              <p:nvPr/>
            </p:nvSpPr>
            <p:spPr>
              <a:xfrm>
                <a:off x="197709" y="1668710"/>
                <a:ext cx="11073007" cy="2960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III) Derivada das funções f(x) = </a:t>
                </a:r>
                <a:r>
                  <a:rPr lang="pt-BR" sz="2400" b="1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:r>
                  <a:rPr lang="pt-BR" sz="24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x, f(x) = cos x e f(x)= </a:t>
                </a:r>
                <a:r>
                  <a:rPr lang="pt-BR" sz="2400" b="1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tg</a:t>
                </a:r>
                <a:r>
                  <a:rPr lang="pt-BR" sz="24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</a:t>
                </a:r>
                <a:endParaRPr lang="pt-BR" sz="24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𝑐𝑜𝑠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𝑐𝑜𝑠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−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𝑠𝑒𝑛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𝑡𝑔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𝑠𝑒𝑐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sz="24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209771C-3548-4BC2-A30A-7D6C919D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668710"/>
                <a:ext cx="11073007" cy="2960682"/>
              </a:xfrm>
              <a:prstGeom prst="rect">
                <a:avLst/>
              </a:prstGeom>
              <a:blipFill>
                <a:blip r:embed="rId3"/>
                <a:stretch>
                  <a:fillRect l="-826" t="-2062" b="-24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6373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ABD681C-FC80-4D0B-B954-A3608175B786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796582" cy="523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b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IV) Derivada do produto de uma constante por uma função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derivada do produto de uma constante por uma função é igual ao produto da constante pela derivada da função, ou seja: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qualquer x pertencente a D(f) 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∙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</a:t>
                </a:r>
                <a:endParaRPr lang="pt-BR" sz="24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=5∙3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3−1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=15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 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𝑠𝑒𝑛𝑥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=3∙</m:t>
                    </m:r>
                    <m:func>
                      <m:func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−2</m:t>
                    </m:r>
                    <m:func>
                      <m:func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⇒</m:t>
                        </m:r>
                        <m:sSup>
                          <m:sSup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=−2∙</m:t>
                        </m:r>
                        <m:d>
                          <m:d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𝑠𝑒𝑛</m:t>
                            </m:r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=2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𝑠𝑒𝑛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ABD681C-FC80-4D0B-B954-A3608175B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796582" cy="5231817"/>
              </a:xfrm>
              <a:prstGeom prst="rect">
                <a:avLst/>
              </a:prstGeom>
              <a:blipFill>
                <a:blip r:embed="rId3"/>
                <a:stretch>
                  <a:fillRect l="-775" t="-1166" r="-7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666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94EB54-CAED-4E78-BC67-BEADE9AB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9" y="1668029"/>
            <a:ext cx="6537771" cy="48372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4EE15A-2AB6-4AFF-AB5E-1DEA7129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891" y="1696255"/>
            <a:ext cx="5105400" cy="2514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283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D1628D0-0675-42C1-8A35-E41480D622D5}"/>
                  </a:ext>
                </a:extLst>
              </p:cNvPr>
              <p:cNvSpPr txBox="1"/>
              <p:nvPr/>
            </p:nvSpPr>
            <p:spPr>
              <a:xfrm>
                <a:off x="275025" y="1577905"/>
                <a:ext cx="5198850" cy="4223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Exercícios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Se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é: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D1628D0-0675-42C1-8A35-E41480D6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5" y="1577905"/>
                <a:ext cx="5198850" cy="4223657"/>
              </a:xfrm>
              <a:prstGeom prst="rect">
                <a:avLst/>
              </a:prstGeom>
              <a:blipFill>
                <a:blip r:embed="rId3"/>
                <a:stretch>
                  <a:fillRect l="-1758" t="-1154" b="-2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B6F61AF-4CC4-43D5-8845-1604B9194E1F}"/>
                  </a:ext>
                </a:extLst>
              </p:cNvPr>
              <p:cNvSpPr txBox="1"/>
              <p:nvPr/>
            </p:nvSpPr>
            <p:spPr>
              <a:xfrm>
                <a:off x="6041722" y="2938782"/>
                <a:ext cx="5031286" cy="2958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∙3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3−1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=6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𝑙𝑜𝑔𝑜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=6∙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=24</m:t>
                    </m:r>
                  </m:oMath>
                </a14:m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E</a:t>
                </a:r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B6F61AF-4CC4-43D5-8845-1604B9194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722" y="2938782"/>
                <a:ext cx="5031286" cy="2958823"/>
              </a:xfrm>
              <a:prstGeom prst="rect">
                <a:avLst/>
              </a:prstGeom>
              <a:blipFill>
                <a:blip r:embed="rId4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11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CD049CC-786F-415A-A577-C16FB98D2D83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6892023" cy="4158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O valor da derivada da função 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ponto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−2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é: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-3/8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3/8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2/8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1/4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2/5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CD049CC-786F-415A-A577-C16FB98D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6892023" cy="4158639"/>
              </a:xfrm>
              <a:prstGeom prst="rect">
                <a:avLst/>
              </a:prstGeom>
              <a:blipFill>
                <a:blip r:embed="rId3"/>
                <a:stretch>
                  <a:fillRect l="-1326" b="-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AD8EC7F-C543-4A9A-BC12-3E8BD7B3BD59}"/>
                  </a:ext>
                </a:extLst>
              </p:cNvPr>
              <p:cNvSpPr txBox="1"/>
              <p:nvPr/>
            </p:nvSpPr>
            <p:spPr>
              <a:xfrm>
                <a:off x="3475973" y="2532012"/>
                <a:ext cx="4440476" cy="384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=2∙(−3)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−3−1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=−6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−4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𝑙𝑜𝑔𝑜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=6∙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−4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=6∙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BR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pt-BR" sz="24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=6∙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16</m:t>
                        </m:r>
                      </m:den>
                    </m:f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A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AD8EC7F-C543-4A9A-BC12-3E8BD7B3B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73" y="2532012"/>
                <a:ext cx="4440476" cy="3846630"/>
              </a:xfrm>
              <a:prstGeom prst="rect">
                <a:avLst/>
              </a:prstGeom>
              <a:blipFill>
                <a:blip r:embed="rId4"/>
                <a:stretch>
                  <a:fillRect l="-2058" b="-25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820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76E765E-CA67-47D7-BBD7-BD46F2B96EA4}"/>
                  </a:ext>
                </a:extLst>
              </p:cNvPr>
              <p:cNvSpPr txBox="1"/>
              <p:nvPr/>
            </p:nvSpPr>
            <p:spPr>
              <a:xfrm>
                <a:off x="197708" y="1751601"/>
                <a:ext cx="11639387" cy="4417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Assinale a alternativa que contenha o valor correto da derivada da função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=−2</m:t>
                    </m:r>
                    <m:func>
                      <m:func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ponto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pt-BR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pt-BR" sz="24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pt-BR" sz="24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</m:oMath>
                </a14:m>
                <a:endParaRPr lang="pt-BR" sz="24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rad>
                  </m:oMath>
                </a14:m>
                <a:endParaRPr lang="pt-BR" sz="24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4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pt-BR" sz="24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4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76E765E-CA67-47D7-BBD7-BD46F2B96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751601"/>
                <a:ext cx="11639387" cy="4417428"/>
              </a:xfrm>
              <a:prstGeom prst="rect">
                <a:avLst/>
              </a:prstGeom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FF314A-FAE1-4A1C-B09F-F2DBDAF1A8FE}"/>
                  </a:ext>
                </a:extLst>
              </p:cNvPr>
              <p:cNvSpPr txBox="1"/>
              <p:nvPr/>
            </p:nvSpPr>
            <p:spPr>
              <a:xfrm>
                <a:off x="2147355" y="2723400"/>
                <a:ext cx="6150278" cy="4014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=−2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𝑐𝑜𝑠𝑥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=−2∙(−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𝑠𝑒𝑛𝑥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𝑠𝑒𝑛𝑥</m:t>
                    </m:r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𝑙𝑜𝑔𝑜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𝑠𝑒𝑛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pt-B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rad>
                  </m:oMath>
                </a14:m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4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D</a:t>
                </a: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pt-BR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FF314A-FAE1-4A1C-B09F-F2DBDAF1A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355" y="2723400"/>
                <a:ext cx="6150278" cy="4014497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85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528A8F09C4C641A06867C4C9E54636" ma:contentTypeVersion="2" ma:contentTypeDescription="Crie um novo documento." ma:contentTypeScope="" ma:versionID="a0e20374d9edcb6527811f6ea26b4516">
  <xsd:schema xmlns:xsd="http://www.w3.org/2001/XMLSchema" xmlns:xs="http://www.w3.org/2001/XMLSchema" xmlns:p="http://schemas.microsoft.com/office/2006/metadata/properties" xmlns:ns2="93b5d466-50b5-4ea7-a845-e1acf2aa40bd" targetNamespace="http://schemas.microsoft.com/office/2006/metadata/properties" ma:root="true" ma:fieldsID="4ad383df29602bbf1fc4aa40e165d313" ns2:_="">
    <xsd:import namespace="93b5d466-50b5-4ea7-a845-e1acf2aa4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5d466-50b5-4ea7-a845-e1acf2aa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2B6C21-2FF7-49A2-A6D9-0C551F28B0DD}"/>
</file>

<file path=customXml/itemProps2.xml><?xml version="1.0" encoding="utf-8"?>
<ds:datastoreItem xmlns:ds="http://schemas.openxmlformats.org/officeDocument/2006/customXml" ds:itemID="{A4C409A4-B783-44C0-8D77-1D5397D09E3A}"/>
</file>

<file path=customXml/itemProps3.xml><?xml version="1.0" encoding="utf-8"?>
<ds:datastoreItem xmlns:ds="http://schemas.openxmlformats.org/officeDocument/2006/customXml" ds:itemID="{A2C44EA7-F8DC-4387-8510-97FA6829B924}"/>
</file>

<file path=docProps/app.xml><?xml version="1.0" encoding="utf-8"?>
<Properties xmlns="http://schemas.openxmlformats.org/officeDocument/2006/extended-properties" xmlns:vt="http://schemas.openxmlformats.org/officeDocument/2006/docPropsVTypes">
  <TotalTime>17050</TotalTime>
  <Words>2076</Words>
  <Application>Microsoft Office PowerPoint</Application>
  <PresentationFormat>Widescreen</PresentationFormat>
  <Paragraphs>273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Insua</dc:creator>
  <cp:lastModifiedBy>Hugo Insua</cp:lastModifiedBy>
  <cp:revision>310</cp:revision>
  <dcterms:created xsi:type="dcterms:W3CDTF">2020-04-04T02:36:55Z</dcterms:created>
  <dcterms:modified xsi:type="dcterms:W3CDTF">2021-11-04T19:14:21Z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0x0101008C528A8F09C4C641A06867C4C9E54636</vt:lpwstr>
  </property>
</Properties>
</file>