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9" r:id="rId4"/>
    <p:sldId id="260" r:id="rId5"/>
    <p:sldId id="261" r:id="rId6"/>
    <p:sldId id="257" r:id="rId7"/>
    <p:sldId id="258" r:id="rId8"/>
    <p:sldId id="263" r:id="rId9"/>
    <p:sldId id="264" r:id="rId10"/>
    <p:sldId id="265" r:id="rId11"/>
    <p:sldId id="266" r:id="rId12"/>
    <p:sldId id="267"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pt-BR"/>
              <a:t>Clique para editar o título Mestre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BR"/>
              <a:t>Clique para editar o título Mestre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virandosemgrana.blogspot.com/2017/03/salsicha-caseira.html" TargetMode="External"/><Relationship Id="rId7" Type="http://schemas.openxmlformats.org/officeDocument/2006/relationships/hyperlink" Target="https://creativecommons.org/licenses/by-sa/3.0/" TargetMode="Externa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hyperlink" Target="https://www.flickr.com/photos/dackelprincess/39754334123" TargetMode="External"/><Relationship Id="rId5" Type="http://schemas.openxmlformats.org/officeDocument/2006/relationships/image" Target="../media/image8.jpg"/><Relationship Id="rId4" Type="http://schemas.openxmlformats.org/officeDocument/2006/relationships/hyperlink" Target="https://creativecommons.org/licenses/by-nc-nd/3.0/" TargetMode="External"/><Relationship Id="rId9" Type="http://schemas.openxmlformats.org/officeDocument/2006/relationships/hyperlink" Target="https://en.wikipedia.org/wiki/Scooby-Doo_%28character%2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en.wikipedia.org/wiki/Noam_Chomsk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96616-FC6B-49AF-881A-DBE315EC5297}"/>
              </a:ext>
            </a:extLst>
          </p:cNvPr>
          <p:cNvSpPr>
            <a:spLocks noGrp="1"/>
          </p:cNvSpPr>
          <p:nvPr>
            <p:ph type="ctrTitle"/>
          </p:nvPr>
        </p:nvSpPr>
        <p:spPr/>
        <p:txBody>
          <a:bodyPr/>
          <a:lstStyle/>
          <a:p>
            <a:r>
              <a:rPr lang="pt-BR" dirty="0"/>
              <a:t>LINGUAGENS FORMAIS E Autômatos</a:t>
            </a:r>
          </a:p>
        </p:txBody>
      </p:sp>
      <p:sp>
        <p:nvSpPr>
          <p:cNvPr id="3" name="Subtítulo 2">
            <a:extLst>
              <a:ext uri="{FF2B5EF4-FFF2-40B4-BE49-F238E27FC236}">
                <a16:creationId xmlns:a16="http://schemas.microsoft.com/office/drawing/2014/main" id="{B15C3477-4B1A-4DB4-9BFB-3808296A78EA}"/>
              </a:ext>
            </a:extLst>
          </p:cNvPr>
          <p:cNvSpPr>
            <a:spLocks noGrp="1"/>
          </p:cNvSpPr>
          <p:nvPr>
            <p:ph type="subTitle" idx="1"/>
          </p:nvPr>
        </p:nvSpPr>
        <p:spPr/>
        <p:txBody>
          <a:bodyPr/>
          <a:lstStyle/>
          <a:p>
            <a:r>
              <a:rPr lang="pt-BR" dirty="0"/>
              <a:t>Aula 1</a:t>
            </a:r>
          </a:p>
        </p:txBody>
      </p:sp>
    </p:spTree>
    <p:extLst>
      <p:ext uri="{BB962C8B-B14F-4D97-AF65-F5344CB8AC3E}">
        <p14:creationId xmlns:p14="http://schemas.microsoft.com/office/powerpoint/2010/main" val="8457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B8F54-C9B9-46F7-AE13-A5661D16F5E2}"/>
              </a:ext>
            </a:extLst>
          </p:cNvPr>
          <p:cNvSpPr>
            <a:spLocks noGrp="1"/>
          </p:cNvSpPr>
          <p:nvPr>
            <p:ph type="title"/>
          </p:nvPr>
        </p:nvSpPr>
        <p:spPr/>
        <p:txBody>
          <a:bodyPr>
            <a:normAutofit/>
          </a:bodyPr>
          <a:lstStyle/>
          <a:p>
            <a:r>
              <a:rPr lang="pt-BR" sz="2800" dirty="0"/>
              <a:t>COMPONENTE LIVRE  DE CONTEXTO : SINTAXE da linguagem PYTHON</a:t>
            </a:r>
          </a:p>
        </p:txBody>
      </p:sp>
      <p:sp>
        <p:nvSpPr>
          <p:cNvPr id="3" name="Espaço Reservado para Conteúdo 2">
            <a:extLst>
              <a:ext uri="{FF2B5EF4-FFF2-40B4-BE49-F238E27FC236}">
                <a16:creationId xmlns:a16="http://schemas.microsoft.com/office/drawing/2014/main" id="{FBD3920A-EA12-4325-BBDA-0DD8B6C2618A}"/>
              </a:ext>
            </a:extLst>
          </p:cNvPr>
          <p:cNvSpPr>
            <a:spLocks noGrp="1"/>
          </p:cNvSpPr>
          <p:nvPr>
            <p:ph sz="half" idx="1"/>
          </p:nvPr>
        </p:nvSpPr>
        <p:spPr>
          <a:xfrm>
            <a:off x="500272" y="2142067"/>
            <a:ext cx="4995334" cy="3649134"/>
          </a:xfrm>
        </p:spPr>
        <p:txBody>
          <a:bodyPr>
            <a:normAutofit fontScale="25000" lnSpcReduction="20000"/>
          </a:bodyPr>
          <a:lstStyle/>
          <a:p>
            <a:pPr marL="0" indent="0">
              <a:buNone/>
            </a:pPr>
            <a:endParaRPr lang="pt-BR" sz="7200" dirty="0"/>
          </a:p>
          <a:p>
            <a:pPr marL="0" indent="0">
              <a:buNone/>
            </a:pPr>
            <a:endParaRPr lang="pt-BR" sz="7200" dirty="0"/>
          </a:p>
          <a:p>
            <a:pPr marL="0" indent="0">
              <a:buNone/>
            </a:pPr>
            <a:r>
              <a:rPr lang="pt-BR" sz="9600" dirty="0"/>
              <a:t>Listas são delimitadas por colchetes</a:t>
            </a:r>
          </a:p>
          <a:p>
            <a:pPr marL="0" indent="0">
              <a:buNone/>
            </a:pPr>
            <a:r>
              <a:rPr lang="pt-BR" sz="9600" dirty="0"/>
              <a:t>coisas=['a', 'b', 'c', 'd']</a:t>
            </a:r>
          </a:p>
          <a:p>
            <a:pPr marL="0" indent="0">
              <a:buNone/>
            </a:pPr>
            <a:r>
              <a:rPr lang="pt-BR" sz="9600" dirty="0"/>
              <a:t>coisas[1]='z'</a:t>
            </a:r>
          </a:p>
          <a:p>
            <a:pPr marL="0" indent="0">
              <a:buNone/>
            </a:pPr>
            <a:r>
              <a:rPr lang="pt-BR" sz="9600" dirty="0"/>
              <a:t>for n in range(0,len(coisas)):</a:t>
            </a:r>
          </a:p>
          <a:p>
            <a:pPr marL="0" indent="0">
              <a:buNone/>
            </a:pPr>
            <a:r>
              <a:rPr lang="pt-BR" sz="9600" dirty="0"/>
              <a:t>    print(coisas[n])</a:t>
            </a:r>
          </a:p>
          <a:p>
            <a:pPr marL="0" indent="0">
              <a:buNone/>
            </a:pPr>
            <a:r>
              <a:rPr lang="pt-BR" sz="9600" dirty="0"/>
              <a:t>print(coisas)</a:t>
            </a:r>
          </a:p>
          <a:p>
            <a:pPr marL="0" indent="0">
              <a:buNone/>
            </a:pPr>
            <a:r>
              <a:rPr lang="pt-BR" sz="9600" dirty="0"/>
              <a:t>print(coisas[1])</a:t>
            </a:r>
          </a:p>
          <a:p>
            <a:pPr marL="0" indent="0">
              <a:buNone/>
            </a:pPr>
            <a:endParaRPr lang="pt-BR" sz="7200" dirty="0"/>
          </a:p>
          <a:p>
            <a:endParaRPr lang="pt-BR" dirty="0"/>
          </a:p>
        </p:txBody>
      </p:sp>
      <p:sp>
        <p:nvSpPr>
          <p:cNvPr id="4" name="Espaço Reservado para Conteúdo 3">
            <a:extLst>
              <a:ext uri="{FF2B5EF4-FFF2-40B4-BE49-F238E27FC236}">
                <a16:creationId xmlns:a16="http://schemas.microsoft.com/office/drawing/2014/main" id="{5DA88622-CB04-420B-BC91-492A69E12068}"/>
              </a:ext>
            </a:extLst>
          </p:cNvPr>
          <p:cNvSpPr>
            <a:spLocks noGrp="1"/>
          </p:cNvSpPr>
          <p:nvPr>
            <p:ph sz="half" idx="2"/>
          </p:nvPr>
        </p:nvSpPr>
        <p:spPr/>
        <p:txBody>
          <a:bodyPr/>
          <a:lstStyle/>
          <a:p>
            <a:pPr marL="0" indent="0">
              <a:buNone/>
            </a:pPr>
            <a:r>
              <a:rPr lang="pt-BR" sz="2800" dirty="0"/>
              <a:t>Dicionários são delimitados por chaves</a:t>
            </a:r>
          </a:p>
          <a:p>
            <a:pPr marL="0" indent="0">
              <a:buNone/>
            </a:pPr>
            <a:r>
              <a:rPr lang="pt-BR" sz="2800" dirty="0"/>
              <a:t>pessoa={'nome' : 'Luigi', 'idade':39, 'altura': 100+59}</a:t>
            </a:r>
          </a:p>
          <a:p>
            <a:pPr marL="0" indent="0">
              <a:buNone/>
            </a:pPr>
            <a:endParaRPr lang="pt-BR" sz="1800" dirty="0"/>
          </a:p>
          <a:p>
            <a:endParaRPr lang="en-US" dirty="0"/>
          </a:p>
        </p:txBody>
      </p:sp>
    </p:spTree>
    <p:extLst>
      <p:ext uri="{BB962C8B-B14F-4D97-AF65-F5344CB8AC3E}">
        <p14:creationId xmlns:p14="http://schemas.microsoft.com/office/powerpoint/2010/main" val="196990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612F5-6EC6-40B2-8280-0E3DA25F0598}"/>
              </a:ext>
            </a:extLst>
          </p:cNvPr>
          <p:cNvSpPr>
            <a:spLocks noGrp="1"/>
          </p:cNvSpPr>
          <p:nvPr>
            <p:ph type="title"/>
          </p:nvPr>
        </p:nvSpPr>
        <p:spPr/>
        <p:txBody>
          <a:bodyPr/>
          <a:lstStyle/>
          <a:p>
            <a:r>
              <a:rPr lang="pt-BR" dirty="0"/>
              <a:t>LINGUAGENS DEPENDENTES DE CONTEXTO</a:t>
            </a:r>
          </a:p>
        </p:txBody>
      </p:sp>
      <p:sp>
        <p:nvSpPr>
          <p:cNvPr id="3" name="Espaço Reservado para Conteúdo 2">
            <a:extLst>
              <a:ext uri="{FF2B5EF4-FFF2-40B4-BE49-F238E27FC236}">
                <a16:creationId xmlns:a16="http://schemas.microsoft.com/office/drawing/2014/main" id="{2520C4E7-1B95-47A1-97CA-4C056708C81A}"/>
              </a:ext>
            </a:extLst>
          </p:cNvPr>
          <p:cNvSpPr>
            <a:spLocks noGrp="1"/>
          </p:cNvSpPr>
          <p:nvPr>
            <p:ph idx="1"/>
          </p:nvPr>
        </p:nvSpPr>
        <p:spPr>
          <a:xfrm>
            <a:off x="475938" y="2088621"/>
            <a:ext cx="10131425" cy="3649133"/>
          </a:xfrm>
        </p:spPr>
        <p:txBody>
          <a:bodyPr/>
          <a:lstStyle/>
          <a:p>
            <a:endParaRPr lang="pt-BR" dirty="0"/>
          </a:p>
          <a:p>
            <a:endParaRPr lang="pt-BR" dirty="0"/>
          </a:p>
          <a:p>
            <a:endParaRPr lang="pt-BR" dirty="0"/>
          </a:p>
          <a:p>
            <a:r>
              <a:rPr lang="pt-BR" sz="3200" dirty="0"/>
              <a:t>Linguagem Natural:</a:t>
            </a:r>
          </a:p>
          <a:p>
            <a:pPr lvl="1"/>
            <a:r>
              <a:rPr lang="pt-BR" sz="2800" dirty="0"/>
              <a:t>O cachorro falou: Oi salsicha!!!</a:t>
            </a:r>
          </a:p>
          <a:p>
            <a:pPr lvl="1"/>
            <a:r>
              <a:rPr lang="pt-BR" sz="2800" dirty="0"/>
              <a:t>Salsicha?</a:t>
            </a:r>
          </a:p>
          <a:p>
            <a:endParaRPr lang="pt-BR" dirty="0"/>
          </a:p>
        </p:txBody>
      </p:sp>
      <p:pic>
        <p:nvPicPr>
          <p:cNvPr id="5" name="Imagem 4">
            <a:extLst>
              <a:ext uri="{FF2B5EF4-FFF2-40B4-BE49-F238E27FC236}">
                <a16:creationId xmlns:a16="http://schemas.microsoft.com/office/drawing/2014/main" id="{68E6A8B6-83E5-476A-8879-070C915AC28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03306" y="1625318"/>
            <a:ext cx="2441221" cy="1881266"/>
          </a:xfrm>
          <a:prstGeom prst="rect">
            <a:avLst/>
          </a:prstGeom>
        </p:spPr>
      </p:pic>
      <p:sp>
        <p:nvSpPr>
          <p:cNvPr id="6" name="CaixaDeTexto 5">
            <a:extLst>
              <a:ext uri="{FF2B5EF4-FFF2-40B4-BE49-F238E27FC236}">
                <a16:creationId xmlns:a16="http://schemas.microsoft.com/office/drawing/2014/main" id="{5A7E9736-0CE2-4DCE-9A7C-011E21ED3F63}"/>
              </a:ext>
            </a:extLst>
          </p:cNvPr>
          <p:cNvSpPr txBox="1"/>
          <p:nvPr/>
        </p:nvSpPr>
        <p:spPr>
          <a:xfrm>
            <a:off x="8166142" y="3937537"/>
            <a:ext cx="1966265" cy="369332"/>
          </a:xfrm>
          <a:prstGeom prst="rect">
            <a:avLst/>
          </a:prstGeom>
          <a:noFill/>
        </p:spPr>
        <p:txBody>
          <a:bodyPr wrap="square" rtlCol="0">
            <a:spAutoFit/>
          </a:bodyPr>
          <a:lstStyle/>
          <a:p>
            <a:r>
              <a:rPr lang="pt-BR" sz="900">
                <a:hlinkClick r:id="rId3" tooltip="http://sevirandosemgrana.blogspot.com/2017/03/salsicha-caseira.html"/>
              </a:rPr>
              <a:t>Esta Foto</a:t>
            </a:r>
            <a:r>
              <a:rPr lang="pt-BR" sz="900"/>
              <a:t> de Autor Desconhecido está licenciado em </a:t>
            </a:r>
            <a:r>
              <a:rPr lang="pt-BR" sz="900">
                <a:hlinkClick r:id="rId4" tooltip="https://creativecommons.org/licenses/by-nc-nd/3.0/"/>
              </a:rPr>
              <a:t>CC BY-NC-ND</a:t>
            </a:r>
            <a:endParaRPr lang="pt-BR" sz="900"/>
          </a:p>
        </p:txBody>
      </p:sp>
      <p:pic>
        <p:nvPicPr>
          <p:cNvPr id="8" name="Imagem 7">
            <a:extLst>
              <a:ext uri="{FF2B5EF4-FFF2-40B4-BE49-F238E27FC236}">
                <a16:creationId xmlns:a16="http://schemas.microsoft.com/office/drawing/2014/main" id="{7C05A1C7-37E4-402E-B330-41003590B74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216353" y="1898205"/>
            <a:ext cx="1325297" cy="1335492"/>
          </a:xfrm>
          <a:prstGeom prst="rect">
            <a:avLst/>
          </a:prstGeom>
        </p:spPr>
      </p:pic>
      <p:sp>
        <p:nvSpPr>
          <p:cNvPr id="9" name="CaixaDeTexto 8">
            <a:extLst>
              <a:ext uri="{FF2B5EF4-FFF2-40B4-BE49-F238E27FC236}">
                <a16:creationId xmlns:a16="http://schemas.microsoft.com/office/drawing/2014/main" id="{691A09E5-4B98-49FB-9114-AB17865E4038}"/>
              </a:ext>
            </a:extLst>
          </p:cNvPr>
          <p:cNvSpPr txBox="1"/>
          <p:nvPr/>
        </p:nvSpPr>
        <p:spPr>
          <a:xfrm>
            <a:off x="3874332" y="5553088"/>
            <a:ext cx="2476500" cy="369332"/>
          </a:xfrm>
          <a:prstGeom prst="rect">
            <a:avLst/>
          </a:prstGeom>
          <a:noFill/>
        </p:spPr>
        <p:txBody>
          <a:bodyPr wrap="square" rtlCol="0">
            <a:spAutoFit/>
          </a:bodyPr>
          <a:lstStyle/>
          <a:p>
            <a:r>
              <a:rPr lang="pt-BR" sz="900" dirty="0">
                <a:hlinkClick r:id="rId6" tooltip="https://www.flickr.com/photos/dackelprincess/39754334123"/>
              </a:rPr>
              <a:t>Esta Foto</a:t>
            </a:r>
            <a:r>
              <a:rPr lang="pt-BR" sz="900" dirty="0"/>
              <a:t> de Autor Desconhecido está licenciado em </a:t>
            </a:r>
            <a:r>
              <a:rPr lang="pt-BR" sz="900" dirty="0">
                <a:hlinkClick r:id="rId7" tooltip="https://creativecommons.org/licenses/by-sa/3.0/"/>
              </a:rPr>
              <a:t>CC BY-SA</a:t>
            </a:r>
            <a:endParaRPr lang="pt-BR" sz="900" dirty="0"/>
          </a:p>
        </p:txBody>
      </p:sp>
      <p:pic>
        <p:nvPicPr>
          <p:cNvPr id="11" name="Imagem 10">
            <a:extLst>
              <a:ext uri="{FF2B5EF4-FFF2-40B4-BE49-F238E27FC236}">
                <a16:creationId xmlns:a16="http://schemas.microsoft.com/office/drawing/2014/main" id="{FC0C1C1C-56EE-46D9-9BC7-4473C88CADBC}"/>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5790810" y="1469941"/>
            <a:ext cx="2692063" cy="5155555"/>
          </a:xfrm>
          <a:prstGeom prst="rect">
            <a:avLst/>
          </a:prstGeom>
        </p:spPr>
      </p:pic>
      <p:sp>
        <p:nvSpPr>
          <p:cNvPr id="12" name="CaixaDeTexto 11">
            <a:extLst>
              <a:ext uri="{FF2B5EF4-FFF2-40B4-BE49-F238E27FC236}">
                <a16:creationId xmlns:a16="http://schemas.microsoft.com/office/drawing/2014/main" id="{3AAF808A-12BD-4138-A748-EF502F586A73}"/>
              </a:ext>
            </a:extLst>
          </p:cNvPr>
          <p:cNvSpPr txBox="1"/>
          <p:nvPr/>
        </p:nvSpPr>
        <p:spPr>
          <a:xfrm>
            <a:off x="8317669" y="5355344"/>
            <a:ext cx="2692063" cy="369332"/>
          </a:xfrm>
          <a:prstGeom prst="rect">
            <a:avLst/>
          </a:prstGeom>
          <a:noFill/>
        </p:spPr>
        <p:txBody>
          <a:bodyPr wrap="square" rtlCol="0">
            <a:spAutoFit/>
          </a:bodyPr>
          <a:lstStyle/>
          <a:p>
            <a:r>
              <a:rPr lang="pt-BR" sz="900" dirty="0">
                <a:hlinkClick r:id="rId9" tooltip="https://en.wikipedia.org/wiki/Scooby-Doo_%28character%29"/>
              </a:rPr>
              <a:t>Esta Foto</a:t>
            </a:r>
            <a:r>
              <a:rPr lang="pt-BR" sz="900" dirty="0"/>
              <a:t> de Autor Desconhecido está licenciado em </a:t>
            </a:r>
            <a:r>
              <a:rPr lang="pt-BR" sz="900" dirty="0">
                <a:hlinkClick r:id="rId7" tooltip="https://creativecommons.org/licenses/by-sa/3.0/"/>
              </a:rPr>
              <a:t>CC BY-SA</a:t>
            </a:r>
            <a:endParaRPr lang="pt-BR" sz="900" dirty="0"/>
          </a:p>
        </p:txBody>
      </p:sp>
    </p:spTree>
    <p:extLst>
      <p:ext uri="{BB962C8B-B14F-4D97-AF65-F5344CB8AC3E}">
        <p14:creationId xmlns:p14="http://schemas.microsoft.com/office/powerpoint/2010/main" val="2760247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445F7-9426-46F8-8953-DD6CCF7ADCA6}"/>
              </a:ext>
            </a:extLst>
          </p:cNvPr>
          <p:cNvSpPr>
            <a:spLocks noGrp="1"/>
          </p:cNvSpPr>
          <p:nvPr>
            <p:ph type="title"/>
          </p:nvPr>
        </p:nvSpPr>
        <p:spPr/>
        <p:txBody>
          <a:bodyPr/>
          <a:lstStyle/>
          <a:p>
            <a:r>
              <a:rPr lang="pt-BR" sz="3600" dirty="0"/>
              <a:t>COMPONENTE sensível a CONTEXTO Exemplo  linguagem PYTHON</a:t>
            </a:r>
            <a:endParaRPr lang="pt-BR" dirty="0"/>
          </a:p>
        </p:txBody>
      </p:sp>
      <p:sp>
        <p:nvSpPr>
          <p:cNvPr id="3" name="Espaço Reservado para Conteúdo 2">
            <a:extLst>
              <a:ext uri="{FF2B5EF4-FFF2-40B4-BE49-F238E27FC236}">
                <a16:creationId xmlns:a16="http://schemas.microsoft.com/office/drawing/2014/main" id="{3262F64B-C7F4-4C8A-857B-C711841CBC5C}"/>
              </a:ext>
            </a:extLst>
          </p:cNvPr>
          <p:cNvSpPr>
            <a:spLocks noGrp="1"/>
          </p:cNvSpPr>
          <p:nvPr>
            <p:ph sz="half" idx="1"/>
          </p:nvPr>
        </p:nvSpPr>
        <p:spPr/>
        <p:txBody>
          <a:bodyPr>
            <a:normAutofit fontScale="47500" lnSpcReduction="20000"/>
          </a:bodyPr>
          <a:lstStyle/>
          <a:p>
            <a:pPr marL="0" indent="0">
              <a:buNone/>
            </a:pPr>
            <a:endParaRPr lang="pt-BR" dirty="0"/>
          </a:p>
          <a:p>
            <a:pPr marL="0" indent="0">
              <a:buNone/>
            </a:pPr>
            <a:endParaRPr lang="pt-BR" dirty="0"/>
          </a:p>
          <a:p>
            <a:pPr marL="0" indent="0">
              <a:buNone/>
            </a:pPr>
            <a:r>
              <a:rPr lang="pt-BR" sz="4400" dirty="0"/>
              <a:t>#Usam-se índices numéricos para acessar os elementos de uma lista"</a:t>
            </a:r>
          </a:p>
          <a:p>
            <a:pPr marL="0" indent="0">
              <a:buNone/>
            </a:pPr>
            <a:r>
              <a:rPr lang="pt-BR" sz="4400" dirty="0"/>
              <a:t>coisas=['a', 'b', 'c', 'd']</a:t>
            </a:r>
          </a:p>
          <a:p>
            <a:pPr marL="0" indent="0">
              <a:buNone/>
            </a:pPr>
            <a:r>
              <a:rPr lang="pt-BR" sz="4400" dirty="0"/>
              <a:t>coisas[1]='z'</a:t>
            </a:r>
          </a:p>
          <a:p>
            <a:pPr marL="0" indent="0">
              <a:buNone/>
            </a:pPr>
            <a:r>
              <a:rPr lang="pt-BR" sz="4400" dirty="0"/>
              <a:t>for n in range(0,len(coisas)):</a:t>
            </a:r>
          </a:p>
          <a:p>
            <a:pPr marL="0" indent="0">
              <a:buNone/>
            </a:pPr>
            <a:r>
              <a:rPr lang="pt-BR" sz="4400" dirty="0"/>
              <a:t>    print(coisas[n])</a:t>
            </a:r>
          </a:p>
          <a:p>
            <a:pPr marL="0" indent="0">
              <a:buNone/>
            </a:pPr>
            <a:r>
              <a:rPr lang="pt-BR" sz="4400" dirty="0"/>
              <a:t>print(coisas)</a:t>
            </a:r>
          </a:p>
          <a:p>
            <a:pPr marL="0" indent="0">
              <a:buNone/>
            </a:pPr>
            <a:r>
              <a:rPr lang="pt-BR" sz="4400" dirty="0"/>
              <a:t>print(coisas[1])</a:t>
            </a:r>
          </a:p>
          <a:p>
            <a:endParaRPr lang="pt-BR" dirty="0"/>
          </a:p>
        </p:txBody>
      </p:sp>
      <p:sp>
        <p:nvSpPr>
          <p:cNvPr id="4" name="Espaço Reservado para Conteúdo 3">
            <a:extLst>
              <a:ext uri="{FF2B5EF4-FFF2-40B4-BE49-F238E27FC236}">
                <a16:creationId xmlns:a16="http://schemas.microsoft.com/office/drawing/2014/main" id="{9E2CD893-CE47-40E4-BFAB-A2A8297D5C56}"/>
              </a:ext>
            </a:extLst>
          </p:cNvPr>
          <p:cNvSpPr>
            <a:spLocks noGrp="1"/>
          </p:cNvSpPr>
          <p:nvPr>
            <p:ph sz="half" idx="2"/>
          </p:nvPr>
        </p:nvSpPr>
        <p:spPr/>
        <p:txBody>
          <a:bodyPr>
            <a:normAutofit fontScale="47500" lnSpcReduction="20000"/>
          </a:bodyPr>
          <a:lstStyle/>
          <a:p>
            <a:pPr marL="0" indent="0">
              <a:buNone/>
            </a:pPr>
            <a:r>
              <a:rPr lang="pt-BR" sz="5100" dirty="0"/>
              <a:t>#Um dicionário permite usar outros elementos, que não sejam números“</a:t>
            </a:r>
          </a:p>
          <a:p>
            <a:pPr marL="0" indent="0">
              <a:buNone/>
            </a:pPr>
            <a:r>
              <a:rPr lang="pt-BR" sz="5100" dirty="0"/>
              <a:t>pessoa={'nome' : 'Luigi', 'idade':39, 'altura': 100+59}</a:t>
            </a:r>
          </a:p>
          <a:p>
            <a:pPr marL="0" indent="0">
              <a:buNone/>
            </a:pPr>
            <a:endParaRPr lang="pt-BR" sz="5100" dirty="0"/>
          </a:p>
          <a:p>
            <a:pPr marL="0" indent="0">
              <a:buNone/>
            </a:pPr>
            <a:r>
              <a:rPr lang="pt-BR" sz="5900" dirty="0"/>
              <a:t>print(pessoa[0]) ----erro</a:t>
            </a:r>
          </a:p>
          <a:p>
            <a:endParaRPr lang="pt-BR" dirty="0"/>
          </a:p>
        </p:txBody>
      </p:sp>
    </p:spTree>
    <p:extLst>
      <p:ext uri="{BB962C8B-B14F-4D97-AF65-F5344CB8AC3E}">
        <p14:creationId xmlns:p14="http://schemas.microsoft.com/office/powerpoint/2010/main" val="409524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D1920-0D8F-4A03-AF2B-05BA45DAF98A}"/>
              </a:ext>
            </a:extLst>
          </p:cNvPr>
          <p:cNvSpPr>
            <a:spLocks noGrp="1"/>
          </p:cNvSpPr>
          <p:nvPr>
            <p:ph type="title"/>
          </p:nvPr>
        </p:nvSpPr>
        <p:spPr/>
        <p:txBody>
          <a:bodyPr>
            <a:normAutofit/>
          </a:bodyPr>
          <a:lstStyle/>
          <a:p>
            <a:r>
              <a:rPr lang="pt-BR" dirty="0"/>
              <a:t>Computador HAL: 2001 uma Odisseia no espaço</a:t>
            </a:r>
          </a:p>
        </p:txBody>
      </p:sp>
      <p:sp>
        <p:nvSpPr>
          <p:cNvPr id="3" name="Espaço Reservado para Conteúdo 2">
            <a:extLst>
              <a:ext uri="{FF2B5EF4-FFF2-40B4-BE49-F238E27FC236}">
                <a16:creationId xmlns:a16="http://schemas.microsoft.com/office/drawing/2014/main" id="{E88C552F-B878-4FB1-9192-257C5CDA114F}"/>
              </a:ext>
            </a:extLst>
          </p:cNvPr>
          <p:cNvSpPr>
            <a:spLocks noGrp="1"/>
          </p:cNvSpPr>
          <p:nvPr>
            <p:ph idx="1"/>
          </p:nvPr>
        </p:nvSpPr>
        <p:spPr/>
        <p:txBody>
          <a:bodyPr>
            <a:normAutofit/>
          </a:bodyPr>
          <a:lstStyle/>
          <a:p>
            <a:pPr marL="0" indent="0">
              <a:buNone/>
            </a:pPr>
            <a:r>
              <a:rPr lang="pt-BR" sz="3600" dirty="0"/>
              <a:t>HAL: H+1= I, A+1=B, L+1=M</a:t>
            </a:r>
          </a:p>
          <a:p>
            <a:pPr marL="0" indent="0">
              <a:buNone/>
            </a:pPr>
            <a:r>
              <a:rPr lang="pt-BR" sz="3600" dirty="0"/>
              <a:t>HAL = </a:t>
            </a:r>
            <a:r>
              <a:rPr lang="pt-BR" sz="3600" dirty="0" err="1"/>
              <a:t>Hybrid</a:t>
            </a:r>
            <a:r>
              <a:rPr lang="pt-BR" sz="3600" dirty="0"/>
              <a:t> </a:t>
            </a:r>
            <a:r>
              <a:rPr lang="pt-BR" sz="3600" dirty="0" err="1"/>
              <a:t>Algorithm</a:t>
            </a:r>
            <a:r>
              <a:rPr lang="pt-BR" sz="3600" dirty="0"/>
              <a:t> </a:t>
            </a:r>
            <a:r>
              <a:rPr lang="pt-BR" sz="3600" dirty="0" err="1"/>
              <a:t>Language</a:t>
            </a:r>
            <a:r>
              <a:rPr lang="pt-BR" sz="3600" dirty="0"/>
              <a:t> (Algoritmos de Compiladores e Inteligência Artificial)</a:t>
            </a:r>
          </a:p>
        </p:txBody>
      </p:sp>
    </p:spTree>
    <p:extLst>
      <p:ext uri="{BB962C8B-B14F-4D97-AF65-F5344CB8AC3E}">
        <p14:creationId xmlns:p14="http://schemas.microsoft.com/office/powerpoint/2010/main" val="96776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19BC2-EA61-4885-9FCA-F60971E66994}"/>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C4C52D32-EF30-48D9-AD3E-FA22C7CC13EE}"/>
              </a:ext>
            </a:extLst>
          </p:cNvPr>
          <p:cNvSpPr>
            <a:spLocks noGrp="1"/>
          </p:cNvSpPr>
          <p:nvPr>
            <p:ph idx="1"/>
          </p:nvPr>
        </p:nvSpPr>
        <p:spPr/>
        <p:txBody>
          <a:bodyPr/>
          <a:lstStyle/>
          <a:p>
            <a:r>
              <a:rPr lang="pt-BR" sz="1800" dirty="0">
                <a:effectLst/>
                <a:latin typeface="Arial" panose="020B0604020202020204" pitchFamily="34" charset="0"/>
                <a:ea typeface="Times New Roman" panose="02020603050405020304" pitchFamily="18" charset="0"/>
              </a:rPr>
              <a:t>MENEZES, Paulo </a:t>
            </a:r>
            <a:r>
              <a:rPr lang="pt-BR" sz="1800" dirty="0" err="1">
                <a:effectLst/>
                <a:latin typeface="Arial" panose="020B0604020202020204" pitchFamily="34" charset="0"/>
                <a:ea typeface="Times New Roman" panose="02020603050405020304" pitchFamily="18" charset="0"/>
              </a:rPr>
              <a:t>Blauth</a:t>
            </a:r>
            <a:r>
              <a:rPr lang="pt-BR" sz="1800" dirty="0">
                <a:effectLst/>
                <a:latin typeface="Arial" panose="020B0604020202020204" pitchFamily="34" charset="0"/>
                <a:ea typeface="Times New Roman" panose="02020603050405020304" pitchFamily="18" charset="0"/>
              </a:rPr>
              <a:t>. </a:t>
            </a:r>
            <a:r>
              <a:rPr lang="pt-BR" sz="1800" b="1" dirty="0">
                <a:effectLst/>
                <a:latin typeface="Arial" panose="020B0604020202020204" pitchFamily="34" charset="0"/>
                <a:ea typeface="Times New Roman" panose="02020603050405020304" pitchFamily="18" charset="0"/>
              </a:rPr>
              <a:t>Linguagens formais e autômatos</a:t>
            </a:r>
            <a:r>
              <a:rPr lang="pt-BR" sz="1800" dirty="0">
                <a:effectLst/>
                <a:latin typeface="Arial" panose="020B0604020202020204" pitchFamily="34"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Porto Alegre: Bookman, 2008.</a:t>
            </a:r>
            <a:endParaRPr lang="pt-BR" sz="1800" dirty="0">
              <a:effectLst/>
              <a:latin typeface="Arial" panose="020B0604020202020204" pitchFamily="34" charset="0"/>
              <a:ea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rPr>
              <a:t>RAMOS, M. V. M.. NETO, J. J, . VEGA, I. S. </a:t>
            </a:r>
            <a:r>
              <a:rPr lang="pt-BR" sz="1800" b="1" dirty="0">
                <a:effectLst/>
                <a:latin typeface="Arial" panose="020B0604020202020204" pitchFamily="34" charset="0"/>
                <a:ea typeface="Times New Roman" panose="02020603050405020304" pitchFamily="18" charset="0"/>
              </a:rPr>
              <a:t>Linguagens Formais</a:t>
            </a:r>
            <a:r>
              <a:rPr lang="pt-BR" sz="1800" dirty="0">
                <a:effectLst/>
                <a:latin typeface="Arial" panose="020B0604020202020204" pitchFamily="34" charset="0"/>
                <a:ea typeface="Times New Roman" panose="02020603050405020304" pitchFamily="18" charset="0"/>
              </a:rPr>
              <a:t>. Porto Alegre: Bookman, 2009.</a:t>
            </a:r>
          </a:p>
          <a:p>
            <a:r>
              <a:rPr lang="pt-BR" dirty="0">
                <a:latin typeface="Arial" panose="020B0604020202020204" pitchFamily="34" charset="0"/>
                <a:ea typeface="Times New Roman" panose="02020603050405020304" pitchFamily="18" charset="0"/>
              </a:rPr>
              <a:t>SIPSER, M. </a:t>
            </a:r>
            <a:r>
              <a:rPr lang="pt-BR" i="1" dirty="0">
                <a:latin typeface="Arial" panose="020B0604020202020204" pitchFamily="34" charset="0"/>
                <a:ea typeface="Times New Roman" panose="02020603050405020304" pitchFamily="18" charset="0"/>
              </a:rPr>
              <a:t>Introdução à Teoria da Computação</a:t>
            </a:r>
            <a:endParaRPr lang="pt-BR" sz="1800" dirty="0">
              <a:effectLst/>
              <a:latin typeface="Times New Roman" panose="02020603050405020304" pitchFamily="18" charset="0"/>
              <a:ea typeface="Times New Roman" panose="02020603050405020304" pitchFamily="18" charset="0"/>
            </a:endParaRPr>
          </a:p>
          <a:p>
            <a:endParaRPr lang="pt-BR" dirty="0"/>
          </a:p>
        </p:txBody>
      </p:sp>
    </p:spTree>
    <p:extLst>
      <p:ext uri="{BB962C8B-B14F-4D97-AF65-F5344CB8AC3E}">
        <p14:creationId xmlns:p14="http://schemas.microsoft.com/office/powerpoint/2010/main" val="324772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D1738-7A3F-48D8-83FD-50DC3437624F}"/>
              </a:ext>
            </a:extLst>
          </p:cNvPr>
          <p:cNvSpPr>
            <a:spLocks noGrp="1"/>
          </p:cNvSpPr>
          <p:nvPr>
            <p:ph type="title"/>
          </p:nvPr>
        </p:nvSpPr>
        <p:spPr/>
        <p:txBody>
          <a:bodyPr/>
          <a:lstStyle/>
          <a:p>
            <a:r>
              <a:rPr lang="pt-BR" dirty="0"/>
              <a:t>LINGUAGENS FORMAIS E </a:t>
            </a:r>
            <a:r>
              <a:rPr lang="pt-BR" dirty="0" err="1"/>
              <a:t>AUT</a:t>
            </a:r>
            <a:r>
              <a:rPr lang="pt-BR" sz="3600" dirty="0" err="1"/>
              <a:t>ô</a:t>
            </a:r>
            <a:r>
              <a:rPr lang="pt-BR" dirty="0" err="1"/>
              <a:t>MATOS</a:t>
            </a:r>
            <a:r>
              <a:rPr lang="pt-BR" dirty="0"/>
              <a:t> </a:t>
            </a:r>
          </a:p>
        </p:txBody>
      </p:sp>
      <p:sp>
        <p:nvSpPr>
          <p:cNvPr id="3" name="Espaço Reservado para Conteúdo 2">
            <a:extLst>
              <a:ext uri="{FF2B5EF4-FFF2-40B4-BE49-F238E27FC236}">
                <a16:creationId xmlns:a16="http://schemas.microsoft.com/office/drawing/2014/main" id="{3A95FED2-B71D-4E79-909A-3EE03D8B51D3}"/>
              </a:ext>
            </a:extLst>
          </p:cNvPr>
          <p:cNvSpPr>
            <a:spLocks noGrp="1"/>
          </p:cNvSpPr>
          <p:nvPr>
            <p:ph idx="1"/>
          </p:nvPr>
        </p:nvSpPr>
        <p:spPr/>
        <p:txBody>
          <a:bodyPr>
            <a:normAutofit/>
          </a:bodyPr>
          <a:lstStyle/>
          <a:p>
            <a:r>
              <a:rPr lang="pt-BR" sz="2800" dirty="0"/>
              <a:t>Professora Dra. </a:t>
            </a:r>
            <a:r>
              <a:rPr lang="pt-BR" sz="2800" dirty="0" err="1"/>
              <a:t>Miryam</a:t>
            </a:r>
            <a:r>
              <a:rPr lang="pt-BR" sz="2800" dirty="0"/>
              <a:t> de Moraes</a:t>
            </a:r>
          </a:p>
          <a:p>
            <a:r>
              <a:rPr lang="pt-BR" sz="2800" dirty="0"/>
              <a:t>Doutorado na área de Processamento de </a:t>
            </a:r>
            <a:r>
              <a:rPr lang="pt-BR" sz="2800" u="sng" dirty="0"/>
              <a:t>Linguagem Natural</a:t>
            </a:r>
            <a:endParaRPr lang="pt-BR" sz="2800" dirty="0"/>
          </a:p>
          <a:p>
            <a:r>
              <a:rPr lang="pt-BR" sz="2800" dirty="0"/>
              <a:t>Tecnologia empregada: </a:t>
            </a:r>
            <a:r>
              <a:rPr lang="pt-BR" sz="2800" u="sng" dirty="0"/>
              <a:t>formalismo</a:t>
            </a:r>
            <a:r>
              <a:rPr lang="pt-BR" sz="2800" dirty="0"/>
              <a:t> adaptativo, ou seja, </a:t>
            </a:r>
            <a:r>
              <a:rPr lang="pt-BR" sz="2800" u="sng" dirty="0"/>
              <a:t>Autômatos</a:t>
            </a:r>
            <a:r>
              <a:rPr lang="pt-BR" sz="2800" dirty="0"/>
              <a:t>  Adaptativos e Gramática Adaptativa</a:t>
            </a:r>
          </a:p>
        </p:txBody>
      </p:sp>
    </p:spTree>
    <p:extLst>
      <p:ext uri="{BB962C8B-B14F-4D97-AF65-F5344CB8AC3E}">
        <p14:creationId xmlns:p14="http://schemas.microsoft.com/office/powerpoint/2010/main" val="31478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5AA94-1814-4D9A-B7EC-946102951FC7}"/>
              </a:ext>
            </a:extLst>
          </p:cNvPr>
          <p:cNvSpPr>
            <a:spLocks noGrp="1"/>
          </p:cNvSpPr>
          <p:nvPr>
            <p:ph type="title"/>
          </p:nvPr>
        </p:nvSpPr>
        <p:spPr/>
        <p:txBody>
          <a:bodyPr/>
          <a:lstStyle/>
          <a:p>
            <a:r>
              <a:rPr lang="pt-BR" dirty="0"/>
              <a:t>A Hierarquia de Chomsky</a:t>
            </a:r>
          </a:p>
        </p:txBody>
      </p:sp>
      <p:pic>
        <p:nvPicPr>
          <p:cNvPr id="1026" name="Picture 2">
            <a:extLst>
              <a:ext uri="{FF2B5EF4-FFF2-40B4-BE49-F238E27FC236}">
                <a16:creationId xmlns:a16="http://schemas.microsoft.com/office/drawing/2014/main" id="{71BE4FA0-B6C5-4D24-AFE3-37C84E9711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3652" y="2207799"/>
            <a:ext cx="2427025" cy="3649662"/>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CDC6B578-1FA8-4849-9273-6FF5C50B306F}"/>
              </a:ext>
            </a:extLst>
          </p:cNvPr>
          <p:cNvSpPr txBox="1"/>
          <p:nvPr/>
        </p:nvSpPr>
        <p:spPr>
          <a:xfrm>
            <a:off x="4068417" y="2207799"/>
            <a:ext cx="6215270" cy="3416320"/>
          </a:xfrm>
          <a:prstGeom prst="rect">
            <a:avLst/>
          </a:prstGeom>
          <a:noFill/>
        </p:spPr>
        <p:txBody>
          <a:bodyPr wrap="square" rtlCol="0">
            <a:spAutoFit/>
          </a:bodyPr>
          <a:lstStyle/>
          <a:p>
            <a:pPr algn="just"/>
            <a:r>
              <a:rPr lang="pt-BR" b="1" i="0" dirty="0">
                <a:effectLst/>
                <a:latin typeface="Lucida Grande"/>
              </a:rPr>
              <a:t>Avram Noam Chomsky</a:t>
            </a:r>
            <a:r>
              <a:rPr lang="pt-BR" b="0" i="0" dirty="0">
                <a:effectLst/>
                <a:latin typeface="Lucida Grande"/>
              </a:rPr>
              <a:t> é um linguista, filósofo, ativista, autor e analista político estadunidense que nasceu na Filadélfia (Estados Unidos), no dia sete de dezembro de 1928. Foi introduzido na linguística por seu pai, especializado em linguística histórica hebraica. Estudou na universidade da Pensilvânia, onde se tornou doutor (1955) com uma tese sobre a análise transformacional, elaborada a partir das teorias de Z. Harris, de quem foi discípulo. Assim, tornou-se professor do renomado MIT (</a:t>
            </a:r>
            <a:r>
              <a:rPr lang="pt-BR" b="0" i="0" dirty="0" err="1">
                <a:effectLst/>
                <a:latin typeface="Lucida Grande"/>
              </a:rPr>
              <a:t>Massachussetts</a:t>
            </a:r>
            <a:r>
              <a:rPr lang="pt-BR" b="0" i="0" dirty="0">
                <a:effectLst/>
                <a:latin typeface="Lucida Grande"/>
              </a:rPr>
              <a:t> </a:t>
            </a:r>
            <a:r>
              <a:rPr lang="pt-BR" b="0" i="0" dirty="0" err="1">
                <a:effectLst/>
                <a:latin typeface="Lucida Grande"/>
              </a:rPr>
              <a:t>Institute</a:t>
            </a:r>
            <a:r>
              <a:rPr lang="pt-BR" b="0" i="0" dirty="0">
                <a:effectLst/>
                <a:latin typeface="Lucida Grande"/>
              </a:rPr>
              <a:t> </a:t>
            </a:r>
            <a:r>
              <a:rPr lang="pt-BR" b="0" i="0" dirty="0" err="1">
                <a:effectLst/>
                <a:latin typeface="Lucida Grande"/>
              </a:rPr>
              <a:t>of</a:t>
            </a:r>
            <a:r>
              <a:rPr lang="pt-BR" b="0" i="0" dirty="0">
                <a:effectLst/>
                <a:latin typeface="Lucida Grande"/>
              </a:rPr>
              <a:t> Technology), a partir de 1961.</a:t>
            </a:r>
            <a:r>
              <a:rPr lang="pt-BR" b="0" i="0" dirty="0">
                <a:solidFill>
                  <a:srgbClr val="000000"/>
                </a:solidFill>
                <a:effectLst/>
                <a:latin typeface="Lucida Grande"/>
              </a:rPr>
              <a:t>.</a:t>
            </a:r>
          </a:p>
          <a:p>
            <a:br>
              <a:rPr lang="pt-BR" dirty="0"/>
            </a:br>
            <a:r>
              <a:rPr lang="pt-BR" dirty="0"/>
              <a:t>(Info Escola : Navegando e Aprendendo)</a:t>
            </a:r>
          </a:p>
        </p:txBody>
      </p:sp>
    </p:spTree>
    <p:extLst>
      <p:ext uri="{BB962C8B-B14F-4D97-AF65-F5344CB8AC3E}">
        <p14:creationId xmlns:p14="http://schemas.microsoft.com/office/powerpoint/2010/main" val="368530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A8EBC-8CAC-4417-B2AE-A6C495BE76A5}"/>
              </a:ext>
            </a:extLst>
          </p:cNvPr>
          <p:cNvSpPr>
            <a:spLocks noGrp="1"/>
          </p:cNvSpPr>
          <p:nvPr>
            <p:ph type="title"/>
          </p:nvPr>
        </p:nvSpPr>
        <p:spPr/>
        <p:txBody>
          <a:bodyPr/>
          <a:lstStyle/>
          <a:p>
            <a:r>
              <a:rPr lang="pt-BR" dirty="0"/>
              <a:t>Hierarquia de </a:t>
            </a:r>
            <a:r>
              <a:rPr lang="pt-BR" dirty="0" err="1"/>
              <a:t>chomsky</a:t>
            </a:r>
            <a:endParaRPr lang="pt-BR" dirty="0"/>
          </a:p>
        </p:txBody>
      </p:sp>
      <p:sp>
        <p:nvSpPr>
          <p:cNvPr id="3" name="Espaço Reservado para Conteúdo 2">
            <a:extLst>
              <a:ext uri="{FF2B5EF4-FFF2-40B4-BE49-F238E27FC236}">
                <a16:creationId xmlns:a16="http://schemas.microsoft.com/office/drawing/2014/main" id="{E278B809-E53B-493A-88DD-517E0CC4F699}"/>
              </a:ext>
            </a:extLst>
          </p:cNvPr>
          <p:cNvSpPr>
            <a:spLocks noGrp="1"/>
          </p:cNvSpPr>
          <p:nvPr>
            <p:ph idx="1"/>
          </p:nvPr>
        </p:nvSpPr>
        <p:spPr/>
        <p:txBody>
          <a:bodyPr>
            <a:normAutofit/>
          </a:bodyPr>
          <a:lstStyle/>
          <a:p>
            <a:r>
              <a:rPr lang="pt-BR" sz="2800" dirty="0"/>
              <a:t>A Hierarquia de Chomsky é um desdobramento das pesquisas de Noam Chomsky, realizadas na década de 50 (confira-se em http://www.chomsky.info), sobre </a:t>
            </a:r>
            <a:r>
              <a:rPr lang="pt-BR" sz="2800" dirty="0">
                <a:solidFill>
                  <a:srgbClr val="C00000"/>
                </a:solidFill>
              </a:rPr>
              <a:t>modelos formais</a:t>
            </a:r>
            <a:r>
              <a:rPr lang="pt-BR" sz="2800" dirty="0"/>
              <a:t> para a representação de linguagens naturais. Ainda que norteadas para o processamento de </a:t>
            </a:r>
            <a:r>
              <a:rPr lang="pt-BR" sz="2800" b="1" dirty="0">
                <a:solidFill>
                  <a:srgbClr val="C00000"/>
                </a:solidFill>
              </a:rPr>
              <a:t>linguagens naturais </a:t>
            </a:r>
            <a:r>
              <a:rPr lang="pt-BR" sz="2800" dirty="0"/>
              <a:t>seus estudos influenciaram o desenvolvimento da </a:t>
            </a:r>
            <a:r>
              <a:rPr lang="pt-BR" sz="2800" dirty="0">
                <a:solidFill>
                  <a:srgbClr val="C00000"/>
                </a:solidFill>
              </a:rPr>
              <a:t>teoria da computação. </a:t>
            </a:r>
          </a:p>
        </p:txBody>
      </p:sp>
    </p:spTree>
    <p:extLst>
      <p:ext uri="{BB962C8B-B14F-4D97-AF65-F5344CB8AC3E}">
        <p14:creationId xmlns:p14="http://schemas.microsoft.com/office/powerpoint/2010/main" val="80008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22AC3AA5-2DC6-4E4F-9B2C-B26F92358463}"/>
              </a:ext>
            </a:extLst>
          </p:cNvPr>
          <p:cNvSpPr/>
          <p:nvPr/>
        </p:nvSpPr>
        <p:spPr>
          <a:xfrm>
            <a:off x="2597424" y="1836739"/>
            <a:ext cx="5897217" cy="408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908E9C57-2AB7-4FDA-A23F-74BD3E388E9A}"/>
              </a:ext>
            </a:extLst>
          </p:cNvPr>
          <p:cNvSpPr>
            <a:spLocks noGrp="1"/>
          </p:cNvSpPr>
          <p:nvPr>
            <p:ph type="title"/>
          </p:nvPr>
        </p:nvSpPr>
        <p:spPr/>
        <p:txBody>
          <a:bodyPr/>
          <a:lstStyle/>
          <a:p>
            <a:r>
              <a:rPr lang="pt-BR" dirty="0"/>
              <a:t>Hierarquia de </a:t>
            </a:r>
            <a:r>
              <a:rPr lang="pt-BR" dirty="0" err="1"/>
              <a:t>chomsky</a:t>
            </a:r>
            <a:endParaRPr lang="pt-BR" dirty="0"/>
          </a:p>
        </p:txBody>
      </p:sp>
      <p:pic>
        <p:nvPicPr>
          <p:cNvPr id="5" name="Espaço Reservado para Conteúdo 4">
            <a:extLst>
              <a:ext uri="{FF2B5EF4-FFF2-40B4-BE49-F238E27FC236}">
                <a16:creationId xmlns:a16="http://schemas.microsoft.com/office/drawing/2014/main" id="{855D30C0-8690-46EA-BA64-DBC82DB99972}"/>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016072" y="2065867"/>
            <a:ext cx="5059919" cy="3649662"/>
          </a:xfrm>
        </p:spPr>
      </p:pic>
      <p:sp>
        <p:nvSpPr>
          <p:cNvPr id="7" name="CaixaDeTexto 6">
            <a:extLst>
              <a:ext uri="{FF2B5EF4-FFF2-40B4-BE49-F238E27FC236}">
                <a16:creationId xmlns:a16="http://schemas.microsoft.com/office/drawing/2014/main" id="{A69A88A0-E800-4EC5-A285-186620709395}"/>
              </a:ext>
            </a:extLst>
          </p:cNvPr>
          <p:cNvSpPr txBox="1"/>
          <p:nvPr/>
        </p:nvSpPr>
        <p:spPr>
          <a:xfrm>
            <a:off x="3061252" y="6042991"/>
            <a:ext cx="5433389" cy="369332"/>
          </a:xfrm>
          <a:prstGeom prst="rect">
            <a:avLst/>
          </a:prstGeom>
          <a:noFill/>
        </p:spPr>
        <p:txBody>
          <a:bodyPr wrap="square" rtlCol="0">
            <a:spAutoFit/>
          </a:bodyPr>
          <a:lstStyle/>
          <a:p>
            <a:r>
              <a:rPr lang="pt-BR" dirty="0"/>
              <a:t>Fonte: </a:t>
            </a:r>
            <a:r>
              <a:rPr lang="pt-BR" dirty="0">
                <a:hlinkClick r:id="rId4"/>
              </a:rPr>
              <a:t>Noam Chomsky - Wikipedia</a:t>
            </a:r>
            <a:endParaRPr lang="pt-BR" dirty="0"/>
          </a:p>
        </p:txBody>
      </p:sp>
    </p:spTree>
    <p:extLst>
      <p:ext uri="{BB962C8B-B14F-4D97-AF65-F5344CB8AC3E}">
        <p14:creationId xmlns:p14="http://schemas.microsoft.com/office/powerpoint/2010/main" val="173256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A9636-F892-44C9-A34E-8F1B04484C44}"/>
              </a:ext>
            </a:extLst>
          </p:cNvPr>
          <p:cNvSpPr>
            <a:spLocks noGrp="1"/>
          </p:cNvSpPr>
          <p:nvPr>
            <p:ph type="title"/>
          </p:nvPr>
        </p:nvSpPr>
        <p:spPr/>
        <p:txBody>
          <a:bodyPr>
            <a:normAutofit/>
          </a:bodyPr>
          <a:lstStyle/>
          <a:p>
            <a:r>
              <a:rPr lang="pt-BR" sz="4000" dirty="0"/>
              <a:t>Hierarquia de </a:t>
            </a:r>
            <a:r>
              <a:rPr lang="pt-BR" sz="4000" dirty="0" err="1"/>
              <a:t>chomsky</a:t>
            </a:r>
            <a:endParaRPr lang="pt-BR" sz="4000" dirty="0"/>
          </a:p>
        </p:txBody>
      </p:sp>
      <p:sp>
        <p:nvSpPr>
          <p:cNvPr id="3" name="Espaço Reservado para Conteúdo 2">
            <a:extLst>
              <a:ext uri="{FF2B5EF4-FFF2-40B4-BE49-F238E27FC236}">
                <a16:creationId xmlns:a16="http://schemas.microsoft.com/office/drawing/2014/main" id="{90E2E96B-F623-46CA-98BB-5F6C0E0DAAC5}"/>
              </a:ext>
            </a:extLst>
          </p:cNvPr>
          <p:cNvSpPr>
            <a:spLocks noGrp="1"/>
          </p:cNvSpPr>
          <p:nvPr>
            <p:ph idx="1"/>
          </p:nvPr>
        </p:nvSpPr>
        <p:spPr/>
        <p:txBody>
          <a:bodyPr>
            <a:normAutofit/>
          </a:bodyPr>
          <a:lstStyle/>
          <a:p>
            <a:r>
              <a:rPr lang="pt-BR" sz="3600" dirty="0"/>
              <a:t>Linguagem regular;</a:t>
            </a:r>
          </a:p>
          <a:p>
            <a:r>
              <a:rPr lang="pt-BR" sz="3600" dirty="0"/>
              <a:t>Linguagem Livre de contexto;</a:t>
            </a:r>
          </a:p>
          <a:p>
            <a:r>
              <a:rPr lang="pt-BR" sz="3600" dirty="0"/>
              <a:t>Linguagem dependente de contexto;</a:t>
            </a:r>
          </a:p>
          <a:p>
            <a:r>
              <a:rPr lang="pt-BR" sz="3600" dirty="0"/>
              <a:t>Linguagens Recursivamente Enumeráveis.</a:t>
            </a:r>
          </a:p>
          <a:p>
            <a:endParaRPr lang="pt-BR" sz="3600" dirty="0"/>
          </a:p>
        </p:txBody>
      </p:sp>
    </p:spTree>
    <p:extLst>
      <p:ext uri="{BB962C8B-B14F-4D97-AF65-F5344CB8AC3E}">
        <p14:creationId xmlns:p14="http://schemas.microsoft.com/office/powerpoint/2010/main" val="293058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2E585-5A64-4BB5-ADA4-C5FF1AD1D546}"/>
              </a:ext>
            </a:extLst>
          </p:cNvPr>
          <p:cNvSpPr>
            <a:spLocks noGrp="1"/>
          </p:cNvSpPr>
          <p:nvPr>
            <p:ph type="title"/>
          </p:nvPr>
        </p:nvSpPr>
        <p:spPr/>
        <p:txBody>
          <a:bodyPr/>
          <a:lstStyle/>
          <a:p>
            <a:r>
              <a:rPr lang="pt-BR" dirty="0"/>
              <a:t>MODELOS FORMAIS</a:t>
            </a:r>
          </a:p>
        </p:txBody>
      </p:sp>
      <p:sp>
        <p:nvSpPr>
          <p:cNvPr id="3" name="Espaço Reservado para Conteúdo 2">
            <a:extLst>
              <a:ext uri="{FF2B5EF4-FFF2-40B4-BE49-F238E27FC236}">
                <a16:creationId xmlns:a16="http://schemas.microsoft.com/office/drawing/2014/main" id="{D5622416-8338-463D-A15F-26C856394C0B}"/>
              </a:ext>
            </a:extLst>
          </p:cNvPr>
          <p:cNvSpPr>
            <a:spLocks noGrp="1"/>
          </p:cNvSpPr>
          <p:nvPr>
            <p:ph idx="1"/>
          </p:nvPr>
        </p:nvSpPr>
        <p:spPr/>
        <p:txBody>
          <a:bodyPr>
            <a:normAutofit/>
          </a:bodyPr>
          <a:lstStyle/>
          <a:p>
            <a:r>
              <a:rPr lang="pt-BR" sz="4000" dirty="0"/>
              <a:t>GRAMÁTICA</a:t>
            </a:r>
          </a:p>
          <a:p>
            <a:pPr lvl="1"/>
            <a:r>
              <a:rPr lang="pt-BR" sz="3400" dirty="0"/>
              <a:t>O que você entende por Gramática?</a:t>
            </a:r>
          </a:p>
          <a:p>
            <a:r>
              <a:rPr lang="pt-BR" sz="3600" dirty="0"/>
              <a:t>ALGORTIMO: Máquina conceitual Autômatos</a:t>
            </a:r>
          </a:p>
        </p:txBody>
      </p:sp>
    </p:spTree>
    <p:extLst>
      <p:ext uri="{BB962C8B-B14F-4D97-AF65-F5344CB8AC3E}">
        <p14:creationId xmlns:p14="http://schemas.microsoft.com/office/powerpoint/2010/main" val="176442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D931E-07AA-4627-9430-64177E1C4590}"/>
              </a:ext>
            </a:extLst>
          </p:cNvPr>
          <p:cNvSpPr>
            <a:spLocks noGrp="1"/>
          </p:cNvSpPr>
          <p:nvPr>
            <p:ph type="title"/>
          </p:nvPr>
        </p:nvSpPr>
        <p:spPr/>
        <p:txBody>
          <a:bodyPr/>
          <a:lstStyle/>
          <a:p>
            <a:r>
              <a:rPr lang="pt-BR" dirty="0"/>
              <a:t>Linguagens regulares</a:t>
            </a:r>
          </a:p>
        </p:txBody>
      </p:sp>
      <p:sp>
        <p:nvSpPr>
          <p:cNvPr id="3" name="Espaço Reservado para Conteúdo 2">
            <a:extLst>
              <a:ext uri="{FF2B5EF4-FFF2-40B4-BE49-F238E27FC236}">
                <a16:creationId xmlns:a16="http://schemas.microsoft.com/office/drawing/2014/main" id="{42B205E7-902C-482B-9BDE-79981B6048E3}"/>
              </a:ext>
            </a:extLst>
          </p:cNvPr>
          <p:cNvSpPr>
            <a:spLocks noGrp="1"/>
          </p:cNvSpPr>
          <p:nvPr>
            <p:ph idx="1"/>
          </p:nvPr>
        </p:nvSpPr>
        <p:spPr/>
        <p:txBody>
          <a:bodyPr>
            <a:normAutofit/>
          </a:bodyPr>
          <a:lstStyle/>
          <a:p>
            <a:pPr marL="0" indent="0">
              <a:buNone/>
            </a:pPr>
            <a:r>
              <a:rPr lang="pt-BR" sz="3600" dirty="0"/>
              <a:t>Dizem respeito ao léxico da Linguagem</a:t>
            </a:r>
          </a:p>
          <a:p>
            <a:pPr marL="0" indent="0">
              <a:buNone/>
            </a:pPr>
            <a:r>
              <a:rPr lang="pt-BR" sz="3600" dirty="0"/>
              <a:t>Palavras: </a:t>
            </a:r>
          </a:p>
          <a:p>
            <a:pPr marL="457200" lvl="1" indent="0">
              <a:buNone/>
            </a:pPr>
            <a:r>
              <a:rPr lang="pt-BR" sz="3400" dirty="0"/>
              <a:t>Linguagem Natural: cachorro, </a:t>
            </a:r>
            <a:r>
              <a:rPr lang="pt-BR" sz="3400" dirty="0" err="1"/>
              <a:t>menina,falar</a:t>
            </a:r>
            <a:r>
              <a:rPr lang="pt-BR" sz="3400" dirty="0"/>
              <a:t>;</a:t>
            </a:r>
          </a:p>
          <a:p>
            <a:pPr marL="457200" lvl="1" indent="0">
              <a:buNone/>
            </a:pPr>
            <a:r>
              <a:rPr lang="pt-BR" sz="3600" dirty="0"/>
              <a:t>Linguagem de Programação: </a:t>
            </a:r>
            <a:r>
              <a:rPr lang="pt-BR" sz="3600" dirty="0" err="1"/>
              <a:t>int</a:t>
            </a:r>
            <a:r>
              <a:rPr lang="pt-BR" sz="3600" dirty="0"/>
              <a:t>, 123, </a:t>
            </a:r>
            <a:r>
              <a:rPr lang="pt-BR" sz="3600" dirty="0" err="1"/>
              <a:t>void</a:t>
            </a:r>
            <a:r>
              <a:rPr lang="pt-BR" sz="3600" dirty="0"/>
              <a:t>, 12.35</a:t>
            </a:r>
          </a:p>
        </p:txBody>
      </p:sp>
    </p:spTree>
    <p:extLst>
      <p:ext uri="{BB962C8B-B14F-4D97-AF65-F5344CB8AC3E}">
        <p14:creationId xmlns:p14="http://schemas.microsoft.com/office/powerpoint/2010/main" val="158166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EBDE0A-ECE5-43F6-BF00-F5747B97D61B}"/>
              </a:ext>
            </a:extLst>
          </p:cNvPr>
          <p:cNvSpPr>
            <a:spLocks noGrp="1"/>
          </p:cNvSpPr>
          <p:nvPr>
            <p:ph type="title"/>
          </p:nvPr>
        </p:nvSpPr>
        <p:spPr/>
        <p:txBody>
          <a:bodyPr/>
          <a:lstStyle/>
          <a:p>
            <a:r>
              <a:rPr lang="pt-BR" dirty="0"/>
              <a:t>LINGUAGENS LIVRES DE CONTEXTO</a:t>
            </a:r>
          </a:p>
        </p:txBody>
      </p:sp>
      <p:sp>
        <p:nvSpPr>
          <p:cNvPr id="3" name="Espaço Reservado para Conteúdo 2">
            <a:extLst>
              <a:ext uri="{FF2B5EF4-FFF2-40B4-BE49-F238E27FC236}">
                <a16:creationId xmlns:a16="http://schemas.microsoft.com/office/drawing/2014/main" id="{291143ED-3829-4A60-BAC2-A3375E652B38}"/>
              </a:ext>
            </a:extLst>
          </p:cNvPr>
          <p:cNvSpPr>
            <a:spLocks noGrp="1"/>
          </p:cNvSpPr>
          <p:nvPr>
            <p:ph idx="1"/>
          </p:nvPr>
        </p:nvSpPr>
        <p:spPr/>
        <p:txBody>
          <a:bodyPr/>
          <a:lstStyle/>
          <a:p>
            <a:r>
              <a:rPr lang="pt-BR" sz="3200" dirty="0"/>
              <a:t>Dizem respeito à sintaxe da Linguagem:</a:t>
            </a:r>
          </a:p>
          <a:p>
            <a:r>
              <a:rPr lang="pt-BR" sz="3200" dirty="0"/>
              <a:t>Linguagem Natural</a:t>
            </a:r>
          </a:p>
          <a:p>
            <a:pPr lvl="1"/>
            <a:r>
              <a:rPr lang="pt-BR" sz="2800" dirty="0"/>
              <a:t>A menina fala muito!</a:t>
            </a:r>
          </a:p>
          <a:p>
            <a:pPr lvl="1"/>
            <a:r>
              <a:rPr lang="pt-BR" sz="2800" dirty="0"/>
              <a:t>O cachorro fala muito!</a:t>
            </a:r>
          </a:p>
          <a:p>
            <a:pPr marL="0" indent="0">
              <a:buNone/>
            </a:pPr>
            <a:endParaRPr lang="pt-BR" dirty="0"/>
          </a:p>
        </p:txBody>
      </p:sp>
    </p:spTree>
    <p:extLst>
      <p:ext uri="{BB962C8B-B14F-4D97-AF65-F5344CB8AC3E}">
        <p14:creationId xmlns:p14="http://schemas.microsoft.com/office/powerpoint/2010/main" val="296293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CF19A79401D59409B47EC3F48DD93DD" ma:contentTypeVersion="0" ma:contentTypeDescription="Crie um novo documento." ma:contentTypeScope="" ma:versionID="0900a294f4fc05ac7c451de85064c10d">
  <xsd:schema xmlns:xsd="http://www.w3.org/2001/XMLSchema" xmlns:xs="http://www.w3.org/2001/XMLSchema" xmlns:p="http://schemas.microsoft.com/office/2006/metadata/properties" targetNamespace="http://schemas.microsoft.com/office/2006/metadata/properties" ma:root="true" ma:fieldsID="8d2d35cd79d80d3b38601b74d693a05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787243-0332-4553-A799-CE87348B1217}"/>
</file>

<file path=customXml/itemProps2.xml><?xml version="1.0" encoding="utf-8"?>
<ds:datastoreItem xmlns:ds="http://schemas.openxmlformats.org/officeDocument/2006/customXml" ds:itemID="{15ADAE2D-B436-496F-B636-E5D88C15388D}"/>
</file>

<file path=customXml/itemProps3.xml><?xml version="1.0" encoding="utf-8"?>
<ds:datastoreItem xmlns:ds="http://schemas.openxmlformats.org/officeDocument/2006/customXml" ds:itemID="{CF2AA62A-3F18-46CA-82CC-047ED544A8F7}"/>
</file>

<file path=docProps/app.xml><?xml version="1.0" encoding="utf-8"?>
<Properties xmlns="http://schemas.openxmlformats.org/officeDocument/2006/extended-properties" xmlns:vt="http://schemas.openxmlformats.org/officeDocument/2006/docPropsVTypes">
  <Template>TM03457452[[fn=Celestial]]</Template>
  <TotalTime>411</TotalTime>
  <Words>630</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14</vt:i4>
      </vt:variant>
    </vt:vector>
  </HeadingPairs>
  <TitlesOfParts>
    <vt:vector size="20" baseType="lpstr">
      <vt:lpstr>Arial</vt:lpstr>
      <vt:lpstr>Calibri</vt:lpstr>
      <vt:lpstr>Calibri Light</vt:lpstr>
      <vt:lpstr>Lucida Grande</vt:lpstr>
      <vt:lpstr>Times New Roman</vt:lpstr>
      <vt:lpstr>Celestial</vt:lpstr>
      <vt:lpstr>LINGUAGENS FORMAIS E Autômatos</vt:lpstr>
      <vt:lpstr>LINGUAGENS FORMAIS E AUTôMATOS </vt:lpstr>
      <vt:lpstr>A Hierarquia de Chomsky</vt:lpstr>
      <vt:lpstr>Hierarquia de chomsky</vt:lpstr>
      <vt:lpstr>Hierarquia de chomsky</vt:lpstr>
      <vt:lpstr>Hierarquia de chomsky</vt:lpstr>
      <vt:lpstr>MODELOS FORMAIS</vt:lpstr>
      <vt:lpstr>Linguagens regulares</vt:lpstr>
      <vt:lpstr>LINGUAGENS LIVRES DE CONTEXTO</vt:lpstr>
      <vt:lpstr>COMPONENTE LIVRE  DE CONTEXTO : SINTAXE da linguagem PYTHON</vt:lpstr>
      <vt:lpstr>LINGUAGENS DEPENDENTES DE CONTEXTO</vt:lpstr>
      <vt:lpstr>COMPONENTE sensível a CONTEXTO Exemplo  linguagem PYTHON</vt:lpstr>
      <vt:lpstr>Computador HAL: 2001 uma Odisseia no espaço</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LINGUAGENS FORMAIS E AUTOMATOS</dc:title>
  <dc:creator>Vaio</dc:creator>
  <cp:lastModifiedBy>Vaio</cp:lastModifiedBy>
  <cp:revision>28</cp:revision>
  <dcterms:created xsi:type="dcterms:W3CDTF">2021-02-09T04:55:11Z</dcterms:created>
  <dcterms:modified xsi:type="dcterms:W3CDTF">2021-05-11T13:18:27Z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0x0101008CF19A79401D59409B47EC3F48DD93DD</vt:lpwstr>
  </property>
</Properties>
</file>