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handoutMasterIdLst>
    <p:handoutMasterId r:id="rId45"/>
  </p:handoutMasterIdLst>
  <p:sldIdLst>
    <p:sldId id="256" r:id="rId5"/>
    <p:sldId id="351" r:id="rId6"/>
    <p:sldId id="381" r:id="rId7"/>
    <p:sldId id="380" r:id="rId8"/>
    <p:sldId id="286" r:id="rId9"/>
    <p:sldId id="359" r:id="rId10"/>
    <p:sldId id="360" r:id="rId11"/>
    <p:sldId id="361" r:id="rId12"/>
    <p:sldId id="362" r:id="rId13"/>
    <p:sldId id="364" r:id="rId14"/>
    <p:sldId id="379" r:id="rId15"/>
    <p:sldId id="365" r:id="rId16"/>
    <p:sldId id="366" r:id="rId17"/>
    <p:sldId id="367" r:id="rId18"/>
    <p:sldId id="368" r:id="rId19"/>
    <p:sldId id="369" r:id="rId20"/>
    <p:sldId id="371" r:id="rId21"/>
    <p:sldId id="372" r:id="rId22"/>
    <p:sldId id="373" r:id="rId23"/>
    <p:sldId id="375" r:id="rId24"/>
    <p:sldId id="374" r:id="rId25"/>
    <p:sldId id="376" r:id="rId26"/>
    <p:sldId id="377" r:id="rId27"/>
    <p:sldId id="378" r:id="rId28"/>
    <p:sldId id="382" r:id="rId29"/>
    <p:sldId id="326" r:id="rId30"/>
    <p:sldId id="328" r:id="rId31"/>
    <p:sldId id="329" r:id="rId32"/>
    <p:sldId id="330" r:id="rId33"/>
    <p:sldId id="331" r:id="rId34"/>
    <p:sldId id="332" r:id="rId35"/>
    <p:sldId id="333" r:id="rId36"/>
    <p:sldId id="336" r:id="rId37"/>
    <p:sldId id="383" r:id="rId38"/>
    <p:sldId id="384" r:id="rId39"/>
    <p:sldId id="385" r:id="rId40"/>
    <p:sldId id="386" r:id="rId41"/>
    <p:sldId id="387" r:id="rId42"/>
    <p:sldId id="388" r:id="rId43"/>
    <p:sldId id="322" r:id="rId44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FF00"/>
    <a:srgbClr val="33CCCC"/>
    <a:srgbClr val="CCFF66"/>
    <a:srgbClr val="66FF33"/>
    <a:srgbClr val="FF9999"/>
    <a:srgbClr val="CCCCFF"/>
    <a:srgbClr val="50F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4" autoAdjust="0"/>
    <p:restoredTop sz="90929"/>
  </p:normalViewPr>
  <p:slideViewPr>
    <p:cSldViewPr>
      <p:cViewPr varScale="1">
        <p:scale>
          <a:sx n="73" d="100"/>
          <a:sy n="73" d="100"/>
        </p:scale>
        <p:origin x="145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CE980E44-E345-4CDB-9165-07A163D375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3ED9AA9A-E504-4433-9B00-EC5BCB5D3A7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80" name="Rectangle 4">
            <a:extLst>
              <a:ext uri="{FF2B5EF4-FFF2-40B4-BE49-F238E27FC236}">
                <a16:creationId xmlns:a16="http://schemas.microsoft.com/office/drawing/2014/main" id="{BEA258E5-78D1-45BD-B54E-95966ABEECD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81" name="Rectangle 5">
            <a:extLst>
              <a:ext uri="{FF2B5EF4-FFF2-40B4-BE49-F238E27FC236}">
                <a16:creationId xmlns:a16="http://schemas.microsoft.com/office/drawing/2014/main" id="{C73984A3-0D17-4975-83A9-BC0F7FB88CE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EAAD2C1-571D-4CEC-9D67-115F0B019A4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553339D4-0473-4BD1-AE1A-769DAE776592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57BB7C94-58EA-42F9-BF57-3AA5D048EF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D0750D9C-87E6-4A8D-AB91-0453F98D4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pt-BR" altLang="pt-BR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A3FA1FE6-5640-4D89-896B-300B129FFE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pt-BR" altLang="pt-BR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71DC2434-BE2C-4FFB-8ABF-B9FAF1DEC5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D381F021-4CE1-44C8-8BE8-B59AE6896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pt-BR" altLang="pt-BR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187739CA-DFD1-476A-9DC0-5E8465404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pt-BR" altLang="pt-BR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86E71833-69BA-42F1-93F3-52D8BC51A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54B973A-0D97-4E3E-AB07-4110A020E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AD41E37C-0F05-405C-A331-24F52C4F64A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DFEAB82A-75B5-4925-AB24-BECD61F11C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7A427D81-41E8-435B-BD3A-0D6BE26E03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AC58DAEC-3640-4DB8-8D7C-6B7A47048D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37805A5-6C42-4D57-96CD-B58710C0CBE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1948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1035">
            <a:extLst>
              <a:ext uri="{FF2B5EF4-FFF2-40B4-BE49-F238E27FC236}">
                <a16:creationId xmlns:a16="http://schemas.microsoft.com/office/drawing/2014/main" id="{CF38374E-9AC3-436A-9FAC-DE21E41AFE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036">
            <a:extLst>
              <a:ext uri="{FF2B5EF4-FFF2-40B4-BE49-F238E27FC236}">
                <a16:creationId xmlns:a16="http://schemas.microsoft.com/office/drawing/2014/main" id="{5B510AA3-8792-44B6-93E7-00D7615796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37">
            <a:extLst>
              <a:ext uri="{FF2B5EF4-FFF2-40B4-BE49-F238E27FC236}">
                <a16:creationId xmlns:a16="http://schemas.microsoft.com/office/drawing/2014/main" id="{39C37007-69AB-4FE4-A03F-85877F8299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FD0D5-E0FD-49DD-913F-8DAFE0A8413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7975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1035">
            <a:extLst>
              <a:ext uri="{FF2B5EF4-FFF2-40B4-BE49-F238E27FC236}">
                <a16:creationId xmlns:a16="http://schemas.microsoft.com/office/drawing/2014/main" id="{1A05C629-1A63-40B1-B5DD-DE40F6667C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036">
            <a:extLst>
              <a:ext uri="{FF2B5EF4-FFF2-40B4-BE49-F238E27FC236}">
                <a16:creationId xmlns:a16="http://schemas.microsoft.com/office/drawing/2014/main" id="{39A0390C-B72B-4995-AEF2-C73F8152D5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37">
            <a:extLst>
              <a:ext uri="{FF2B5EF4-FFF2-40B4-BE49-F238E27FC236}">
                <a16:creationId xmlns:a16="http://schemas.microsoft.com/office/drawing/2014/main" id="{36CB673A-E0DE-4855-8A2B-49EA50047B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57F58-0625-4CD2-80AB-8480FEB0C6C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6802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1035">
            <a:extLst>
              <a:ext uri="{FF2B5EF4-FFF2-40B4-BE49-F238E27FC236}">
                <a16:creationId xmlns:a16="http://schemas.microsoft.com/office/drawing/2014/main" id="{2CB7DAFC-C16C-43C1-9E65-1E451FC874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036">
            <a:extLst>
              <a:ext uri="{FF2B5EF4-FFF2-40B4-BE49-F238E27FC236}">
                <a16:creationId xmlns:a16="http://schemas.microsoft.com/office/drawing/2014/main" id="{FBB4AE33-B329-46F1-AB00-FD163D3E41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37">
            <a:extLst>
              <a:ext uri="{FF2B5EF4-FFF2-40B4-BE49-F238E27FC236}">
                <a16:creationId xmlns:a16="http://schemas.microsoft.com/office/drawing/2014/main" id="{B3E081D2-F520-4EA6-91D2-6E492090AC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0B020-4194-4013-872B-544F88DF623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4785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1035">
            <a:extLst>
              <a:ext uri="{FF2B5EF4-FFF2-40B4-BE49-F238E27FC236}">
                <a16:creationId xmlns:a16="http://schemas.microsoft.com/office/drawing/2014/main" id="{ED91FCA9-13C0-4960-9307-4EDD21A049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036">
            <a:extLst>
              <a:ext uri="{FF2B5EF4-FFF2-40B4-BE49-F238E27FC236}">
                <a16:creationId xmlns:a16="http://schemas.microsoft.com/office/drawing/2014/main" id="{4E54E366-9E49-427B-ADA4-7D2F215AAD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37">
            <a:extLst>
              <a:ext uri="{FF2B5EF4-FFF2-40B4-BE49-F238E27FC236}">
                <a16:creationId xmlns:a16="http://schemas.microsoft.com/office/drawing/2014/main" id="{6BBDC3F7-FD07-4888-B8C7-21D2D0018C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FBFAE-F6E8-4554-8C8E-63E01A3FC29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3861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1035">
            <a:extLst>
              <a:ext uri="{FF2B5EF4-FFF2-40B4-BE49-F238E27FC236}">
                <a16:creationId xmlns:a16="http://schemas.microsoft.com/office/drawing/2014/main" id="{6C8DFDF6-39B9-4D54-9074-1A13FA5CB4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36">
            <a:extLst>
              <a:ext uri="{FF2B5EF4-FFF2-40B4-BE49-F238E27FC236}">
                <a16:creationId xmlns:a16="http://schemas.microsoft.com/office/drawing/2014/main" id="{C51B9304-1938-4CB4-A7F7-5DED4E01E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37">
            <a:extLst>
              <a:ext uri="{FF2B5EF4-FFF2-40B4-BE49-F238E27FC236}">
                <a16:creationId xmlns:a16="http://schemas.microsoft.com/office/drawing/2014/main" id="{ED1BA71E-AC51-49D7-8889-51EA40407B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1A19D-84B5-4AFA-B59E-463A0F26F68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379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1035">
            <a:extLst>
              <a:ext uri="{FF2B5EF4-FFF2-40B4-BE49-F238E27FC236}">
                <a16:creationId xmlns:a16="http://schemas.microsoft.com/office/drawing/2014/main" id="{5F2F70E1-127C-4816-941B-2DFD63ED3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036">
            <a:extLst>
              <a:ext uri="{FF2B5EF4-FFF2-40B4-BE49-F238E27FC236}">
                <a16:creationId xmlns:a16="http://schemas.microsoft.com/office/drawing/2014/main" id="{B4CD2FAE-B337-41AF-A81B-CFE6334451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037">
            <a:extLst>
              <a:ext uri="{FF2B5EF4-FFF2-40B4-BE49-F238E27FC236}">
                <a16:creationId xmlns:a16="http://schemas.microsoft.com/office/drawing/2014/main" id="{62086D2A-93DA-4A3B-8B42-6C1320D958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E94E4-3F76-4A51-BF54-544428A8E52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4589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1035">
            <a:extLst>
              <a:ext uri="{FF2B5EF4-FFF2-40B4-BE49-F238E27FC236}">
                <a16:creationId xmlns:a16="http://schemas.microsoft.com/office/drawing/2014/main" id="{39F688DE-775C-4B19-844A-3BB724E869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036">
            <a:extLst>
              <a:ext uri="{FF2B5EF4-FFF2-40B4-BE49-F238E27FC236}">
                <a16:creationId xmlns:a16="http://schemas.microsoft.com/office/drawing/2014/main" id="{0F06EE68-E620-43CE-B23D-5A14D9B472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037">
            <a:extLst>
              <a:ext uri="{FF2B5EF4-FFF2-40B4-BE49-F238E27FC236}">
                <a16:creationId xmlns:a16="http://schemas.microsoft.com/office/drawing/2014/main" id="{464BFE80-CCF2-4872-A8FC-E0E6DD4211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7234F-4E4A-4829-9BEF-E71AB620388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3722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5">
            <a:extLst>
              <a:ext uri="{FF2B5EF4-FFF2-40B4-BE49-F238E27FC236}">
                <a16:creationId xmlns:a16="http://schemas.microsoft.com/office/drawing/2014/main" id="{78557E01-31A8-4426-9F44-2EBCA09515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036">
            <a:extLst>
              <a:ext uri="{FF2B5EF4-FFF2-40B4-BE49-F238E27FC236}">
                <a16:creationId xmlns:a16="http://schemas.microsoft.com/office/drawing/2014/main" id="{34164CB4-0422-48A5-9187-78758718AB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037">
            <a:extLst>
              <a:ext uri="{FF2B5EF4-FFF2-40B4-BE49-F238E27FC236}">
                <a16:creationId xmlns:a16="http://schemas.microsoft.com/office/drawing/2014/main" id="{D02C9177-B198-41E3-AAB7-35B563870D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A3158-24E8-4B28-8D35-B7929B7E154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4527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1035">
            <a:extLst>
              <a:ext uri="{FF2B5EF4-FFF2-40B4-BE49-F238E27FC236}">
                <a16:creationId xmlns:a16="http://schemas.microsoft.com/office/drawing/2014/main" id="{709EB870-88FD-485F-8C87-B0A95B3C4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36">
            <a:extLst>
              <a:ext uri="{FF2B5EF4-FFF2-40B4-BE49-F238E27FC236}">
                <a16:creationId xmlns:a16="http://schemas.microsoft.com/office/drawing/2014/main" id="{817F0B48-077A-46E7-B675-C56D568027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37">
            <a:extLst>
              <a:ext uri="{FF2B5EF4-FFF2-40B4-BE49-F238E27FC236}">
                <a16:creationId xmlns:a16="http://schemas.microsoft.com/office/drawing/2014/main" id="{0DC22676-088B-4330-A8D8-297AEC2A53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35490-B247-4FD8-B767-FA4A6860101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4506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1035">
            <a:extLst>
              <a:ext uri="{FF2B5EF4-FFF2-40B4-BE49-F238E27FC236}">
                <a16:creationId xmlns:a16="http://schemas.microsoft.com/office/drawing/2014/main" id="{FDB4B68A-8D42-4847-85EA-C69A9A79D5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36">
            <a:extLst>
              <a:ext uri="{FF2B5EF4-FFF2-40B4-BE49-F238E27FC236}">
                <a16:creationId xmlns:a16="http://schemas.microsoft.com/office/drawing/2014/main" id="{13B11298-1542-4456-BDCD-800F5819AD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37">
            <a:extLst>
              <a:ext uri="{FF2B5EF4-FFF2-40B4-BE49-F238E27FC236}">
                <a16:creationId xmlns:a16="http://schemas.microsoft.com/office/drawing/2014/main" id="{3F5B6775-B2E3-40AD-AE24-E28CC7CFAC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E7054-27FF-43CF-AACE-364FE0E621F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5487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>
            <a:extLst>
              <a:ext uri="{FF2B5EF4-FFF2-40B4-BE49-F238E27FC236}">
                <a16:creationId xmlns:a16="http://schemas.microsoft.com/office/drawing/2014/main" id="{C7737F2F-90C8-4C47-868E-7139EC8ED3C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kumimoji="1" lang="pt-BR" altLang="pt-BR" b="0">
              <a:latin typeface="Tahoma" pitchFamily="34" charset="0"/>
            </a:endParaRPr>
          </a:p>
        </p:txBody>
      </p:sp>
      <p:sp>
        <p:nvSpPr>
          <p:cNvPr id="1027" name="Rectangle 1027">
            <a:extLst>
              <a:ext uri="{FF2B5EF4-FFF2-40B4-BE49-F238E27FC236}">
                <a16:creationId xmlns:a16="http://schemas.microsoft.com/office/drawing/2014/main" id="{1A36058F-6EFA-4942-B59A-0CBEAAB1063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kumimoji="1" lang="pt-BR" altLang="pt-BR" b="0">
              <a:latin typeface="Tahoma" pitchFamily="34" charset="0"/>
            </a:endParaRPr>
          </a:p>
        </p:txBody>
      </p:sp>
      <p:sp>
        <p:nvSpPr>
          <p:cNvPr id="1028" name="Rectangle 1028">
            <a:extLst>
              <a:ext uri="{FF2B5EF4-FFF2-40B4-BE49-F238E27FC236}">
                <a16:creationId xmlns:a16="http://schemas.microsoft.com/office/drawing/2014/main" id="{60DF4EAD-C581-4548-B561-140D99355B6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kumimoji="1" lang="pt-BR" altLang="pt-BR" b="0">
              <a:latin typeface="Tahoma" pitchFamily="34" charset="0"/>
            </a:endParaRPr>
          </a:p>
        </p:txBody>
      </p:sp>
      <p:sp>
        <p:nvSpPr>
          <p:cNvPr id="1029" name="Rectangle 1029">
            <a:extLst>
              <a:ext uri="{FF2B5EF4-FFF2-40B4-BE49-F238E27FC236}">
                <a16:creationId xmlns:a16="http://schemas.microsoft.com/office/drawing/2014/main" id="{A8F04381-3DF8-4FD8-A94E-4B1D2E7EF9A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kumimoji="1" lang="pt-BR" altLang="pt-BR" b="0">
              <a:latin typeface="Tahoma" pitchFamily="34" charset="0"/>
            </a:endParaRPr>
          </a:p>
        </p:txBody>
      </p:sp>
      <p:sp>
        <p:nvSpPr>
          <p:cNvPr id="1030" name="Rectangle 1030">
            <a:extLst>
              <a:ext uri="{FF2B5EF4-FFF2-40B4-BE49-F238E27FC236}">
                <a16:creationId xmlns:a16="http://schemas.microsoft.com/office/drawing/2014/main" id="{6205F240-792C-47B1-A6F0-0383C847482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kumimoji="1" lang="pt-BR" altLang="pt-BR" b="0">
              <a:latin typeface="Tahoma" pitchFamily="34" charset="0"/>
            </a:endParaRPr>
          </a:p>
        </p:txBody>
      </p:sp>
      <p:sp>
        <p:nvSpPr>
          <p:cNvPr id="1031" name="Rectangle 1031">
            <a:extLst>
              <a:ext uri="{FF2B5EF4-FFF2-40B4-BE49-F238E27FC236}">
                <a16:creationId xmlns:a16="http://schemas.microsoft.com/office/drawing/2014/main" id="{F48EE66C-64AA-49BB-87E8-6E32048A9F39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kumimoji="1" lang="pt-BR" altLang="pt-BR" b="0">
              <a:latin typeface="Tahoma" pitchFamily="34" charset="0"/>
            </a:endParaRPr>
          </a:p>
        </p:txBody>
      </p:sp>
      <p:sp>
        <p:nvSpPr>
          <p:cNvPr id="1032" name="Rectangle 1032">
            <a:extLst>
              <a:ext uri="{FF2B5EF4-FFF2-40B4-BE49-F238E27FC236}">
                <a16:creationId xmlns:a16="http://schemas.microsoft.com/office/drawing/2014/main" id="{22435917-6089-49C3-9D68-6386CB275E5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kumimoji="1" lang="pt-BR" altLang="pt-BR" b="0">
              <a:latin typeface="Tahoma" pitchFamily="34" charset="0"/>
            </a:endParaRPr>
          </a:p>
        </p:txBody>
      </p:sp>
      <p:sp>
        <p:nvSpPr>
          <p:cNvPr id="1033" name="Rectangle 1033">
            <a:extLst>
              <a:ext uri="{FF2B5EF4-FFF2-40B4-BE49-F238E27FC236}">
                <a16:creationId xmlns:a16="http://schemas.microsoft.com/office/drawing/2014/main" id="{B554846A-06A0-405E-854B-23D33AB2CA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34" name="Rectangle 1034">
            <a:extLst>
              <a:ext uri="{FF2B5EF4-FFF2-40B4-BE49-F238E27FC236}">
                <a16:creationId xmlns:a16="http://schemas.microsoft.com/office/drawing/2014/main" id="{2B6FDB75-E319-4FE1-A10B-C8780E57E2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3083" name="Rectangle 1035">
            <a:extLst>
              <a:ext uri="{FF2B5EF4-FFF2-40B4-BE49-F238E27FC236}">
                <a16:creationId xmlns:a16="http://schemas.microsoft.com/office/drawing/2014/main" id="{BF95AD20-08A0-4D94-9B0E-B02E7F525CB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84" name="Rectangle 1036">
            <a:extLst>
              <a:ext uri="{FF2B5EF4-FFF2-40B4-BE49-F238E27FC236}">
                <a16:creationId xmlns:a16="http://schemas.microsoft.com/office/drawing/2014/main" id="{1EAAC3F3-1322-4B68-86E4-76EC2866692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85" name="Rectangle 1037">
            <a:extLst>
              <a:ext uri="{FF2B5EF4-FFF2-40B4-BE49-F238E27FC236}">
                <a16:creationId xmlns:a16="http://schemas.microsoft.com/office/drawing/2014/main" id="{342EF694-21BE-44AC-9600-C9026281666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5D97222B-9096-43D8-873A-C2A25BEEB57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81707BD4-040B-4C66-8442-3654D628A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78063"/>
            <a:ext cx="9144000" cy="375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4800" dirty="0">
                <a:latin typeface="Arial Black" panose="020B0A04020102020204" pitchFamily="34" charset="0"/>
              </a:rPr>
              <a:t>APLICAÇÕES DE LINGUAGEM DE PROGRAMAÇÃO ORIENTADA A OBJETO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4800" dirty="0">
                <a:latin typeface="Arial Black" panose="020B0A04020102020204" pitchFamily="34" charset="0"/>
              </a:rPr>
              <a:t>07</a:t>
            </a: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DE8B4156-B9CC-4418-A51E-ADFA39721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6423025"/>
            <a:ext cx="3282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>
                <a:latin typeface="Arial" panose="020B0604020202020204" pitchFamily="34" charset="0"/>
              </a:rPr>
              <a:t>Prof. Marcos Antonio</a:t>
            </a:r>
          </a:p>
        </p:txBody>
      </p:sp>
      <p:graphicFrame>
        <p:nvGraphicFramePr>
          <p:cNvPr id="4100" name="Object 4">
            <a:extLst>
              <a:ext uri="{FF2B5EF4-FFF2-40B4-BE49-F238E27FC236}">
                <a16:creationId xmlns:a16="http://schemas.microsoft.com/office/drawing/2014/main" id="{F8BB2FF1-A391-4D29-A487-FA6A525F7B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07950" y="5445125"/>
          <a:ext cx="2087563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Imagem de bitmap" r:id="rId3" imgW="581106" imgH="666667" progId="Paint.Picture">
                  <p:embed/>
                </p:oleObj>
              </mc:Choice>
              <mc:Fallback>
                <p:oleObj name="Imagem de bitmap" r:id="rId3" imgW="581106" imgH="66666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07950" y="5445125"/>
                        <a:ext cx="2087563" cy="194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1" name="Picture 6" descr="duke_comendo_cafe_com_tapioca">
            <a:extLst>
              <a:ext uri="{FF2B5EF4-FFF2-40B4-BE49-F238E27FC236}">
                <a16:creationId xmlns:a16="http://schemas.microsoft.com/office/drawing/2014/main" id="{9D96AC49-F5A5-4A36-93C7-E02CE18C9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5573713"/>
            <a:ext cx="1441450" cy="145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8B89FFE0-B48C-4D9F-96AE-8353F0484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575" y="2730500"/>
            <a:ext cx="6858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2400">
              <a:latin typeface="Arial" panose="020B0604020202020204" pitchFamily="34" charset="0"/>
            </a:endParaRPr>
          </a:p>
        </p:txBody>
      </p:sp>
      <p:pic>
        <p:nvPicPr>
          <p:cNvPr id="22531" name="Imagem 1">
            <a:extLst>
              <a:ext uri="{FF2B5EF4-FFF2-40B4-BE49-F238E27FC236}">
                <a16:creationId xmlns:a16="http://schemas.microsoft.com/office/drawing/2014/main" id="{8AD1ACB3-F7CC-4111-8DE2-56C310F54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960563"/>
            <a:ext cx="424815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Imagem 2">
            <a:extLst>
              <a:ext uri="{FF2B5EF4-FFF2-40B4-BE49-F238E27FC236}">
                <a16:creationId xmlns:a16="http://schemas.microsoft.com/office/drawing/2014/main" id="{DF732A90-3A5E-4327-B008-5FCBAFA31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492375"/>
            <a:ext cx="424815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CF52D2E6-A30C-4061-ABC6-120E37063427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4868863"/>
            <a:ext cx="4535488" cy="1296987"/>
            <a:chOff x="2123728" y="4869160"/>
            <a:chExt cx="4536504" cy="1296095"/>
          </a:xfrm>
        </p:grpSpPr>
        <p:sp>
          <p:nvSpPr>
            <p:cNvPr id="22538" name="Elipse 3">
              <a:extLst>
                <a:ext uri="{FF2B5EF4-FFF2-40B4-BE49-F238E27FC236}">
                  <a16:creationId xmlns:a16="http://schemas.microsoft.com/office/drawing/2014/main" id="{BBC77184-CFCF-4AE0-95EB-EEBB17CEA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728" y="4869160"/>
              <a:ext cx="1080120" cy="792039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2400">
                <a:latin typeface="Arial" panose="020B0604020202020204" pitchFamily="34" charset="0"/>
              </a:endParaRPr>
            </a:p>
          </p:txBody>
        </p:sp>
        <p:sp>
          <p:nvSpPr>
            <p:cNvPr id="22539" name="Elipse 8">
              <a:extLst>
                <a:ext uri="{FF2B5EF4-FFF2-40B4-BE49-F238E27FC236}">
                  <a16:creationId xmlns:a16="http://schemas.microsoft.com/office/drawing/2014/main" id="{BA9E1636-A67E-4FAA-8C23-EB5EC25DD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0112" y="5373216"/>
              <a:ext cx="1080120" cy="792039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A9FE8D5-3E7E-4780-B01E-E96EA89B6C38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4797425"/>
            <a:ext cx="4392612" cy="1368425"/>
            <a:chOff x="3131840" y="4797152"/>
            <a:chExt cx="4392488" cy="1368103"/>
          </a:xfrm>
        </p:grpSpPr>
        <p:sp>
          <p:nvSpPr>
            <p:cNvPr id="22536" name="Elipse 7">
              <a:extLst>
                <a:ext uri="{FF2B5EF4-FFF2-40B4-BE49-F238E27FC236}">
                  <a16:creationId xmlns:a16="http://schemas.microsoft.com/office/drawing/2014/main" id="{863918D2-2FB6-4B1B-8F8F-59990D061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840" y="4797152"/>
              <a:ext cx="1080120" cy="792039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2400">
                <a:latin typeface="Arial" panose="020B0604020202020204" pitchFamily="34" charset="0"/>
              </a:endParaRPr>
            </a:p>
          </p:txBody>
        </p:sp>
        <p:sp>
          <p:nvSpPr>
            <p:cNvPr id="22537" name="Elipse 9">
              <a:extLst>
                <a:ext uri="{FF2B5EF4-FFF2-40B4-BE49-F238E27FC236}">
                  <a16:creationId xmlns:a16="http://schemas.microsoft.com/office/drawing/2014/main" id="{ED659032-62FE-4C8E-A0CD-7E9BB9960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4208" y="5373216"/>
              <a:ext cx="1080120" cy="792039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2400">
                <a:latin typeface="Arial" panose="020B0604020202020204" pitchFamily="34" charset="0"/>
              </a:endParaRPr>
            </a:p>
          </p:txBody>
        </p:sp>
      </p:grpSp>
      <p:sp>
        <p:nvSpPr>
          <p:cNvPr id="22535" name="Text Box 2">
            <a:extLst>
              <a:ext uri="{FF2B5EF4-FFF2-40B4-BE49-F238E27FC236}">
                <a16:creationId xmlns:a16="http://schemas.microsoft.com/office/drawing/2014/main" id="{B16E8222-E3BD-4651-AAE1-D7CD72202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7850"/>
            <a:ext cx="9144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PROGRAMAÇÃO ORIENTADA A OBJETOS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JDBC – Exemplo 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7B27665-D446-4B76-8218-959FAC944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575" y="2730500"/>
            <a:ext cx="6858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2400">
              <a:latin typeface="Arial" panose="020B0604020202020204" pitchFamily="34" charset="0"/>
            </a:endParaRP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3DA15B66-6386-4F0F-9F4A-F82027EE2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89138"/>
            <a:ext cx="914400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3600">
                <a:latin typeface="Arial" panose="020B0604020202020204" pitchFamily="34" charset="0"/>
                <a:cs typeface="Arial" panose="020B0604020202020204" pitchFamily="34" charset="0"/>
              </a:rPr>
              <a:t>import java.awt.*;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3600">
                <a:latin typeface="Arial" panose="020B0604020202020204" pitchFamily="34" charset="0"/>
                <a:cs typeface="Arial" panose="020B0604020202020204" pitchFamily="34" charset="0"/>
              </a:rPr>
              <a:t>import java.awt.event.*;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3600">
                <a:latin typeface="Arial Black" panose="020B0A04020102020204" pitchFamily="34" charset="0"/>
                <a:cs typeface="Arial" panose="020B0604020202020204" pitchFamily="34" charset="0"/>
              </a:rPr>
              <a:t>import java.sql.*;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3600">
                <a:latin typeface="Arial" panose="020B0604020202020204" pitchFamily="34" charset="0"/>
                <a:cs typeface="Arial" panose="020B0604020202020204" pitchFamily="34" charset="0"/>
              </a:rPr>
              <a:t>import javax.swing.*;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3600">
                <a:latin typeface="Arial" panose="020B0604020202020204" pitchFamily="34" charset="0"/>
                <a:cs typeface="Arial" panose="020B0604020202020204" pitchFamily="34" charset="0"/>
              </a:rPr>
              <a:t>import javax.swing.event.*;</a:t>
            </a:r>
          </a:p>
        </p:txBody>
      </p:sp>
      <p:sp>
        <p:nvSpPr>
          <p:cNvPr id="23556" name="Text Box 2">
            <a:extLst>
              <a:ext uri="{FF2B5EF4-FFF2-40B4-BE49-F238E27FC236}">
                <a16:creationId xmlns:a16="http://schemas.microsoft.com/office/drawing/2014/main" id="{5B4AC283-2D5C-49A2-B639-3D6760E73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7850"/>
            <a:ext cx="9144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PROGRAMAÇÃO ORIENTADA A OBJETOS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JDBC – Exemplo 17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5A5653B-CB73-46E1-AAA0-78C187B60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575" y="2730500"/>
            <a:ext cx="6858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2400">
              <a:latin typeface="Arial" panose="020B0604020202020204" pitchFamily="34" charset="0"/>
            </a:endParaRPr>
          </a:p>
        </p:txBody>
      </p:sp>
      <p:sp>
        <p:nvSpPr>
          <p:cNvPr id="24579" name="Text Box 4">
            <a:extLst>
              <a:ext uri="{FF2B5EF4-FFF2-40B4-BE49-F238E27FC236}">
                <a16:creationId xmlns:a16="http://schemas.microsoft.com/office/drawing/2014/main" id="{9BA188A0-C71D-40FC-BF12-86F716DF2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89138"/>
            <a:ext cx="9144000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3600">
                <a:latin typeface="Arial" panose="020B0604020202020204" pitchFamily="34" charset="0"/>
                <a:cs typeface="Arial" panose="020B0604020202020204" pitchFamily="34" charset="0"/>
              </a:rPr>
              <a:t>public class Exemplo17 extends JFrame implements ActionListener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3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360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360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altLang="pt-BR" sz="3600">
                <a:latin typeface="Arial Black" panose="020B0A04020102020204" pitchFamily="34" charset="0"/>
                <a:cs typeface="Arial" panose="020B0604020202020204" pitchFamily="34" charset="0"/>
              </a:rPr>
              <a:t>private static Connection connection;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3600">
                <a:latin typeface="Arial" panose="020B0604020202020204" pitchFamily="34" charset="0"/>
                <a:cs typeface="Arial" panose="020B0604020202020204" pitchFamily="34" charset="0"/>
              </a:rPr>
              <a:t>    JButton B1, B2, B3, B4, B22, B33;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3600">
                <a:latin typeface="Arial" panose="020B0604020202020204" pitchFamily="34" charset="0"/>
                <a:cs typeface="Arial" panose="020B0604020202020204" pitchFamily="34" charset="0"/>
              </a:rPr>
              <a:t>	JTextField Tx1, Tx2, Tx3, Tx4;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3600">
                <a:latin typeface="Arial" panose="020B0604020202020204" pitchFamily="34" charset="0"/>
                <a:cs typeface="Arial" panose="020B0604020202020204" pitchFamily="34" charset="0"/>
              </a:rPr>
              <a:t>	JLabel L1, L2, L3, L4, L5,L6, L7;</a:t>
            </a:r>
          </a:p>
        </p:txBody>
      </p:sp>
      <p:sp>
        <p:nvSpPr>
          <p:cNvPr id="24580" name="Text Box 2">
            <a:extLst>
              <a:ext uri="{FF2B5EF4-FFF2-40B4-BE49-F238E27FC236}">
                <a16:creationId xmlns:a16="http://schemas.microsoft.com/office/drawing/2014/main" id="{7E19677B-16F8-4885-BFD6-239D54A8B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7850"/>
            <a:ext cx="9144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PROGRAMAÇÃO ORIENTADA A OBJETOS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JDBC – Exemplo 17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4AD327C-C553-4117-9F3B-EA518DF7A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575" y="2730500"/>
            <a:ext cx="6858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2400">
              <a:latin typeface="Arial" panose="020B0604020202020204" pitchFamily="34" charset="0"/>
            </a:endParaRPr>
          </a:p>
        </p:txBody>
      </p:sp>
      <p:sp>
        <p:nvSpPr>
          <p:cNvPr id="25603" name="Text Box 4">
            <a:extLst>
              <a:ext uri="{FF2B5EF4-FFF2-40B4-BE49-F238E27FC236}">
                <a16:creationId xmlns:a16="http://schemas.microsoft.com/office/drawing/2014/main" id="{742CACDD-4DD9-49E4-854D-210FE4255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89138"/>
            <a:ext cx="9144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3600">
                <a:latin typeface="Arial" panose="020B0604020202020204" pitchFamily="34" charset="0"/>
                <a:cs typeface="Arial" panose="020B0604020202020204" pitchFamily="34" charset="0"/>
              </a:rPr>
              <a:t>     	public Exemplo17()   	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3600">
                <a:latin typeface="Arial" panose="020B0604020202020204" pitchFamily="34" charset="0"/>
                <a:cs typeface="Arial" panose="020B0604020202020204" pitchFamily="34" charset="0"/>
              </a:rPr>
              <a:t>		   setTitle("MANUTENÇÃO...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3600">
                <a:latin typeface="Arial" panose="020B0604020202020204" pitchFamily="34" charset="0"/>
                <a:cs typeface="Arial" panose="020B0604020202020204" pitchFamily="34" charset="0"/>
              </a:rPr>
              <a:t>		   setResizable(false);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3600">
                <a:latin typeface="Arial" panose="020B0604020202020204" pitchFamily="34" charset="0"/>
                <a:cs typeface="Arial" panose="020B0604020202020204" pitchFamily="34" charset="0"/>
              </a:rPr>
              <a:t>		   setSize(450,400);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3600">
                <a:latin typeface="Arial" panose="020B0604020202020204" pitchFamily="34" charset="0"/>
                <a:cs typeface="Arial" panose="020B0604020202020204" pitchFamily="34" charset="0"/>
              </a:rPr>
              <a:t>		   setLocation(100,100);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3600">
                <a:latin typeface="Arial" panose="020B0604020202020204" pitchFamily="34" charset="0"/>
                <a:cs typeface="Arial" panose="020B0604020202020204" pitchFamily="34" charset="0"/>
              </a:rPr>
              <a:t>    	   setBackground(Color.lightGray);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3600">
                <a:latin typeface="Arial" panose="020B0604020202020204" pitchFamily="34" charset="0"/>
                <a:cs typeface="Arial" panose="020B0604020202020204" pitchFamily="34" charset="0"/>
              </a:rPr>
              <a:t>          setDefaultCloseOperation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3600">
                <a:latin typeface="Arial" panose="020B0604020202020204" pitchFamily="34" charset="0"/>
                <a:cs typeface="Arial" panose="020B0604020202020204" pitchFamily="34" charset="0"/>
              </a:rPr>
              <a:t>                      (JFrame.EXIT_ON_CLOSE);</a:t>
            </a:r>
          </a:p>
        </p:txBody>
      </p:sp>
      <p:sp>
        <p:nvSpPr>
          <p:cNvPr id="25604" name="Text Box 2">
            <a:extLst>
              <a:ext uri="{FF2B5EF4-FFF2-40B4-BE49-F238E27FC236}">
                <a16:creationId xmlns:a16="http://schemas.microsoft.com/office/drawing/2014/main" id="{CD4D2BCA-AB91-4CDF-9BED-54B0503E0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7850"/>
            <a:ext cx="9144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PROGRAMAÇÃO ORIENTADA A OBJETOS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JDBC – Exemplo 17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708B036-CD11-47E2-926F-817DBEB77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575" y="2730500"/>
            <a:ext cx="6858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2400">
              <a:latin typeface="Arial" panose="020B0604020202020204" pitchFamily="34" charset="0"/>
            </a:endParaRPr>
          </a:p>
        </p:txBody>
      </p:sp>
      <p:sp>
        <p:nvSpPr>
          <p:cNvPr id="26627" name="Text Box 4">
            <a:extLst>
              <a:ext uri="{FF2B5EF4-FFF2-40B4-BE49-F238E27FC236}">
                <a16:creationId xmlns:a16="http://schemas.microsoft.com/office/drawing/2014/main" id="{F9CC8D5B-C313-44E8-9989-A0010A7AC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89138"/>
            <a:ext cx="9144000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36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public static void FazConexao() 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	   System.out.println("Vai fazer a conexão");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		try   {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		   Class.forName(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"com.mysql.jdbc.Driver" 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   		   System.out.println("driver carregado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           com sucesso");</a:t>
            </a:r>
          </a:p>
        </p:txBody>
      </p:sp>
      <p:sp>
        <p:nvSpPr>
          <p:cNvPr id="26628" name="Text Box 2">
            <a:extLst>
              <a:ext uri="{FF2B5EF4-FFF2-40B4-BE49-F238E27FC236}">
                <a16:creationId xmlns:a16="http://schemas.microsoft.com/office/drawing/2014/main" id="{ABB13644-65A2-4280-8B3A-C4C80513C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7850"/>
            <a:ext cx="9144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PROGRAMAÇÃO ORIENTADA A OBJETOS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JDBC – Exemplo 17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35C4AE8-8113-49F3-9D3E-BD12F51E2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575" y="2730500"/>
            <a:ext cx="6858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2400">
              <a:latin typeface="Arial" panose="020B0604020202020204" pitchFamily="34" charset="0"/>
            </a:endParaRPr>
          </a:p>
        </p:txBody>
      </p:sp>
      <p:sp>
        <p:nvSpPr>
          <p:cNvPr id="27651" name="Text Box 4">
            <a:extLst>
              <a:ext uri="{FF2B5EF4-FFF2-40B4-BE49-F238E27FC236}">
                <a16:creationId xmlns:a16="http://schemas.microsoft.com/office/drawing/2014/main" id="{7405F34A-63A0-43EB-9C54-3492ED923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89138"/>
            <a:ext cx="9144000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		   connection =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                      DriverManager.getConnection (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                      "jdbc:mysql://localhost/produto?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                      user=root");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   		   System.out.println("conexão com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           sucesso");   }</a:t>
            </a:r>
          </a:p>
        </p:txBody>
      </p:sp>
      <p:sp>
        <p:nvSpPr>
          <p:cNvPr id="27652" name="Text Box 2">
            <a:extLst>
              <a:ext uri="{FF2B5EF4-FFF2-40B4-BE49-F238E27FC236}">
                <a16:creationId xmlns:a16="http://schemas.microsoft.com/office/drawing/2014/main" id="{98CCD1A5-7E7F-4B66-951D-DF2C6BD66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7850"/>
            <a:ext cx="9144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PROGRAMAÇÃO ORIENTADA A OBJETOS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JDBC – Exemplo 17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70F81B0-823F-4BDE-B6A2-407137C45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575" y="2730500"/>
            <a:ext cx="6858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2400">
              <a:latin typeface="Arial" panose="020B0604020202020204" pitchFamily="34" charset="0"/>
            </a:endParaRPr>
          </a:p>
        </p:txBody>
      </p:sp>
      <p:sp>
        <p:nvSpPr>
          <p:cNvPr id="28675" name="Text Box 4">
            <a:extLst>
              <a:ext uri="{FF2B5EF4-FFF2-40B4-BE49-F238E27FC236}">
                <a16:creationId xmlns:a16="http://schemas.microsoft.com/office/drawing/2014/main" id="{1EFE1DD9-1E1D-4F3C-84E5-614F3C0EC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89138"/>
            <a:ext cx="91440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	 catch ( ClassNotFoundException cnfex )  {	   System.err.println("FALHA NA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           CONEXÃO DO BANCO DE DADOS" 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  		   cnfex.printStackTrace();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		   System.exit( 1 );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	  catch ( SQLException sqlex ) 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		   System.err.println( "BANCO DE DADOS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           NÃO DISPONIVEL" 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		   sqlex.printStackTrace( );   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</p:txBody>
      </p:sp>
      <p:sp>
        <p:nvSpPr>
          <p:cNvPr id="28676" name="Text Box 2">
            <a:extLst>
              <a:ext uri="{FF2B5EF4-FFF2-40B4-BE49-F238E27FC236}">
                <a16:creationId xmlns:a16="http://schemas.microsoft.com/office/drawing/2014/main" id="{303F47F3-9845-4125-A77E-8942C3436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7850"/>
            <a:ext cx="9144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PROGRAMAÇÃO ORIENTADA A OBJETOS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JDBC – Exemplo 17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1C4A5B9-3A51-425A-9A16-820A8F2B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575" y="2730500"/>
            <a:ext cx="6858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2400">
              <a:latin typeface="Arial" panose="020B0604020202020204" pitchFamily="34" charset="0"/>
            </a:endParaRPr>
          </a:p>
        </p:txBody>
      </p:sp>
      <p:sp>
        <p:nvSpPr>
          <p:cNvPr id="29699" name="Text Box 4">
            <a:extLst>
              <a:ext uri="{FF2B5EF4-FFF2-40B4-BE49-F238E27FC236}">
                <a16:creationId xmlns:a16="http://schemas.microsoft.com/office/drawing/2014/main" id="{805AF071-8E14-406D-B3E6-4493F982D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89138"/>
            <a:ext cx="914400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	public void actionPerformed(ActionEvent 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    	Connection con = connection;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	if(e.getSource() == B4)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                System.exit(0);</a:t>
            </a:r>
          </a:p>
        </p:txBody>
      </p:sp>
      <p:sp>
        <p:nvSpPr>
          <p:cNvPr id="29700" name="Text Box 2">
            <a:extLst>
              <a:ext uri="{FF2B5EF4-FFF2-40B4-BE49-F238E27FC236}">
                <a16:creationId xmlns:a16="http://schemas.microsoft.com/office/drawing/2014/main" id="{9E0A45CC-C8BA-455D-89FD-922BBFA4B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7850"/>
            <a:ext cx="9144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PROGRAMAÇÃO ORIENTADA A OBJETOS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JDBC – Exemplo 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1DA9B1B-CC4B-497F-AB9F-8021F5223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575" y="2730500"/>
            <a:ext cx="6858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2400">
              <a:latin typeface="Arial" panose="020B0604020202020204" pitchFamily="34" charset="0"/>
            </a:endParaRPr>
          </a:p>
        </p:txBody>
      </p:sp>
      <p:sp>
        <p:nvSpPr>
          <p:cNvPr id="30723" name="Text Box 4">
            <a:extLst>
              <a:ext uri="{FF2B5EF4-FFF2-40B4-BE49-F238E27FC236}">
                <a16:creationId xmlns:a16="http://schemas.microsoft.com/office/drawing/2014/main" id="{AD28400E-199C-4F95-95CB-B94448349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89138"/>
            <a:ext cx="9144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    else if(e.getSource() == B1) 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    try   {            	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      Statement st = con.createStatement();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      st.executeUpdate("</a:t>
            </a:r>
            <a:r>
              <a:rPr lang="pt-BR" altLang="pt-BR">
                <a:latin typeface="Arial Black" panose="020B0A04020102020204" pitchFamily="34" charset="0"/>
                <a:cs typeface="Arial" panose="020B0604020202020204" pitchFamily="34" charset="0"/>
              </a:rPr>
              <a:t>INSERT INTO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 Black" panose="020B0A04020102020204" pitchFamily="34" charset="0"/>
                <a:cs typeface="Arial" panose="020B0604020202020204" pitchFamily="34" charset="0"/>
              </a:rPr>
              <a:t>      PRODUTO VALUES (‘”+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 Black" panose="020B0A04020102020204" pitchFamily="34" charset="0"/>
                <a:cs typeface="Arial" panose="020B0604020202020204" pitchFamily="34" charset="0"/>
              </a:rPr>
              <a:t>      Tx1.getText()+“’, ‘”+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 Black" panose="020B0A04020102020204" pitchFamily="34" charset="0"/>
                <a:cs typeface="Arial" panose="020B0604020202020204" pitchFamily="34" charset="0"/>
              </a:rPr>
              <a:t>      Tx2.getText()+"', ‘”+Tx3.getText()+“’,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 Black" panose="020B0A04020102020204" pitchFamily="34" charset="0"/>
                <a:cs typeface="Arial" panose="020B0604020202020204" pitchFamily="34" charset="0"/>
              </a:rPr>
              <a:t>      '"+ Tx4.getText()+"')");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     JOptionPane.showMessageDialog(null,...</a:t>
            </a:r>
          </a:p>
        </p:txBody>
      </p:sp>
      <p:sp>
        <p:nvSpPr>
          <p:cNvPr id="30724" name="Text Box 2">
            <a:extLst>
              <a:ext uri="{FF2B5EF4-FFF2-40B4-BE49-F238E27FC236}">
                <a16:creationId xmlns:a16="http://schemas.microsoft.com/office/drawing/2014/main" id="{7A609DB9-F7AD-4003-BEB1-FE0C532DD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7850"/>
            <a:ext cx="9144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PROGRAMAÇÃO ORIENTADA A OBJETOS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JDBC – Exemplo 17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3D42084-D90B-4032-9190-ECC274277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575" y="2730500"/>
            <a:ext cx="6858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2400">
              <a:latin typeface="Arial" panose="020B0604020202020204" pitchFamily="34" charset="0"/>
            </a:endParaRPr>
          </a:p>
        </p:txBody>
      </p:sp>
      <p:sp>
        <p:nvSpPr>
          <p:cNvPr id="31747" name="Text Box 4">
            <a:extLst>
              <a:ext uri="{FF2B5EF4-FFF2-40B4-BE49-F238E27FC236}">
                <a16:creationId xmlns:a16="http://schemas.microsoft.com/office/drawing/2014/main" id="{6FFE65DD-BB9C-47ED-9C36-880B49DA8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89138"/>
            <a:ext cx="91440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    else if(e.getSource() == B2) 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    try 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       String id = Tx1.getText();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        int   idi = Integer.parseInt(id);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       Statement st = con.createStatement();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       ResultSet res = st.executeQuery(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pt-BR" altLang="pt-BR">
                <a:latin typeface="Arial Black" panose="020B0A04020102020204" pitchFamily="34" charset="0"/>
                <a:cs typeface="Arial" panose="020B0604020202020204" pitchFamily="34" charset="0"/>
              </a:rPr>
              <a:t>"SELECT * FROM PRODUTO WHERE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 Black" panose="020B0A04020102020204" pitchFamily="34" charset="0"/>
                <a:cs typeface="Arial" panose="020B0604020202020204" pitchFamily="34" charset="0"/>
              </a:rPr>
              <a:t>      IDVINHO = " + idi);</a:t>
            </a:r>
          </a:p>
        </p:txBody>
      </p:sp>
      <p:sp>
        <p:nvSpPr>
          <p:cNvPr id="31748" name="Balão de Fala: Oval 1">
            <a:extLst>
              <a:ext uri="{FF2B5EF4-FFF2-40B4-BE49-F238E27FC236}">
                <a16:creationId xmlns:a16="http://schemas.microsoft.com/office/drawing/2014/main" id="{807CD6F6-FBD6-4905-ABE3-21E2BF150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1700213"/>
            <a:ext cx="1584325" cy="1030287"/>
          </a:xfrm>
          <a:prstGeom prst="wedgeEllipseCallout">
            <a:avLst>
              <a:gd name="adj1" fmla="val -85954"/>
              <a:gd name="adj2" fmla="val 443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>
                <a:latin typeface="Arial" panose="020B0604020202020204" pitchFamily="34" charset="0"/>
              </a:rPr>
              <a:t>DELETE</a:t>
            </a:r>
          </a:p>
        </p:txBody>
      </p:sp>
      <p:sp>
        <p:nvSpPr>
          <p:cNvPr id="31749" name="Text Box 2">
            <a:extLst>
              <a:ext uri="{FF2B5EF4-FFF2-40B4-BE49-F238E27FC236}">
                <a16:creationId xmlns:a16="http://schemas.microsoft.com/office/drawing/2014/main" id="{ECC02328-A0AE-4F7C-9CDD-336918C27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7850"/>
            <a:ext cx="9144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PROGRAMAÇÃO ORIENTADA A OBJETOS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JDBC – Exemplo 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Data 3">
            <a:extLst>
              <a:ext uri="{FF2B5EF4-FFF2-40B4-BE49-F238E27FC236}">
                <a16:creationId xmlns:a16="http://schemas.microsoft.com/office/drawing/2014/main" id="{4CF59ECD-F30F-4F04-AA6C-7CF5414A264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250825" y="8372475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1000">
                <a:latin typeface="Arial" panose="020B0604020202020204" pitchFamily="34" charset="0"/>
              </a:rPr>
              <a:t>INF 1345 - Java Avançado</a:t>
            </a:r>
          </a:p>
        </p:txBody>
      </p:sp>
      <p:sp>
        <p:nvSpPr>
          <p:cNvPr id="7171" name="Espaço Reservado para Rodapé 4">
            <a:extLst>
              <a:ext uri="{FF2B5EF4-FFF2-40B4-BE49-F238E27FC236}">
                <a16:creationId xmlns:a16="http://schemas.microsoft.com/office/drawing/2014/main" id="{31A6CB3E-CA90-40D7-8327-E77481EF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17825" y="8372475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1000">
                <a:latin typeface="Arial" panose="020B0604020202020204" pitchFamily="34" charset="0"/>
              </a:rPr>
              <a:t>Copyright © 2003 Jose Antonio F. Macedo</a:t>
            </a:r>
          </a:p>
        </p:txBody>
      </p:sp>
      <p:sp>
        <p:nvSpPr>
          <p:cNvPr id="7172" name="Espaço Reservado para Número de Slide 5">
            <a:extLst>
              <a:ext uri="{FF2B5EF4-FFF2-40B4-BE49-F238E27FC236}">
                <a16:creationId xmlns:a16="http://schemas.microsoft.com/office/drawing/2014/main" id="{17D2FFA1-B06D-4B32-9B14-61D50E05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46825" y="8372475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AB5D65-F7F3-481C-B3D0-E315EE000797}" type="slidenum">
              <a:rPr lang="en-US" altLang="pt-BR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pt-BR" sz="1000">
              <a:latin typeface="Arial" panose="020B0604020202020204" pitchFamily="34" charset="0"/>
            </a:endParaRPr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8381771B-0DD6-44CD-BAEE-D74DA4D33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3" y="3357563"/>
            <a:ext cx="2133600" cy="939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50800">
            <a:solidFill>
              <a:srgbClr val="33CC33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pt-BR" sz="2400" dirty="0" err="1">
                <a:solidFill>
                  <a:schemeClr val="bg2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Applicativos</a:t>
            </a:r>
            <a:endParaRPr lang="en-US" altLang="pt-BR" sz="2400" dirty="0">
              <a:solidFill>
                <a:schemeClr val="bg2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174" name="Group 6">
            <a:extLst>
              <a:ext uri="{FF2B5EF4-FFF2-40B4-BE49-F238E27FC236}">
                <a16:creationId xmlns:a16="http://schemas.microsoft.com/office/drawing/2014/main" id="{D38754BC-FD5F-4489-978F-21D000FBEF2E}"/>
              </a:ext>
            </a:extLst>
          </p:cNvPr>
          <p:cNvGrpSpPr>
            <a:grpSpLocks/>
          </p:cNvGrpSpPr>
          <p:nvPr/>
        </p:nvGrpSpPr>
        <p:grpSpPr bwMode="auto">
          <a:xfrm>
            <a:off x="7058025" y="3394075"/>
            <a:ext cx="939800" cy="1016000"/>
            <a:chOff x="4576" y="1120"/>
            <a:chExt cx="592" cy="640"/>
          </a:xfrm>
        </p:grpSpPr>
        <p:sp>
          <p:nvSpPr>
            <p:cNvPr id="7179" name="Oval 7">
              <a:extLst>
                <a:ext uri="{FF2B5EF4-FFF2-40B4-BE49-F238E27FC236}">
                  <a16:creationId xmlns:a16="http://schemas.microsoft.com/office/drawing/2014/main" id="{300414CF-3837-46B8-A913-479AB89DE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7" y="1648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2600">
                <a:latin typeface="Arial" panose="020B0604020202020204" pitchFamily="34" charset="0"/>
              </a:endParaRPr>
            </a:p>
          </p:txBody>
        </p:sp>
        <p:sp>
          <p:nvSpPr>
            <p:cNvPr id="7180" name="Oval 8">
              <a:extLst>
                <a:ext uri="{FF2B5EF4-FFF2-40B4-BE49-F238E27FC236}">
                  <a16:creationId xmlns:a16="http://schemas.microsoft.com/office/drawing/2014/main" id="{280523C0-A04F-464A-A03C-FDA57211D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6" y="1120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2600">
                <a:latin typeface="Arial" panose="020B0604020202020204" pitchFamily="34" charset="0"/>
              </a:endParaRPr>
            </a:p>
          </p:txBody>
        </p:sp>
        <p:sp>
          <p:nvSpPr>
            <p:cNvPr id="7181" name="Oval 9">
              <a:extLst>
                <a:ext uri="{FF2B5EF4-FFF2-40B4-BE49-F238E27FC236}">
                  <a16:creationId xmlns:a16="http://schemas.microsoft.com/office/drawing/2014/main" id="{F82D276C-9287-45E2-A83E-BE2BCB4F4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7" y="1600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2600">
                <a:latin typeface="Arial" panose="020B0604020202020204" pitchFamily="34" charset="0"/>
              </a:endParaRPr>
            </a:p>
          </p:txBody>
        </p:sp>
        <p:sp>
          <p:nvSpPr>
            <p:cNvPr id="7182" name="Oval 10">
              <a:extLst>
                <a:ext uri="{FF2B5EF4-FFF2-40B4-BE49-F238E27FC236}">
                  <a16:creationId xmlns:a16="http://schemas.microsoft.com/office/drawing/2014/main" id="{AEDD6450-B45D-421A-A9BA-7D5A84D98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7" y="1552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2600">
                <a:latin typeface="Arial" panose="020B0604020202020204" pitchFamily="34" charset="0"/>
              </a:endParaRPr>
            </a:p>
          </p:txBody>
        </p:sp>
        <p:sp>
          <p:nvSpPr>
            <p:cNvPr id="7183" name="Oval 11">
              <a:extLst>
                <a:ext uri="{FF2B5EF4-FFF2-40B4-BE49-F238E27FC236}">
                  <a16:creationId xmlns:a16="http://schemas.microsoft.com/office/drawing/2014/main" id="{AF630CE8-6B16-4634-AA47-661070114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7" y="1504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2600">
                <a:latin typeface="Arial" panose="020B0604020202020204" pitchFamily="34" charset="0"/>
              </a:endParaRPr>
            </a:p>
          </p:txBody>
        </p:sp>
        <p:sp>
          <p:nvSpPr>
            <p:cNvPr id="7184" name="Oval 12">
              <a:extLst>
                <a:ext uri="{FF2B5EF4-FFF2-40B4-BE49-F238E27FC236}">
                  <a16:creationId xmlns:a16="http://schemas.microsoft.com/office/drawing/2014/main" id="{033B0AB5-3990-4191-9464-716F7E036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7" y="1456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2600">
                <a:latin typeface="Arial" panose="020B0604020202020204" pitchFamily="34" charset="0"/>
              </a:endParaRPr>
            </a:p>
          </p:txBody>
        </p:sp>
        <p:sp>
          <p:nvSpPr>
            <p:cNvPr id="7185" name="Oval 13">
              <a:extLst>
                <a:ext uri="{FF2B5EF4-FFF2-40B4-BE49-F238E27FC236}">
                  <a16:creationId xmlns:a16="http://schemas.microsoft.com/office/drawing/2014/main" id="{2E71565E-D822-425F-B31C-F4B3D27A4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7" y="1408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2600">
                <a:latin typeface="Arial" panose="020B0604020202020204" pitchFamily="34" charset="0"/>
              </a:endParaRPr>
            </a:p>
          </p:txBody>
        </p:sp>
        <p:sp>
          <p:nvSpPr>
            <p:cNvPr id="7186" name="Oval 14">
              <a:extLst>
                <a:ext uri="{FF2B5EF4-FFF2-40B4-BE49-F238E27FC236}">
                  <a16:creationId xmlns:a16="http://schemas.microsoft.com/office/drawing/2014/main" id="{7B0B3AE7-1CB9-4AE6-B59F-C1FEDBEFF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7" y="1360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2600">
                <a:latin typeface="Arial" panose="020B0604020202020204" pitchFamily="34" charset="0"/>
              </a:endParaRPr>
            </a:p>
          </p:txBody>
        </p:sp>
        <p:sp>
          <p:nvSpPr>
            <p:cNvPr id="7187" name="Oval 15">
              <a:extLst>
                <a:ext uri="{FF2B5EF4-FFF2-40B4-BE49-F238E27FC236}">
                  <a16:creationId xmlns:a16="http://schemas.microsoft.com/office/drawing/2014/main" id="{C100F368-9A68-4218-9F3C-7110084F0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7" y="1312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2600">
                <a:latin typeface="Arial" panose="020B0604020202020204" pitchFamily="34" charset="0"/>
              </a:endParaRPr>
            </a:p>
          </p:txBody>
        </p:sp>
        <p:sp>
          <p:nvSpPr>
            <p:cNvPr id="7188" name="Oval 16">
              <a:extLst>
                <a:ext uri="{FF2B5EF4-FFF2-40B4-BE49-F238E27FC236}">
                  <a16:creationId xmlns:a16="http://schemas.microsoft.com/office/drawing/2014/main" id="{CE140DB0-11A8-4CDF-9CDA-FD9BB3C62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7" y="1264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2600">
                <a:latin typeface="Arial" panose="020B0604020202020204" pitchFamily="34" charset="0"/>
              </a:endParaRPr>
            </a:p>
          </p:txBody>
        </p:sp>
        <p:sp>
          <p:nvSpPr>
            <p:cNvPr id="7189" name="Oval 17">
              <a:extLst>
                <a:ext uri="{FF2B5EF4-FFF2-40B4-BE49-F238E27FC236}">
                  <a16:creationId xmlns:a16="http://schemas.microsoft.com/office/drawing/2014/main" id="{FB60EED2-028B-43BD-85F3-01202C4E5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7" y="1216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2600">
                <a:latin typeface="Arial" panose="020B0604020202020204" pitchFamily="34" charset="0"/>
              </a:endParaRPr>
            </a:p>
          </p:txBody>
        </p:sp>
        <p:sp>
          <p:nvSpPr>
            <p:cNvPr id="7190" name="Oval 18">
              <a:extLst>
                <a:ext uri="{FF2B5EF4-FFF2-40B4-BE49-F238E27FC236}">
                  <a16:creationId xmlns:a16="http://schemas.microsoft.com/office/drawing/2014/main" id="{E7F3CCE7-612B-419B-8234-A133F8513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7" y="1168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2600">
                <a:latin typeface="Arial" panose="020B0604020202020204" pitchFamily="34" charset="0"/>
              </a:endParaRPr>
            </a:p>
          </p:txBody>
        </p:sp>
        <p:sp>
          <p:nvSpPr>
            <p:cNvPr id="7191" name="Oval 19">
              <a:extLst>
                <a:ext uri="{FF2B5EF4-FFF2-40B4-BE49-F238E27FC236}">
                  <a16:creationId xmlns:a16="http://schemas.microsoft.com/office/drawing/2014/main" id="{6AFA4824-B189-417F-A14A-26A908BF2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7" y="1120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2600">
                <a:latin typeface="Arial" panose="020B0604020202020204" pitchFamily="34" charset="0"/>
              </a:endParaRPr>
            </a:p>
          </p:txBody>
        </p:sp>
      </p:grpSp>
      <p:sp>
        <p:nvSpPr>
          <p:cNvPr id="7175" name="Line 20">
            <a:extLst>
              <a:ext uri="{FF2B5EF4-FFF2-40B4-BE49-F238E27FC236}">
                <a16:creationId xmlns:a16="http://schemas.microsoft.com/office/drawing/2014/main" id="{F39B9B3D-08CD-48D5-98A8-5A01082D9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8725" y="3825875"/>
            <a:ext cx="4953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6" name="Line 22">
            <a:extLst>
              <a:ext uri="{FF2B5EF4-FFF2-40B4-BE49-F238E27FC236}">
                <a16:creationId xmlns:a16="http://schemas.microsoft.com/office/drawing/2014/main" id="{212DF3C8-4FF4-429B-9DB5-0439842E99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8725" y="3825875"/>
            <a:ext cx="7239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81F2E13-9584-4BEB-ACCE-8B2D8F1DCEFE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635896" y="3257108"/>
            <a:ext cx="1784143" cy="110799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7178" name="Text Box 2">
            <a:extLst>
              <a:ext uri="{FF2B5EF4-FFF2-40B4-BE49-F238E27FC236}">
                <a16:creationId xmlns:a16="http://schemas.microsoft.com/office/drawing/2014/main" id="{DD7CB418-00CC-4A28-AAF0-87F78E3B9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7850"/>
            <a:ext cx="9144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PROGRAMAÇÃO ORIENTADA A OBJETOS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Introdução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B837E2C4-4125-472B-BB6D-111801B50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575" y="2730500"/>
            <a:ext cx="6858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2400">
              <a:latin typeface="Arial" panose="020B0604020202020204" pitchFamily="34" charset="0"/>
            </a:endParaRPr>
          </a:p>
        </p:txBody>
      </p:sp>
      <p:sp>
        <p:nvSpPr>
          <p:cNvPr id="32771" name="Text Box 4">
            <a:extLst>
              <a:ext uri="{FF2B5EF4-FFF2-40B4-BE49-F238E27FC236}">
                <a16:creationId xmlns:a16="http://schemas.microsoft.com/office/drawing/2014/main" id="{67AB9366-7207-4B33-B674-72163E8EA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89138"/>
            <a:ext cx="91440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      if(res.next())   {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        Tx2.setText(res.getString("NomeVinho"));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        Tx3.setText(res.getString("CorVinho"));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        Tx4.setText(res.getString("PrecoVinho"));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        Tx2.disable();   Tx3.disable();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        Tx4.disable();   B22.setVisible(true);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        B2.setVisible(false);   }   }    </a:t>
            </a:r>
          </a:p>
        </p:txBody>
      </p:sp>
      <p:sp>
        <p:nvSpPr>
          <p:cNvPr id="32772" name="Text Box 2">
            <a:extLst>
              <a:ext uri="{FF2B5EF4-FFF2-40B4-BE49-F238E27FC236}">
                <a16:creationId xmlns:a16="http://schemas.microsoft.com/office/drawing/2014/main" id="{37BEE463-2D8E-42BE-89FF-F6605CF6F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7850"/>
            <a:ext cx="9144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PROGRAMAÇÃO ORIENTADA A OBJETOS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JDBC – Exemplo 17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6312ED73-C99C-4E0E-890D-95CA44137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575" y="2730500"/>
            <a:ext cx="6858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2400">
              <a:latin typeface="Arial" panose="020B0604020202020204" pitchFamily="34" charset="0"/>
            </a:endParaRPr>
          </a:p>
        </p:txBody>
      </p:sp>
      <p:sp>
        <p:nvSpPr>
          <p:cNvPr id="33795" name="Text Box 4">
            <a:extLst>
              <a:ext uri="{FF2B5EF4-FFF2-40B4-BE49-F238E27FC236}">
                <a16:creationId xmlns:a16="http://schemas.microsoft.com/office/drawing/2014/main" id="{DE63BBDC-5C66-43D5-8A2C-4BFCBBBAC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89138"/>
            <a:ext cx="91440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   else if(e.getSource() == B3) 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   try 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   String id = Tx1.getText();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   int   idi = Integer.parseInt(id);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   Statement st = con.createStatement();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   ResultSet res = st.executeQuery(</a:t>
            </a:r>
            <a:r>
              <a:rPr lang="pt-BR" altLang="pt-BR">
                <a:latin typeface="Arial Black" panose="020B0A04020102020204" pitchFamily="34" charset="0"/>
                <a:cs typeface="Arial" panose="020B0604020202020204" pitchFamily="34" charset="0"/>
              </a:rPr>
              <a:t>"SELECT * FROM PRODUTO WHERE IDVINHO = " + idi);</a:t>
            </a:r>
          </a:p>
        </p:txBody>
      </p:sp>
      <p:sp>
        <p:nvSpPr>
          <p:cNvPr id="33796" name="Balão de Fala: Oval 4">
            <a:extLst>
              <a:ext uri="{FF2B5EF4-FFF2-40B4-BE49-F238E27FC236}">
                <a16:creationId xmlns:a16="http://schemas.microsoft.com/office/drawing/2014/main" id="{D0C9068A-C5C0-4EA0-A310-0A2E56302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1700213"/>
            <a:ext cx="2087562" cy="1030287"/>
          </a:xfrm>
          <a:prstGeom prst="wedgeEllipseCallout">
            <a:avLst>
              <a:gd name="adj1" fmla="val -85954"/>
              <a:gd name="adj2" fmla="val 443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>
                <a:latin typeface="Arial" panose="020B0604020202020204" pitchFamily="34" charset="0"/>
              </a:rPr>
              <a:t>ALTERAR</a:t>
            </a:r>
          </a:p>
        </p:txBody>
      </p:sp>
      <p:sp>
        <p:nvSpPr>
          <p:cNvPr id="33797" name="Text Box 2">
            <a:extLst>
              <a:ext uri="{FF2B5EF4-FFF2-40B4-BE49-F238E27FC236}">
                <a16:creationId xmlns:a16="http://schemas.microsoft.com/office/drawing/2014/main" id="{C1BF03CB-0554-4286-8593-170FF87C0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7850"/>
            <a:ext cx="9144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PROGRAMAÇÃO ORIENTADA A OBJETOS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JDBC – Exemplo 17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6D4D239-3B69-44E7-BF9B-6ECC18334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575" y="2730500"/>
            <a:ext cx="6858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2400">
              <a:latin typeface="Arial" panose="020B0604020202020204" pitchFamily="34" charset="0"/>
            </a:endParaRPr>
          </a:p>
        </p:txBody>
      </p:sp>
      <p:sp>
        <p:nvSpPr>
          <p:cNvPr id="34819" name="Text Box 4">
            <a:extLst>
              <a:ext uri="{FF2B5EF4-FFF2-40B4-BE49-F238E27FC236}">
                <a16:creationId xmlns:a16="http://schemas.microsoft.com/office/drawing/2014/main" id="{90ED037B-B7AF-4CBA-B950-C3543F15C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89138"/>
            <a:ext cx="91440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    if(res.next())   {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      Tx2.setText(res.getString("NomeVinho"));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      Tx3.setText(res.getString("CorVinho"));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      Tx4.setText(res.getString("PrecoVinho"));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      Tx2.enable();   Tx3.enable();	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	  Tx4.enable();   B3.setVisible(false);   }   }</a:t>
            </a:r>
          </a:p>
        </p:txBody>
      </p:sp>
      <p:sp>
        <p:nvSpPr>
          <p:cNvPr id="34820" name="Text Box 2">
            <a:extLst>
              <a:ext uri="{FF2B5EF4-FFF2-40B4-BE49-F238E27FC236}">
                <a16:creationId xmlns:a16="http://schemas.microsoft.com/office/drawing/2014/main" id="{DE29ECEA-0496-484C-BC2C-6B50BB614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7850"/>
            <a:ext cx="9144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PROGRAMAÇÃO ORIENTADA A OBJETOS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JDBC – Exemplo 17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7EFB1424-AB7B-400E-8993-E59452495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575" y="2730500"/>
            <a:ext cx="6858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2400">
              <a:latin typeface="Arial" panose="020B0604020202020204" pitchFamily="34" charset="0"/>
            </a:endParaRPr>
          </a:p>
        </p:txBody>
      </p:sp>
      <p:sp>
        <p:nvSpPr>
          <p:cNvPr id="35843" name="Text Box 4">
            <a:extLst>
              <a:ext uri="{FF2B5EF4-FFF2-40B4-BE49-F238E27FC236}">
                <a16:creationId xmlns:a16="http://schemas.microsoft.com/office/drawing/2014/main" id="{EEC2D728-A6F7-444F-B47D-D1550E1F2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89138"/>
            <a:ext cx="91440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   else if(e.getSource() == B22) 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   try 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   String iddel = Tx1.getText();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    int   iddeli = Integer.parseInt(iddel);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   Statement st = con.createStatement();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   st.executeUpdate(</a:t>
            </a:r>
            <a:r>
              <a:rPr lang="pt-BR" altLang="pt-BR">
                <a:latin typeface="Arial Black" panose="020B0A04020102020204" pitchFamily="34" charset="0"/>
                <a:cs typeface="Arial" panose="020B0604020202020204" pitchFamily="34" charset="0"/>
              </a:rPr>
              <a:t>"DELETE FROM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 Black" panose="020B0A04020102020204" pitchFamily="34" charset="0"/>
                <a:cs typeface="Arial" panose="020B0604020202020204" pitchFamily="34" charset="0"/>
              </a:rPr>
              <a:t>   PRODUTO WHERE IDVINHO = " + iddeli);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                          JOptionPane.showMessageDialog(null,...</a:t>
            </a:r>
          </a:p>
        </p:txBody>
      </p:sp>
      <p:sp>
        <p:nvSpPr>
          <p:cNvPr id="35844" name="Balão de Fala: Oval 4">
            <a:extLst>
              <a:ext uri="{FF2B5EF4-FFF2-40B4-BE49-F238E27FC236}">
                <a16:creationId xmlns:a16="http://schemas.microsoft.com/office/drawing/2014/main" id="{69FC95A6-5DFF-484F-8E6D-1E8994FAA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463" y="1268413"/>
            <a:ext cx="2197100" cy="1873250"/>
          </a:xfrm>
          <a:prstGeom prst="wedgeEllipseCallout">
            <a:avLst>
              <a:gd name="adj1" fmla="val -85954"/>
              <a:gd name="adj2" fmla="val 443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>
                <a:latin typeface="Arial" panose="020B0604020202020204" pitchFamily="34" charset="0"/>
              </a:rPr>
              <a:t>CONFIRMA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>
                <a:latin typeface="Arial" panose="020B0604020202020204" pitchFamily="34" charset="0"/>
              </a:rPr>
              <a:t>A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>
                <a:latin typeface="Arial" panose="020B0604020202020204" pitchFamily="34" charset="0"/>
              </a:rPr>
              <a:t>EXCLUSÃO</a:t>
            </a:r>
          </a:p>
        </p:txBody>
      </p:sp>
      <p:sp>
        <p:nvSpPr>
          <p:cNvPr id="35845" name="Text Box 2">
            <a:extLst>
              <a:ext uri="{FF2B5EF4-FFF2-40B4-BE49-F238E27FC236}">
                <a16:creationId xmlns:a16="http://schemas.microsoft.com/office/drawing/2014/main" id="{23CD11D8-285C-410B-90D6-F3D54CB48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7850"/>
            <a:ext cx="9144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PROGRAMAÇÃO ORIENTADA A OBJETOS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JDBC – Exemplo 17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064B11B-8455-4BE4-B175-761EEA64B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575" y="2730500"/>
            <a:ext cx="6858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2400">
              <a:latin typeface="Arial" panose="020B0604020202020204" pitchFamily="34" charset="0"/>
            </a:endParaRPr>
          </a:p>
        </p:txBody>
      </p:sp>
      <p:sp>
        <p:nvSpPr>
          <p:cNvPr id="36867" name="Text Box 4">
            <a:extLst>
              <a:ext uri="{FF2B5EF4-FFF2-40B4-BE49-F238E27FC236}">
                <a16:creationId xmlns:a16="http://schemas.microsoft.com/office/drawing/2014/main" id="{CEBBB1F5-4575-4DDA-A9AD-F321C6C7F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89138"/>
            <a:ext cx="91440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>
                <a:latin typeface="Arial" panose="020B0604020202020204" pitchFamily="34" charset="0"/>
                <a:cs typeface="Arial" panose="020B0604020202020204" pitchFamily="34" charset="0"/>
              </a:rPr>
              <a:t>   else if(e.getSource() == B33) 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>
                <a:latin typeface="Arial" panose="020B0604020202020204" pitchFamily="34" charset="0"/>
                <a:cs typeface="Arial" panose="020B0604020202020204" pitchFamily="34" charset="0"/>
              </a:rPr>
              <a:t>   try 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>
                <a:latin typeface="Arial" panose="020B0604020202020204" pitchFamily="34" charset="0"/>
                <a:cs typeface="Arial" panose="020B0604020202020204" pitchFamily="34" charset="0"/>
              </a:rPr>
              <a:t>    double preco = Double.parseDouble(Tx4.getText());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pt-BR" altLang="pt-BR" sz="2800">
                <a:latin typeface="Arial" panose="020B0604020202020204" pitchFamily="34" charset="0"/>
                <a:cs typeface="Arial" panose="020B0604020202020204" pitchFamily="34" charset="0"/>
              </a:rPr>
              <a:t>     int   idalti=Integer.parseInt(Tx1.getText();  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>
                <a:latin typeface="Arial" panose="020B0604020202020204" pitchFamily="34" charset="0"/>
                <a:cs typeface="Arial" panose="020B0604020202020204" pitchFamily="34" charset="0"/>
              </a:rPr>
              <a:t>    Statement st = con.createStatement();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>
                <a:latin typeface="Arial" panose="020B0604020202020204" pitchFamily="34" charset="0"/>
                <a:cs typeface="Arial" panose="020B0604020202020204" pitchFamily="34" charset="0"/>
              </a:rPr>
              <a:t>    st.executeUpdate(</a:t>
            </a:r>
            <a:r>
              <a:rPr lang="pt-BR" altLang="pt-BR" sz="2800">
                <a:latin typeface="Arial Black" panose="020B0A04020102020204" pitchFamily="34" charset="0"/>
                <a:cs typeface="Arial" panose="020B0604020202020204" pitchFamily="34" charset="0"/>
              </a:rPr>
              <a:t>"UPDATE PRODUTO SET NomeVinho = '"+ Tx2.getText() +"',CorVinho = '"+ Tx3.getText() +"', PrecoVinho = "+ preco +" WHERE IDVINHO = " + idalt); </a:t>
            </a:r>
            <a:r>
              <a:rPr lang="pt-BR" altLang="pt-BR" sz="2800">
                <a:latin typeface="Arial" panose="020B0604020202020204" pitchFamily="34" charset="0"/>
                <a:cs typeface="Arial" panose="020B0604020202020204" pitchFamily="34" charset="0"/>
              </a:rPr>
              <a:t>JOptionPane.showMessageDialog(null,...</a:t>
            </a:r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68" name="Balão de Fala: Oval 4">
            <a:extLst>
              <a:ext uri="{FF2B5EF4-FFF2-40B4-BE49-F238E27FC236}">
                <a16:creationId xmlns:a16="http://schemas.microsoft.com/office/drawing/2014/main" id="{D661975A-BC34-4000-A52B-A3054429C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463" y="1268413"/>
            <a:ext cx="2197100" cy="1873250"/>
          </a:xfrm>
          <a:prstGeom prst="wedgeEllipseCallout">
            <a:avLst>
              <a:gd name="adj1" fmla="val -85954"/>
              <a:gd name="adj2" fmla="val 443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>
                <a:latin typeface="Arial" panose="020B0604020202020204" pitchFamily="34" charset="0"/>
              </a:rPr>
              <a:t>CONFIRMA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>
                <a:latin typeface="Arial" panose="020B0604020202020204" pitchFamily="34" charset="0"/>
              </a:rPr>
              <a:t>A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>
                <a:latin typeface="Arial" panose="020B0604020202020204" pitchFamily="34" charset="0"/>
              </a:rPr>
              <a:t>ALTERAÇÃO</a:t>
            </a:r>
          </a:p>
        </p:txBody>
      </p:sp>
      <p:sp>
        <p:nvSpPr>
          <p:cNvPr id="36869" name="Text Box 2">
            <a:extLst>
              <a:ext uri="{FF2B5EF4-FFF2-40B4-BE49-F238E27FC236}">
                <a16:creationId xmlns:a16="http://schemas.microsoft.com/office/drawing/2014/main" id="{656E0316-2DBA-4166-9B84-603F2106E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7850"/>
            <a:ext cx="9144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PROGRAMAÇÃO ORIENTADA A OBJETOS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JDBC – Exemplo 17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9793" y="412842"/>
            <a:ext cx="2583416" cy="688074"/>
          </a:xfrm>
          <a:prstGeom prst="rect">
            <a:avLst/>
          </a:prstGeom>
        </p:spPr>
        <p:txBody>
          <a:bodyPr vert="horz" wrap="square" lIns="0" tIns="1086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0860">
              <a:spcBef>
                <a:spcPts val="86"/>
              </a:spcBef>
            </a:pPr>
            <a:r>
              <a:rPr spc="-17" dirty="0">
                <a:solidFill>
                  <a:srgbClr val="0070BF"/>
                </a:solidFill>
              </a:rPr>
              <a:t>Drivers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5608" y="1232395"/>
            <a:ext cx="6792841" cy="3452264"/>
          </a:xfrm>
          <a:prstGeom prst="rect">
            <a:avLst/>
          </a:prstGeom>
        </p:spPr>
        <p:txBody>
          <a:bodyPr vert="horz" wrap="square" lIns="0" tIns="11403" rIns="0" bIns="0" rtlCol="0">
            <a:spAutoFit/>
          </a:bodyPr>
          <a:lstStyle/>
          <a:p>
            <a:pPr marL="10860">
              <a:spcBef>
                <a:spcPts val="90"/>
              </a:spcBef>
            </a:pPr>
            <a:r>
              <a:rPr sz="1710" dirty="0">
                <a:latin typeface="Arial"/>
                <a:cs typeface="Arial"/>
              </a:rPr>
              <a:t>Cada fabricante </a:t>
            </a:r>
            <a:r>
              <a:rPr sz="1710" spc="-4" dirty="0">
                <a:latin typeface="Arial"/>
                <a:cs typeface="Arial"/>
              </a:rPr>
              <a:t>do </a:t>
            </a:r>
            <a:r>
              <a:rPr sz="1710" dirty="0">
                <a:latin typeface="Arial"/>
                <a:cs typeface="Arial"/>
              </a:rPr>
              <a:t>BD </a:t>
            </a:r>
            <a:r>
              <a:rPr sz="1710" spc="-4" dirty="0">
                <a:latin typeface="Arial"/>
                <a:cs typeface="Arial"/>
              </a:rPr>
              <a:t>irá fornecer </a:t>
            </a:r>
            <a:r>
              <a:rPr sz="1710" dirty="0">
                <a:latin typeface="Arial"/>
                <a:cs typeface="Arial"/>
              </a:rPr>
              <a:t>o </a:t>
            </a:r>
            <a:r>
              <a:rPr sz="1710" spc="-4" dirty="0">
                <a:latin typeface="Arial"/>
                <a:cs typeface="Arial"/>
              </a:rPr>
              <a:t>Driver Java </a:t>
            </a:r>
            <a:r>
              <a:rPr sz="1710" dirty="0">
                <a:latin typeface="Arial"/>
                <a:cs typeface="Arial"/>
              </a:rPr>
              <a:t>para</a:t>
            </a:r>
            <a:r>
              <a:rPr sz="1710" spc="-115" dirty="0">
                <a:latin typeface="Arial"/>
                <a:cs typeface="Arial"/>
              </a:rPr>
              <a:t> </a:t>
            </a:r>
            <a:r>
              <a:rPr sz="1710" dirty="0">
                <a:latin typeface="Arial"/>
                <a:cs typeface="Arial"/>
              </a:rPr>
              <a:t>conexão.</a:t>
            </a:r>
          </a:p>
          <a:p>
            <a:pPr>
              <a:spcBef>
                <a:spcPts val="34"/>
              </a:spcBef>
            </a:pPr>
            <a:endParaRPr sz="1753" dirty="0">
              <a:latin typeface="Arial"/>
              <a:cs typeface="Arial"/>
            </a:endParaRPr>
          </a:p>
          <a:p>
            <a:pPr marL="10860" marR="62987"/>
            <a:r>
              <a:rPr sz="1710" spc="-4" dirty="0">
                <a:latin typeface="Arial"/>
                <a:cs typeface="Arial"/>
              </a:rPr>
              <a:t>Para </a:t>
            </a:r>
            <a:r>
              <a:rPr sz="1710" spc="-9" dirty="0">
                <a:latin typeface="Arial"/>
                <a:cs typeface="Arial"/>
              </a:rPr>
              <a:t>as </a:t>
            </a:r>
            <a:r>
              <a:rPr sz="1710" spc="-4" dirty="0">
                <a:latin typeface="Arial"/>
                <a:cs typeface="Arial"/>
              </a:rPr>
              <a:t>versões </a:t>
            </a:r>
            <a:r>
              <a:rPr sz="1710" dirty="0">
                <a:latin typeface="Arial"/>
                <a:cs typeface="Arial"/>
              </a:rPr>
              <a:t>antigas </a:t>
            </a:r>
            <a:r>
              <a:rPr sz="1710" spc="-4" dirty="0">
                <a:latin typeface="Arial"/>
                <a:cs typeface="Arial"/>
              </a:rPr>
              <a:t>do </a:t>
            </a:r>
            <a:r>
              <a:rPr sz="1710" spc="-9" dirty="0">
                <a:latin typeface="Arial"/>
                <a:cs typeface="Arial"/>
              </a:rPr>
              <a:t>MySQL </a:t>
            </a:r>
            <a:r>
              <a:rPr sz="1710" dirty="0">
                <a:latin typeface="Arial"/>
                <a:cs typeface="Arial"/>
              </a:rPr>
              <a:t>(como a </a:t>
            </a:r>
            <a:r>
              <a:rPr sz="1710" spc="-4" dirty="0">
                <a:latin typeface="Arial"/>
                <a:cs typeface="Arial"/>
              </a:rPr>
              <a:t>5.1), </a:t>
            </a:r>
            <a:r>
              <a:rPr sz="1710" dirty="0">
                <a:latin typeface="Arial"/>
                <a:cs typeface="Arial"/>
              </a:rPr>
              <a:t>pode-se achar</a:t>
            </a:r>
            <a:r>
              <a:rPr sz="1710" spc="-137" dirty="0">
                <a:latin typeface="Arial"/>
                <a:cs typeface="Arial"/>
              </a:rPr>
              <a:t> </a:t>
            </a:r>
            <a:r>
              <a:rPr sz="1710" dirty="0">
                <a:latin typeface="Arial"/>
                <a:cs typeface="Arial"/>
              </a:rPr>
              <a:t>o  </a:t>
            </a:r>
            <a:r>
              <a:rPr sz="1710" spc="-4" dirty="0">
                <a:latin typeface="Arial"/>
                <a:cs typeface="Arial"/>
              </a:rPr>
              <a:t>driver no </a:t>
            </a:r>
            <a:r>
              <a:rPr sz="1710" dirty="0">
                <a:latin typeface="Arial"/>
                <a:cs typeface="Arial"/>
              </a:rPr>
              <a:t>seguinte</a:t>
            </a:r>
            <a:r>
              <a:rPr sz="1710" spc="-34" dirty="0">
                <a:latin typeface="Arial"/>
                <a:cs typeface="Arial"/>
              </a:rPr>
              <a:t> </a:t>
            </a:r>
            <a:r>
              <a:rPr sz="1710" dirty="0">
                <a:latin typeface="Arial"/>
                <a:cs typeface="Arial"/>
              </a:rPr>
              <a:t>site:</a:t>
            </a:r>
          </a:p>
          <a:p>
            <a:pPr marL="10860"/>
            <a:r>
              <a:rPr sz="1710" u="heavy" spc="-9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https://dev.mysql.com/downloads/connector/j/5.1.html</a:t>
            </a:r>
            <a:endParaRPr sz="1710" dirty="0">
              <a:latin typeface="Arial"/>
              <a:cs typeface="Arial"/>
            </a:endParaRPr>
          </a:p>
          <a:p>
            <a:pPr>
              <a:spcBef>
                <a:spcPts val="34"/>
              </a:spcBef>
            </a:pPr>
            <a:endParaRPr sz="1753" dirty="0">
              <a:latin typeface="Arial"/>
              <a:cs typeface="Arial"/>
            </a:endParaRPr>
          </a:p>
          <a:p>
            <a:pPr marL="10860" marR="4344">
              <a:spcBef>
                <a:spcPts val="4"/>
              </a:spcBef>
            </a:pPr>
            <a:r>
              <a:rPr sz="1710" dirty="0">
                <a:latin typeface="Arial"/>
                <a:cs typeface="Arial"/>
              </a:rPr>
              <a:t>Na </a:t>
            </a:r>
            <a:r>
              <a:rPr sz="1710" spc="-4" dirty="0">
                <a:latin typeface="Arial"/>
                <a:cs typeface="Arial"/>
              </a:rPr>
              <a:t>versão </a:t>
            </a:r>
            <a:r>
              <a:rPr sz="1710" dirty="0">
                <a:latin typeface="Arial"/>
                <a:cs typeface="Arial"/>
              </a:rPr>
              <a:t>atual </a:t>
            </a:r>
            <a:r>
              <a:rPr sz="1710" spc="-4" dirty="0">
                <a:latin typeface="Arial"/>
                <a:cs typeface="Arial"/>
              </a:rPr>
              <a:t>do </a:t>
            </a:r>
            <a:r>
              <a:rPr sz="1710" spc="-9" dirty="0">
                <a:latin typeface="Arial"/>
                <a:cs typeface="Arial"/>
              </a:rPr>
              <a:t>MySQL </a:t>
            </a:r>
            <a:r>
              <a:rPr sz="1710" spc="-4" dirty="0">
                <a:latin typeface="Arial"/>
                <a:cs typeface="Arial"/>
              </a:rPr>
              <a:t>(8.0) </a:t>
            </a:r>
            <a:r>
              <a:rPr sz="1710" dirty="0">
                <a:latin typeface="Arial"/>
                <a:cs typeface="Arial"/>
              </a:rPr>
              <a:t>o </a:t>
            </a:r>
            <a:r>
              <a:rPr sz="1710" spc="-4" dirty="0">
                <a:latin typeface="Arial"/>
                <a:cs typeface="Arial"/>
              </a:rPr>
              <a:t>driver </a:t>
            </a:r>
            <a:r>
              <a:rPr sz="1710" dirty="0">
                <a:latin typeface="Arial"/>
                <a:cs typeface="Arial"/>
              </a:rPr>
              <a:t>já </a:t>
            </a:r>
            <a:r>
              <a:rPr sz="1710" spc="-4" dirty="0">
                <a:latin typeface="Arial"/>
                <a:cs typeface="Arial"/>
              </a:rPr>
              <a:t>existe na instalação do  próprio </a:t>
            </a:r>
            <a:r>
              <a:rPr sz="1710" spc="-9" dirty="0">
                <a:latin typeface="Arial"/>
                <a:cs typeface="Arial"/>
              </a:rPr>
              <a:t>MySQL, </a:t>
            </a:r>
            <a:r>
              <a:rPr sz="1710" dirty="0">
                <a:latin typeface="Arial"/>
                <a:cs typeface="Arial"/>
              </a:rPr>
              <a:t>e </a:t>
            </a:r>
            <a:r>
              <a:rPr sz="1710" spc="-4" dirty="0">
                <a:latin typeface="Arial"/>
                <a:cs typeface="Arial"/>
              </a:rPr>
              <a:t>geralmente </a:t>
            </a:r>
            <a:r>
              <a:rPr sz="1710" dirty="0">
                <a:latin typeface="Arial"/>
                <a:cs typeface="Arial"/>
              </a:rPr>
              <a:t>se </a:t>
            </a:r>
            <a:r>
              <a:rPr sz="1710" spc="-4" dirty="0">
                <a:latin typeface="Arial"/>
                <a:cs typeface="Arial"/>
              </a:rPr>
              <a:t>localiza no </a:t>
            </a:r>
            <a:r>
              <a:rPr sz="1710" dirty="0">
                <a:latin typeface="Arial"/>
                <a:cs typeface="Arial"/>
              </a:rPr>
              <a:t>seguinte </a:t>
            </a:r>
            <a:r>
              <a:rPr sz="1710" spc="-4" dirty="0">
                <a:latin typeface="Arial"/>
                <a:cs typeface="Arial"/>
              </a:rPr>
              <a:t>diretório:  </a:t>
            </a:r>
            <a:r>
              <a:rPr sz="1710" dirty="0">
                <a:solidFill>
                  <a:srgbClr val="008000"/>
                </a:solidFill>
                <a:latin typeface="Arial"/>
                <a:cs typeface="Arial"/>
              </a:rPr>
              <a:t>C:\Program </a:t>
            </a:r>
            <a:r>
              <a:rPr sz="1710" spc="-9" dirty="0">
                <a:solidFill>
                  <a:srgbClr val="008000"/>
                </a:solidFill>
                <a:latin typeface="Arial"/>
                <a:cs typeface="Arial"/>
              </a:rPr>
              <a:t>Files </a:t>
            </a:r>
            <a:r>
              <a:rPr sz="1710" spc="-4" dirty="0">
                <a:solidFill>
                  <a:srgbClr val="008000"/>
                </a:solidFill>
                <a:latin typeface="Arial"/>
                <a:cs typeface="Arial"/>
              </a:rPr>
              <a:t>(x86)\MySQL\Connector </a:t>
            </a:r>
            <a:r>
              <a:rPr sz="1710" dirty="0">
                <a:solidFill>
                  <a:srgbClr val="008000"/>
                </a:solidFill>
                <a:latin typeface="Arial"/>
                <a:cs typeface="Arial"/>
              </a:rPr>
              <a:t>J</a:t>
            </a:r>
            <a:r>
              <a:rPr sz="1710" spc="-81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710" dirty="0">
                <a:solidFill>
                  <a:srgbClr val="008000"/>
                </a:solidFill>
                <a:latin typeface="Arial"/>
                <a:cs typeface="Arial"/>
              </a:rPr>
              <a:t>8.0</a:t>
            </a:r>
            <a:endParaRPr sz="1710" dirty="0">
              <a:latin typeface="Arial"/>
              <a:cs typeface="Arial"/>
            </a:endParaRPr>
          </a:p>
          <a:p>
            <a:pPr>
              <a:spcBef>
                <a:spcPts val="34"/>
              </a:spcBef>
            </a:pPr>
            <a:endParaRPr sz="1753" dirty="0">
              <a:latin typeface="Arial"/>
              <a:cs typeface="Arial"/>
            </a:endParaRPr>
          </a:p>
          <a:p>
            <a:pPr marL="10860" marR="310046"/>
            <a:r>
              <a:rPr sz="1710" dirty="0">
                <a:latin typeface="Arial"/>
                <a:cs typeface="Arial"/>
              </a:rPr>
              <a:t>De </a:t>
            </a:r>
            <a:r>
              <a:rPr sz="1710" spc="-4" dirty="0">
                <a:latin typeface="Arial"/>
                <a:cs typeface="Arial"/>
              </a:rPr>
              <a:t>qualquer </a:t>
            </a:r>
            <a:r>
              <a:rPr sz="1710" dirty="0">
                <a:latin typeface="Arial"/>
                <a:cs typeface="Arial"/>
              </a:rPr>
              <a:t>forma, </a:t>
            </a:r>
            <a:r>
              <a:rPr sz="1710" spc="-4" dirty="0">
                <a:latin typeface="Arial"/>
                <a:cs typeface="Arial"/>
              </a:rPr>
              <a:t>em qualquer </a:t>
            </a:r>
            <a:r>
              <a:rPr sz="1710" dirty="0">
                <a:latin typeface="Arial"/>
                <a:cs typeface="Arial"/>
              </a:rPr>
              <a:t>um </a:t>
            </a:r>
            <a:r>
              <a:rPr sz="1710" spc="-4" dirty="0">
                <a:latin typeface="Arial"/>
                <a:cs typeface="Arial"/>
              </a:rPr>
              <a:t>dos casos, </a:t>
            </a:r>
            <a:r>
              <a:rPr sz="1710" dirty="0">
                <a:latin typeface="Arial"/>
                <a:cs typeface="Arial"/>
              </a:rPr>
              <a:t>separa-se o  </a:t>
            </a:r>
            <a:r>
              <a:rPr sz="1710" spc="-4" dirty="0">
                <a:latin typeface="Arial"/>
                <a:cs typeface="Arial"/>
              </a:rPr>
              <a:t>arquivo </a:t>
            </a:r>
            <a:r>
              <a:rPr sz="1710" spc="-4" dirty="0">
                <a:solidFill>
                  <a:srgbClr val="FF6600"/>
                </a:solidFill>
                <a:latin typeface="Arial"/>
                <a:cs typeface="Arial"/>
              </a:rPr>
              <a:t>mysql-connector-java-&lt;versao&gt;</a:t>
            </a:r>
            <a:r>
              <a:rPr sz="1710" spc="-4" dirty="0">
                <a:solidFill>
                  <a:srgbClr val="FF0000"/>
                </a:solidFill>
                <a:latin typeface="Arial"/>
                <a:cs typeface="Arial"/>
              </a:rPr>
              <a:t>.jar </a:t>
            </a:r>
            <a:r>
              <a:rPr sz="1710" dirty="0">
                <a:latin typeface="Arial"/>
                <a:cs typeface="Arial"/>
              </a:rPr>
              <a:t>para </a:t>
            </a:r>
            <a:r>
              <a:rPr sz="1710" spc="4" dirty="0">
                <a:latin typeface="Arial"/>
                <a:cs typeface="Arial"/>
              </a:rPr>
              <a:t>ser </a:t>
            </a:r>
            <a:r>
              <a:rPr sz="1710" spc="-4" dirty="0">
                <a:latin typeface="Arial"/>
                <a:cs typeface="Arial"/>
              </a:rPr>
              <a:t>importado  </a:t>
            </a:r>
            <a:r>
              <a:rPr sz="1710" dirty="0">
                <a:latin typeface="Arial"/>
                <a:cs typeface="Arial"/>
              </a:rPr>
              <a:t>(como "Jar Externo") </a:t>
            </a:r>
            <a:r>
              <a:rPr sz="1710" spc="-4" dirty="0">
                <a:latin typeface="Arial"/>
                <a:cs typeface="Arial"/>
              </a:rPr>
              <a:t>no Projeto do Eclipse </a:t>
            </a:r>
            <a:r>
              <a:rPr sz="1710" spc="4" dirty="0">
                <a:latin typeface="Arial"/>
                <a:cs typeface="Arial"/>
              </a:rPr>
              <a:t>ou </a:t>
            </a:r>
            <a:r>
              <a:rPr sz="1710" spc="-4" dirty="0">
                <a:latin typeface="Arial"/>
                <a:cs typeface="Arial"/>
              </a:rPr>
              <a:t>do</a:t>
            </a:r>
            <a:r>
              <a:rPr sz="1710" spc="-111" dirty="0">
                <a:latin typeface="Arial"/>
                <a:cs typeface="Arial"/>
              </a:rPr>
              <a:t> </a:t>
            </a:r>
            <a:r>
              <a:rPr sz="1710" dirty="0">
                <a:latin typeface="Arial"/>
                <a:cs typeface="Arial"/>
              </a:rPr>
              <a:t>NetBeans.</a:t>
            </a:r>
          </a:p>
        </p:txBody>
      </p:sp>
    </p:spTree>
    <p:extLst>
      <p:ext uri="{BB962C8B-B14F-4D97-AF65-F5344CB8AC3E}">
        <p14:creationId xmlns:p14="http://schemas.microsoft.com/office/powerpoint/2010/main" val="20253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">
            <a:extLst>
              <a:ext uri="{FF2B5EF4-FFF2-40B4-BE49-F238E27FC236}">
                <a16:creationId xmlns:a16="http://schemas.microsoft.com/office/drawing/2014/main" id="{B2E8663E-0D4D-4188-B587-B4E60449E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2000250"/>
            <a:ext cx="885825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Após baixar o driver, é hora de configurá-lo em seu sistema.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A configuração é bem simples e em alguns casos envolve apenas descompactar e mover o arquivo para um determinado diretório (pasta).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Veja as instruções a seguir (Windows):</a:t>
            </a:r>
          </a:p>
        </p:txBody>
      </p:sp>
      <p:sp>
        <p:nvSpPr>
          <p:cNvPr id="38915" name="Text Box 2">
            <a:extLst>
              <a:ext uri="{FF2B5EF4-FFF2-40B4-BE49-F238E27FC236}">
                <a16:creationId xmlns:a16="http://schemas.microsoft.com/office/drawing/2014/main" id="{8E203327-1390-413D-9334-AF833B350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7850"/>
            <a:ext cx="9144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PROGRAMAÇÃO ORIENTADA A OBJETOS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JDBC – Driver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">
            <a:extLst>
              <a:ext uri="{FF2B5EF4-FFF2-40B4-BE49-F238E27FC236}">
                <a16:creationId xmlns:a16="http://schemas.microsoft.com/office/drawing/2014/main" id="{05F228E5-3A27-4EFC-A6FC-A52DBBF55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2000250"/>
            <a:ext cx="885825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pt-BR" altLang="pt-BR">
                <a:latin typeface="Arial" panose="020B0604020202020204" pitchFamily="34" charset="0"/>
              </a:rPr>
              <a:t>Passo 1: Baixe o driver e descompacte-o em uma pasta de sua preferência;</a:t>
            </a:r>
            <a:br>
              <a:rPr lang="pt-BR" altLang="pt-BR">
                <a:latin typeface="Arial" panose="020B0604020202020204" pitchFamily="34" charset="0"/>
              </a:rPr>
            </a:br>
            <a:endParaRPr lang="pt-BR" altLang="pt-BR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Passo 2: Para usar o driver em aplicativos Java adicione o jar "mysql-connector-java-?.?.xx-bin.jar" no CLASSPATH de seu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sistema: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set classpath=mysql-connector-java-?.?.??-bin.jar</a:t>
            </a:r>
            <a:br>
              <a:rPr lang="pt-BR" altLang="pt-BR">
                <a:latin typeface="Arial" panose="020B0604020202020204" pitchFamily="34" charset="0"/>
              </a:rPr>
            </a:br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39939" name="Text Box 2">
            <a:extLst>
              <a:ext uri="{FF2B5EF4-FFF2-40B4-BE49-F238E27FC236}">
                <a16:creationId xmlns:a16="http://schemas.microsoft.com/office/drawing/2014/main" id="{07CC4780-D6E7-46DE-84DC-07B69ABC8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7850"/>
            <a:ext cx="9144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PROGRAMAÇÃO ORIENTADA A OBJETOS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JDBC – Driver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">
            <a:extLst>
              <a:ext uri="{FF2B5EF4-FFF2-40B4-BE49-F238E27FC236}">
                <a16:creationId xmlns:a16="http://schemas.microsoft.com/office/drawing/2014/main" id="{274941D6-1F65-4F2F-9761-A4FE3C35B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2000250"/>
            <a:ext cx="885825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Passo 3: Teste se o driver pode ser carregado com sucesso a partir de um aplicativo.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 Veja o código que pode ser usado para esta finalidade:</a:t>
            </a:r>
            <a:br>
              <a:rPr lang="pt-BR" altLang="pt-BR">
                <a:latin typeface="Arial" panose="020B0604020202020204" pitchFamily="34" charset="0"/>
              </a:rPr>
            </a:br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40963" name="Text Box 2">
            <a:extLst>
              <a:ext uri="{FF2B5EF4-FFF2-40B4-BE49-F238E27FC236}">
                <a16:creationId xmlns:a16="http://schemas.microsoft.com/office/drawing/2014/main" id="{743E6D15-9FC2-4615-AC5C-137CE2F0E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7850"/>
            <a:ext cx="9144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PROGRAMAÇÃO ORIENTADA A OBJETOS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JDBC – Driver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">
            <a:extLst>
              <a:ext uri="{FF2B5EF4-FFF2-40B4-BE49-F238E27FC236}">
                <a16:creationId xmlns:a16="http://schemas.microsoft.com/office/drawing/2014/main" id="{980AF0DF-22EE-452A-A1CA-E3B41AD0F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2000250"/>
            <a:ext cx="885825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import java.sql.Connection;</a:t>
            </a:r>
            <a:br>
              <a:rPr lang="pt-BR" altLang="pt-BR">
                <a:latin typeface="Arial" panose="020B0604020202020204" pitchFamily="34" charset="0"/>
              </a:rPr>
            </a:br>
            <a:r>
              <a:rPr lang="pt-BR" altLang="pt-BR">
                <a:latin typeface="Arial" panose="020B0604020202020204" pitchFamily="34" charset="0"/>
              </a:rPr>
              <a:t>import java.sql.DriverManager;</a:t>
            </a:r>
            <a:br>
              <a:rPr lang="pt-BR" altLang="pt-BR">
                <a:latin typeface="Arial" panose="020B0604020202020204" pitchFamily="34" charset="0"/>
              </a:rPr>
            </a:br>
            <a:r>
              <a:rPr lang="pt-BR" altLang="pt-BR">
                <a:latin typeface="Arial" panose="020B0604020202020204" pitchFamily="34" charset="0"/>
              </a:rPr>
              <a:t>import java.sql.SQLException;</a:t>
            </a:r>
            <a:br>
              <a:rPr lang="pt-BR" altLang="pt-BR">
                <a:latin typeface="Arial" panose="020B0604020202020204" pitchFamily="34" charset="0"/>
              </a:rPr>
            </a:br>
            <a:r>
              <a:rPr lang="pt-BR" altLang="pt-BR">
                <a:latin typeface="Arial" panose="020B0604020202020204" pitchFamily="34" charset="0"/>
              </a:rPr>
              <a:t/>
            </a:r>
            <a:br>
              <a:rPr lang="pt-BR" altLang="pt-BR">
                <a:latin typeface="Arial" panose="020B0604020202020204" pitchFamily="34" charset="0"/>
              </a:rPr>
            </a:br>
            <a:r>
              <a:rPr lang="pt-BR" altLang="pt-BR">
                <a:latin typeface="Arial" panose="020B0604020202020204" pitchFamily="34" charset="0"/>
              </a:rPr>
              <a:t>public class CarregarDriver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{</a:t>
            </a:r>
            <a:br>
              <a:rPr lang="pt-BR" altLang="pt-BR">
                <a:latin typeface="Arial" panose="020B0604020202020204" pitchFamily="34" charset="0"/>
              </a:rPr>
            </a:br>
            <a:r>
              <a:rPr lang="pt-BR" altLang="pt-BR">
                <a:latin typeface="Arial" panose="020B0604020202020204" pitchFamily="34" charset="0"/>
              </a:rPr>
              <a:t>    public static void main(String[] args)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    {</a:t>
            </a: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7DB06ADF-6013-405B-A20F-EF50AAA2B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7850"/>
            <a:ext cx="9144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PROGRAMAÇÃO ORIENTADA A OBJETOS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JDBC – Driver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Data 3">
            <a:extLst>
              <a:ext uri="{FF2B5EF4-FFF2-40B4-BE49-F238E27FC236}">
                <a16:creationId xmlns:a16="http://schemas.microsoft.com/office/drawing/2014/main" id="{78F12656-A86B-4C37-A9D6-8FA586CF758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250825" y="8372475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1000">
                <a:latin typeface="Arial" panose="020B0604020202020204" pitchFamily="34" charset="0"/>
              </a:rPr>
              <a:t>INF 1345 - Java Avançado</a:t>
            </a:r>
          </a:p>
        </p:txBody>
      </p:sp>
      <p:sp>
        <p:nvSpPr>
          <p:cNvPr id="8195" name="Espaço Reservado para Rodapé 4">
            <a:extLst>
              <a:ext uri="{FF2B5EF4-FFF2-40B4-BE49-F238E27FC236}">
                <a16:creationId xmlns:a16="http://schemas.microsoft.com/office/drawing/2014/main" id="{8264603B-FF38-4595-B6CD-FB35360E3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17825" y="8372475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1000">
                <a:latin typeface="Arial" panose="020B0604020202020204" pitchFamily="34" charset="0"/>
              </a:rPr>
              <a:t>Copyright © 2003 Jose Antonio F. Macedo</a:t>
            </a:r>
          </a:p>
        </p:txBody>
      </p:sp>
      <p:sp>
        <p:nvSpPr>
          <p:cNvPr id="8196" name="Espaço Reservado para Número de Slide 5">
            <a:extLst>
              <a:ext uri="{FF2B5EF4-FFF2-40B4-BE49-F238E27FC236}">
                <a16:creationId xmlns:a16="http://schemas.microsoft.com/office/drawing/2014/main" id="{E42C7F44-003F-49EA-9D64-B147AE0C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46825" y="8372475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952A73-6B24-4E7A-841B-C23ECE4D13C1}" type="slidenum">
              <a:rPr lang="en-US" altLang="pt-BR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pt-BR" sz="1000">
              <a:latin typeface="Arial" panose="020B0604020202020204" pitchFamily="34" charset="0"/>
            </a:endParaRPr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1E140682-134C-4947-AEAA-FE325F31C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" y="3394075"/>
            <a:ext cx="2133600" cy="939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0800">
            <a:solidFill>
              <a:srgbClr val="33CC33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pt-BR" sz="2400" dirty="0" err="1">
                <a:solidFill>
                  <a:schemeClr val="bg2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Applicativos</a:t>
            </a:r>
            <a:endParaRPr lang="en-US" altLang="pt-BR" sz="2400" dirty="0">
              <a:solidFill>
                <a:schemeClr val="bg2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203002D4-4E8D-4F6B-BA60-59BD5976F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9425" y="3394075"/>
            <a:ext cx="1549400" cy="939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08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pt-BR" sz="2400" dirty="0">
                <a:solidFill>
                  <a:schemeClr val="bg2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JDBC</a:t>
            </a:r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532B5326-452C-421E-BDDD-772C3EAE6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3025" y="3394075"/>
            <a:ext cx="1473200" cy="939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08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pt-BR" sz="2400">
                <a:solidFill>
                  <a:schemeClr val="bg2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Driver</a:t>
            </a:r>
          </a:p>
        </p:txBody>
      </p:sp>
      <p:grpSp>
        <p:nvGrpSpPr>
          <p:cNvPr id="8200" name="Group 6">
            <a:extLst>
              <a:ext uri="{FF2B5EF4-FFF2-40B4-BE49-F238E27FC236}">
                <a16:creationId xmlns:a16="http://schemas.microsoft.com/office/drawing/2014/main" id="{FFAAB771-5C1D-4AB8-9C78-132E81C6BCE1}"/>
              </a:ext>
            </a:extLst>
          </p:cNvPr>
          <p:cNvGrpSpPr>
            <a:grpSpLocks/>
          </p:cNvGrpSpPr>
          <p:nvPr/>
        </p:nvGrpSpPr>
        <p:grpSpPr bwMode="auto">
          <a:xfrm>
            <a:off x="7058025" y="3394075"/>
            <a:ext cx="939800" cy="1016000"/>
            <a:chOff x="4576" y="1120"/>
            <a:chExt cx="592" cy="640"/>
          </a:xfrm>
        </p:grpSpPr>
        <p:sp>
          <p:nvSpPr>
            <p:cNvPr id="8205" name="Oval 7">
              <a:extLst>
                <a:ext uri="{FF2B5EF4-FFF2-40B4-BE49-F238E27FC236}">
                  <a16:creationId xmlns:a16="http://schemas.microsoft.com/office/drawing/2014/main" id="{37A1918A-6308-403B-AFBA-C2AC1F7A2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7" y="1648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2600">
                <a:latin typeface="Arial" panose="020B0604020202020204" pitchFamily="34" charset="0"/>
              </a:endParaRPr>
            </a:p>
          </p:txBody>
        </p:sp>
        <p:sp>
          <p:nvSpPr>
            <p:cNvPr id="8206" name="Oval 8">
              <a:extLst>
                <a:ext uri="{FF2B5EF4-FFF2-40B4-BE49-F238E27FC236}">
                  <a16:creationId xmlns:a16="http://schemas.microsoft.com/office/drawing/2014/main" id="{28AD8BB5-C4E3-41B4-9B4F-31107D901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6" y="1120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2600">
                <a:latin typeface="Arial" panose="020B0604020202020204" pitchFamily="34" charset="0"/>
              </a:endParaRPr>
            </a:p>
          </p:txBody>
        </p:sp>
        <p:sp>
          <p:nvSpPr>
            <p:cNvPr id="8207" name="Oval 9">
              <a:extLst>
                <a:ext uri="{FF2B5EF4-FFF2-40B4-BE49-F238E27FC236}">
                  <a16:creationId xmlns:a16="http://schemas.microsoft.com/office/drawing/2014/main" id="{FDDFBFE6-135A-4768-84DA-AA4CA3C07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7" y="1600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2600">
                <a:latin typeface="Arial" panose="020B0604020202020204" pitchFamily="34" charset="0"/>
              </a:endParaRPr>
            </a:p>
          </p:txBody>
        </p:sp>
        <p:sp>
          <p:nvSpPr>
            <p:cNvPr id="8208" name="Oval 10">
              <a:extLst>
                <a:ext uri="{FF2B5EF4-FFF2-40B4-BE49-F238E27FC236}">
                  <a16:creationId xmlns:a16="http://schemas.microsoft.com/office/drawing/2014/main" id="{90DFE228-B8F8-4E6E-BFDD-184477735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7" y="1552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2600">
                <a:latin typeface="Arial" panose="020B0604020202020204" pitchFamily="34" charset="0"/>
              </a:endParaRPr>
            </a:p>
          </p:txBody>
        </p:sp>
        <p:sp>
          <p:nvSpPr>
            <p:cNvPr id="8209" name="Oval 11">
              <a:extLst>
                <a:ext uri="{FF2B5EF4-FFF2-40B4-BE49-F238E27FC236}">
                  <a16:creationId xmlns:a16="http://schemas.microsoft.com/office/drawing/2014/main" id="{407B2851-8893-4CF7-87C6-818FE305E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7" y="1504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2600">
                <a:latin typeface="Arial" panose="020B0604020202020204" pitchFamily="34" charset="0"/>
              </a:endParaRPr>
            </a:p>
          </p:txBody>
        </p:sp>
        <p:sp>
          <p:nvSpPr>
            <p:cNvPr id="8210" name="Oval 12">
              <a:extLst>
                <a:ext uri="{FF2B5EF4-FFF2-40B4-BE49-F238E27FC236}">
                  <a16:creationId xmlns:a16="http://schemas.microsoft.com/office/drawing/2014/main" id="{691EC893-CC58-453F-9EDB-8CC7A38BA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7" y="1456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2600">
                <a:latin typeface="Arial" panose="020B0604020202020204" pitchFamily="34" charset="0"/>
              </a:endParaRPr>
            </a:p>
          </p:txBody>
        </p:sp>
        <p:sp>
          <p:nvSpPr>
            <p:cNvPr id="8211" name="Oval 13">
              <a:extLst>
                <a:ext uri="{FF2B5EF4-FFF2-40B4-BE49-F238E27FC236}">
                  <a16:creationId xmlns:a16="http://schemas.microsoft.com/office/drawing/2014/main" id="{C3756B20-2C0F-4E97-929F-AD30A344E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7" y="1408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2600">
                <a:latin typeface="Arial" panose="020B0604020202020204" pitchFamily="34" charset="0"/>
              </a:endParaRPr>
            </a:p>
          </p:txBody>
        </p:sp>
        <p:sp>
          <p:nvSpPr>
            <p:cNvPr id="8212" name="Oval 14">
              <a:extLst>
                <a:ext uri="{FF2B5EF4-FFF2-40B4-BE49-F238E27FC236}">
                  <a16:creationId xmlns:a16="http://schemas.microsoft.com/office/drawing/2014/main" id="{12A7767D-E587-48D5-980B-9D8302724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7" y="1360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2600">
                <a:latin typeface="Arial" panose="020B0604020202020204" pitchFamily="34" charset="0"/>
              </a:endParaRPr>
            </a:p>
          </p:txBody>
        </p:sp>
        <p:sp>
          <p:nvSpPr>
            <p:cNvPr id="8213" name="Oval 15">
              <a:extLst>
                <a:ext uri="{FF2B5EF4-FFF2-40B4-BE49-F238E27FC236}">
                  <a16:creationId xmlns:a16="http://schemas.microsoft.com/office/drawing/2014/main" id="{D87D44E7-F356-46DD-8693-81BAEA513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7" y="1312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2600">
                <a:latin typeface="Arial" panose="020B0604020202020204" pitchFamily="34" charset="0"/>
              </a:endParaRPr>
            </a:p>
          </p:txBody>
        </p:sp>
        <p:sp>
          <p:nvSpPr>
            <p:cNvPr id="8214" name="Oval 16">
              <a:extLst>
                <a:ext uri="{FF2B5EF4-FFF2-40B4-BE49-F238E27FC236}">
                  <a16:creationId xmlns:a16="http://schemas.microsoft.com/office/drawing/2014/main" id="{8DBE3D6C-BE18-447E-80A0-B903667D5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7" y="1264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2600">
                <a:latin typeface="Arial" panose="020B0604020202020204" pitchFamily="34" charset="0"/>
              </a:endParaRPr>
            </a:p>
          </p:txBody>
        </p:sp>
        <p:sp>
          <p:nvSpPr>
            <p:cNvPr id="8215" name="Oval 17">
              <a:extLst>
                <a:ext uri="{FF2B5EF4-FFF2-40B4-BE49-F238E27FC236}">
                  <a16:creationId xmlns:a16="http://schemas.microsoft.com/office/drawing/2014/main" id="{8F0B2541-4A2C-4BFD-AB48-4776E20F8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7" y="1216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2600">
                <a:latin typeface="Arial" panose="020B0604020202020204" pitchFamily="34" charset="0"/>
              </a:endParaRPr>
            </a:p>
          </p:txBody>
        </p:sp>
        <p:sp>
          <p:nvSpPr>
            <p:cNvPr id="8216" name="Oval 18">
              <a:extLst>
                <a:ext uri="{FF2B5EF4-FFF2-40B4-BE49-F238E27FC236}">
                  <a16:creationId xmlns:a16="http://schemas.microsoft.com/office/drawing/2014/main" id="{239B4855-6D28-40AD-87C9-FEFEA28CA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7" y="1168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2600">
                <a:latin typeface="Arial" panose="020B0604020202020204" pitchFamily="34" charset="0"/>
              </a:endParaRPr>
            </a:p>
          </p:txBody>
        </p:sp>
        <p:sp>
          <p:nvSpPr>
            <p:cNvPr id="8217" name="Oval 19">
              <a:extLst>
                <a:ext uri="{FF2B5EF4-FFF2-40B4-BE49-F238E27FC236}">
                  <a16:creationId xmlns:a16="http://schemas.microsoft.com/office/drawing/2014/main" id="{FF60FDAC-9BE3-486E-9F49-13F5A846B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7" y="1120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2600">
                <a:latin typeface="Arial" panose="020B0604020202020204" pitchFamily="34" charset="0"/>
              </a:endParaRPr>
            </a:p>
          </p:txBody>
        </p:sp>
      </p:grpSp>
      <p:sp>
        <p:nvSpPr>
          <p:cNvPr id="8201" name="Line 20">
            <a:extLst>
              <a:ext uri="{FF2B5EF4-FFF2-40B4-BE49-F238E27FC236}">
                <a16:creationId xmlns:a16="http://schemas.microsoft.com/office/drawing/2014/main" id="{7F0E47DB-FFFA-434A-AAAB-388010F124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8725" y="3825875"/>
            <a:ext cx="4953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02" name="Line 21">
            <a:extLst>
              <a:ext uri="{FF2B5EF4-FFF2-40B4-BE49-F238E27FC236}">
                <a16:creationId xmlns:a16="http://schemas.microsoft.com/office/drawing/2014/main" id="{23EF884C-C3D9-4A81-B7DC-D46C366E16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8825" y="3825875"/>
            <a:ext cx="558800" cy="50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03" name="Line 22">
            <a:extLst>
              <a:ext uri="{FF2B5EF4-FFF2-40B4-BE49-F238E27FC236}">
                <a16:creationId xmlns:a16="http://schemas.microsoft.com/office/drawing/2014/main" id="{3DCFADCE-5129-4F2E-9D97-E70C141393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6225" y="3825875"/>
            <a:ext cx="406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04" name="Text Box 2">
            <a:extLst>
              <a:ext uri="{FF2B5EF4-FFF2-40B4-BE49-F238E27FC236}">
                <a16:creationId xmlns:a16="http://schemas.microsoft.com/office/drawing/2014/main" id="{F239F849-2422-4779-A4C4-CAA6FA3EC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7850"/>
            <a:ext cx="9144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PROGRAMAÇÃO ORIENTADA A OBJETOS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Introdução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">
            <a:extLst>
              <a:ext uri="{FF2B5EF4-FFF2-40B4-BE49-F238E27FC236}">
                <a16:creationId xmlns:a16="http://schemas.microsoft.com/office/drawing/2014/main" id="{416837A6-3306-4F13-9446-07D735C02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2000250"/>
            <a:ext cx="885825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        try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       {</a:t>
            </a:r>
            <a:br>
              <a:rPr lang="pt-BR" altLang="pt-BR">
                <a:latin typeface="Arial" panose="020B0604020202020204" pitchFamily="34" charset="0"/>
              </a:rPr>
            </a:br>
            <a:r>
              <a:rPr lang="pt-BR" altLang="pt-BR">
                <a:latin typeface="Arial" panose="020B0604020202020204" pitchFamily="34" charset="0"/>
              </a:rPr>
              <a:t>            Class.forName("com.mysql.jdbc.Driv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                                         er").newInstance();</a:t>
            </a:r>
            <a:br>
              <a:rPr lang="pt-BR" altLang="pt-BR">
                <a:latin typeface="Arial" panose="020B0604020202020204" pitchFamily="34" charset="0"/>
              </a:rPr>
            </a:br>
            <a:r>
              <a:rPr lang="pt-BR" altLang="pt-BR">
                <a:latin typeface="Arial" panose="020B0604020202020204" pitchFamily="34" charset="0"/>
              </a:rPr>
              <a:t>            System.out.println("Driver carregado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                                             com sucesso!");</a:t>
            </a:r>
            <a:br>
              <a:rPr lang="pt-BR" altLang="pt-BR">
                <a:latin typeface="Arial" panose="020B0604020202020204" pitchFamily="34" charset="0"/>
              </a:rPr>
            </a:br>
            <a:r>
              <a:rPr lang="pt-BR" altLang="pt-BR">
                <a:latin typeface="Arial" panose="020B0604020202020204" pitchFamily="34" charset="0"/>
              </a:rPr>
              <a:t>        }</a:t>
            </a:r>
          </a:p>
        </p:txBody>
      </p:sp>
      <p:sp>
        <p:nvSpPr>
          <p:cNvPr id="43011" name="Text Box 2">
            <a:extLst>
              <a:ext uri="{FF2B5EF4-FFF2-40B4-BE49-F238E27FC236}">
                <a16:creationId xmlns:a16="http://schemas.microsoft.com/office/drawing/2014/main" id="{42CBE8CF-5D20-42AF-904F-F27B33C4B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7850"/>
            <a:ext cx="9144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PROGRAMAÇÃO ORIENTADA A OBJETOS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JDBC – Driver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">
            <a:extLst>
              <a:ext uri="{FF2B5EF4-FFF2-40B4-BE49-F238E27FC236}">
                <a16:creationId xmlns:a16="http://schemas.microsoft.com/office/drawing/2014/main" id="{9C70551C-4549-47C2-820F-58CA9AF2D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2000250"/>
            <a:ext cx="885825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        catch (Exception ex)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        {</a:t>
            </a:r>
            <a:br>
              <a:rPr lang="pt-BR" altLang="pt-BR">
                <a:latin typeface="Arial" panose="020B0604020202020204" pitchFamily="34" charset="0"/>
              </a:rPr>
            </a:br>
            <a:r>
              <a:rPr lang="pt-BR" altLang="pt-BR">
                <a:latin typeface="Arial" panose="020B0604020202020204" pitchFamily="34" charset="0"/>
              </a:rPr>
              <a:t>            System.out.println("Driver nao pode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                                               ser carregado!");</a:t>
            </a:r>
            <a:br>
              <a:rPr lang="pt-BR" altLang="pt-BR">
                <a:latin typeface="Arial" panose="020B0604020202020204" pitchFamily="34" charset="0"/>
              </a:rPr>
            </a:br>
            <a:r>
              <a:rPr lang="pt-BR" altLang="pt-BR">
                <a:latin typeface="Arial" panose="020B0604020202020204" pitchFamily="34" charset="0"/>
              </a:rPr>
              <a:t>        }</a:t>
            </a:r>
            <a:br>
              <a:rPr lang="pt-BR" altLang="pt-BR">
                <a:latin typeface="Arial" panose="020B0604020202020204" pitchFamily="34" charset="0"/>
              </a:rPr>
            </a:br>
            <a:r>
              <a:rPr lang="pt-BR" altLang="pt-BR">
                <a:latin typeface="Arial" panose="020B0604020202020204" pitchFamily="34" charset="0"/>
              </a:rPr>
              <a:t>    }</a:t>
            </a:r>
            <a:br>
              <a:rPr lang="pt-BR" altLang="pt-BR">
                <a:latin typeface="Arial" panose="020B0604020202020204" pitchFamily="34" charset="0"/>
              </a:rPr>
            </a:br>
            <a:r>
              <a:rPr lang="pt-BR" altLang="pt-BR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44035" name="Text Box 2">
            <a:extLst>
              <a:ext uri="{FF2B5EF4-FFF2-40B4-BE49-F238E27FC236}">
                <a16:creationId xmlns:a16="http://schemas.microsoft.com/office/drawing/2014/main" id="{6AC0CB94-3196-48E9-B673-2D2266A85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7850"/>
            <a:ext cx="9144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PROGRAMAÇÃO ORIENTADA A OBJETOS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JDBC – Driver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">
            <a:extLst>
              <a:ext uri="{FF2B5EF4-FFF2-40B4-BE49-F238E27FC236}">
                <a16:creationId xmlns:a16="http://schemas.microsoft.com/office/drawing/2014/main" id="{9CD857CD-0C87-4F9B-B5C5-859FBD03B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2000250"/>
            <a:ext cx="885825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 Black" panose="020B0A04020102020204" pitchFamily="34" charset="0"/>
              </a:rPr>
              <a:t>Dicas: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Se o driver não puder ser carregado através do CLASSPATH experimente copiar o connector para o diretório C:\arquivo de programas\java\jre\lib\ext (o seu deve ser bem parecido).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Em testes esta foi uma das forma adequada de carregar o driver.</a:t>
            </a:r>
          </a:p>
        </p:txBody>
      </p:sp>
      <p:sp>
        <p:nvSpPr>
          <p:cNvPr id="45059" name="Text Box 2">
            <a:extLst>
              <a:ext uri="{FF2B5EF4-FFF2-40B4-BE49-F238E27FC236}">
                <a16:creationId xmlns:a16="http://schemas.microsoft.com/office/drawing/2014/main" id="{2E1DE1B1-7CD1-4676-9C7E-89700D3E7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7850"/>
            <a:ext cx="9144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PROGRAMAÇÃO ORIENTADA A OBJETOS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JDBC – Driver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">
            <a:extLst>
              <a:ext uri="{FF2B5EF4-FFF2-40B4-BE49-F238E27FC236}">
                <a16:creationId xmlns:a16="http://schemas.microsoft.com/office/drawing/2014/main" id="{AFF9E67E-0D2C-493C-8120-2B3E66CC8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2000250"/>
            <a:ext cx="885825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OUTRA MANEIRA DE CARREGAR O DRIVER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NO ECLIPSE: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   PROJECT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      PROPERTIES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         JAVA BUILD PATH – LIBRARIES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         ADD EXTERNAL JARs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            IR NA PASTA QUE ESTÁ O DRIVER 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            ABRIR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               OK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             </a:t>
            </a:r>
          </a:p>
        </p:txBody>
      </p:sp>
      <p:sp>
        <p:nvSpPr>
          <p:cNvPr id="46083" name="Text Box 2">
            <a:extLst>
              <a:ext uri="{FF2B5EF4-FFF2-40B4-BE49-F238E27FC236}">
                <a16:creationId xmlns:a16="http://schemas.microsoft.com/office/drawing/2014/main" id="{8A29A0BA-6E6C-491E-B7C0-AA3728E89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7850"/>
            <a:ext cx="9144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PROGRAMAÇÃO ORIENTADA A OBJETOS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JDBC – Driver no Eclipse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5817" y="412842"/>
            <a:ext cx="2367392" cy="688074"/>
          </a:xfrm>
          <a:prstGeom prst="rect">
            <a:avLst/>
          </a:prstGeom>
        </p:spPr>
        <p:txBody>
          <a:bodyPr vert="horz" wrap="square" lIns="0" tIns="1086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0860">
              <a:spcBef>
                <a:spcPts val="86"/>
              </a:spcBef>
            </a:pPr>
            <a:r>
              <a:rPr spc="-17" dirty="0">
                <a:solidFill>
                  <a:srgbClr val="0070BF"/>
                </a:solidFill>
              </a:rPr>
              <a:t>Drivers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5609" y="1232395"/>
            <a:ext cx="6835737" cy="1860162"/>
          </a:xfrm>
          <a:prstGeom prst="rect">
            <a:avLst/>
          </a:prstGeom>
        </p:spPr>
        <p:txBody>
          <a:bodyPr vert="horz" wrap="square" lIns="0" tIns="11403" rIns="0" bIns="0" rtlCol="0">
            <a:spAutoFit/>
          </a:bodyPr>
          <a:lstStyle/>
          <a:p>
            <a:pPr marL="10860">
              <a:spcBef>
                <a:spcPts val="90"/>
              </a:spcBef>
            </a:pPr>
            <a:r>
              <a:rPr sz="1710" spc="-4" dirty="0">
                <a:solidFill>
                  <a:srgbClr val="BF0000"/>
                </a:solidFill>
                <a:latin typeface="Arial"/>
                <a:cs typeface="Arial"/>
              </a:rPr>
              <a:t>Importando </a:t>
            </a:r>
            <a:r>
              <a:rPr sz="1710" dirty="0">
                <a:solidFill>
                  <a:srgbClr val="BF0000"/>
                </a:solidFill>
                <a:latin typeface="Arial"/>
                <a:cs typeface="Arial"/>
              </a:rPr>
              <a:t>um </a:t>
            </a:r>
            <a:r>
              <a:rPr sz="1710" spc="-4" dirty="0">
                <a:solidFill>
                  <a:srgbClr val="BF0000"/>
                </a:solidFill>
                <a:latin typeface="Arial"/>
                <a:cs typeface="Arial"/>
              </a:rPr>
              <a:t>arquivo .jar</a:t>
            </a:r>
            <a:r>
              <a:rPr sz="1710" spc="-56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1710" dirty="0">
                <a:solidFill>
                  <a:srgbClr val="BF0000"/>
                </a:solidFill>
                <a:latin typeface="Arial"/>
                <a:cs typeface="Arial"/>
              </a:rPr>
              <a:t>fornecido:</a:t>
            </a:r>
            <a:endParaRPr sz="1710">
              <a:latin typeface="Arial"/>
              <a:cs typeface="Arial"/>
            </a:endParaRPr>
          </a:p>
          <a:p>
            <a:pPr>
              <a:spcBef>
                <a:spcPts val="34"/>
              </a:spcBef>
            </a:pPr>
            <a:endParaRPr sz="1753">
              <a:latin typeface="Arial"/>
              <a:cs typeface="Arial"/>
            </a:endParaRPr>
          </a:p>
          <a:p>
            <a:pPr marL="10860" marR="4344"/>
            <a:r>
              <a:rPr sz="1710" u="heavy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No </a:t>
            </a:r>
            <a:r>
              <a:rPr sz="1710" u="heavy" spc="-4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eclipse</a:t>
            </a:r>
            <a:r>
              <a:rPr sz="1710" spc="-4" dirty="0">
                <a:latin typeface="Arial"/>
                <a:cs typeface="Arial"/>
              </a:rPr>
              <a:t>: clique </a:t>
            </a:r>
            <a:r>
              <a:rPr sz="1710" dirty="0">
                <a:latin typeface="Arial"/>
                <a:cs typeface="Arial"/>
              </a:rPr>
              <a:t>com o botão </a:t>
            </a:r>
            <a:r>
              <a:rPr sz="1710" spc="-4" dirty="0">
                <a:latin typeface="Arial"/>
                <a:cs typeface="Arial"/>
              </a:rPr>
              <a:t>direito do </a:t>
            </a:r>
            <a:r>
              <a:rPr sz="1710" dirty="0">
                <a:latin typeface="Arial"/>
                <a:cs typeface="Arial"/>
              </a:rPr>
              <a:t>mouse sobre o Projeto,  </a:t>
            </a:r>
            <a:r>
              <a:rPr sz="1710" spc="-17" dirty="0">
                <a:latin typeface="Arial"/>
                <a:cs typeface="Arial"/>
              </a:rPr>
              <a:t>vá </a:t>
            </a:r>
            <a:r>
              <a:rPr sz="1710" spc="4" dirty="0">
                <a:latin typeface="Arial"/>
                <a:cs typeface="Arial"/>
              </a:rPr>
              <a:t>em </a:t>
            </a:r>
            <a:r>
              <a:rPr sz="1710" spc="-4" dirty="0">
                <a:latin typeface="Arial"/>
                <a:cs typeface="Arial"/>
              </a:rPr>
              <a:t>"</a:t>
            </a:r>
            <a:r>
              <a:rPr sz="1710" spc="-4" dirty="0">
                <a:solidFill>
                  <a:srgbClr val="008000"/>
                </a:solidFill>
                <a:latin typeface="Arial"/>
                <a:cs typeface="Arial"/>
              </a:rPr>
              <a:t>Properties</a:t>
            </a:r>
            <a:r>
              <a:rPr sz="1710" spc="-4" dirty="0">
                <a:latin typeface="Arial"/>
                <a:cs typeface="Arial"/>
              </a:rPr>
              <a:t>" (última opção), selecione "</a:t>
            </a:r>
            <a:r>
              <a:rPr sz="1710" spc="-4" dirty="0">
                <a:solidFill>
                  <a:srgbClr val="008000"/>
                </a:solidFill>
                <a:latin typeface="Arial"/>
                <a:cs typeface="Arial"/>
              </a:rPr>
              <a:t>Java Build </a:t>
            </a:r>
            <a:r>
              <a:rPr sz="1710" dirty="0">
                <a:solidFill>
                  <a:srgbClr val="008000"/>
                </a:solidFill>
                <a:latin typeface="Arial"/>
                <a:cs typeface="Arial"/>
              </a:rPr>
              <a:t>Path</a:t>
            </a:r>
            <a:r>
              <a:rPr sz="1710" dirty="0">
                <a:latin typeface="Arial"/>
                <a:cs typeface="Arial"/>
              </a:rPr>
              <a:t>" </a:t>
            </a:r>
            <a:r>
              <a:rPr sz="1710" spc="-4" dirty="0">
                <a:latin typeface="Arial"/>
                <a:cs typeface="Arial"/>
              </a:rPr>
              <a:t>no  navegador </a:t>
            </a:r>
            <a:r>
              <a:rPr sz="1710" dirty="0">
                <a:latin typeface="Arial"/>
                <a:cs typeface="Arial"/>
              </a:rPr>
              <a:t>a </a:t>
            </a:r>
            <a:r>
              <a:rPr sz="1710" spc="-4" dirty="0">
                <a:latin typeface="Arial"/>
                <a:cs typeface="Arial"/>
              </a:rPr>
              <a:t>esquerda, clique na </a:t>
            </a:r>
            <a:r>
              <a:rPr sz="1710" dirty="0">
                <a:latin typeface="Arial"/>
                <a:cs typeface="Arial"/>
              </a:rPr>
              <a:t>aba </a:t>
            </a:r>
            <a:r>
              <a:rPr sz="1710" spc="-4" dirty="0">
                <a:latin typeface="Arial"/>
                <a:cs typeface="Arial"/>
              </a:rPr>
              <a:t>"</a:t>
            </a:r>
            <a:r>
              <a:rPr sz="1710" spc="-4" dirty="0">
                <a:solidFill>
                  <a:srgbClr val="008000"/>
                </a:solidFill>
                <a:latin typeface="Arial"/>
                <a:cs typeface="Arial"/>
              </a:rPr>
              <a:t>Libraries</a:t>
            </a:r>
            <a:r>
              <a:rPr sz="1710" spc="-4" dirty="0">
                <a:latin typeface="Arial"/>
                <a:cs typeface="Arial"/>
              </a:rPr>
              <a:t>", clique no </a:t>
            </a:r>
            <a:r>
              <a:rPr sz="1710" dirty="0">
                <a:latin typeface="Arial"/>
                <a:cs typeface="Arial"/>
              </a:rPr>
              <a:t>botão  "</a:t>
            </a:r>
            <a:r>
              <a:rPr sz="1710" dirty="0">
                <a:solidFill>
                  <a:srgbClr val="008000"/>
                </a:solidFill>
                <a:latin typeface="Arial"/>
                <a:cs typeface="Arial"/>
              </a:rPr>
              <a:t>Add External JARs</a:t>
            </a:r>
            <a:r>
              <a:rPr sz="1710" dirty="0">
                <a:latin typeface="Arial"/>
                <a:cs typeface="Arial"/>
              </a:rPr>
              <a:t>", </a:t>
            </a:r>
            <a:r>
              <a:rPr sz="1710" spc="-4" dirty="0">
                <a:latin typeface="Arial"/>
                <a:cs typeface="Arial"/>
              </a:rPr>
              <a:t>selecione </a:t>
            </a:r>
            <a:r>
              <a:rPr sz="1710" dirty="0">
                <a:latin typeface="Arial"/>
                <a:cs typeface="Arial"/>
              </a:rPr>
              <a:t>o </a:t>
            </a:r>
            <a:r>
              <a:rPr sz="1710" spc="-4" dirty="0">
                <a:latin typeface="Arial"/>
                <a:cs typeface="Arial"/>
              </a:rPr>
              <a:t>arquivo </a:t>
            </a:r>
            <a:r>
              <a:rPr sz="1710" spc="4" dirty="0">
                <a:latin typeface="Arial"/>
                <a:cs typeface="Arial"/>
              </a:rPr>
              <a:t>JAR </a:t>
            </a:r>
            <a:r>
              <a:rPr sz="1710" spc="-4" dirty="0">
                <a:latin typeface="Arial"/>
                <a:cs typeface="Arial"/>
              </a:rPr>
              <a:t>do </a:t>
            </a:r>
            <a:r>
              <a:rPr sz="1710" spc="-9" dirty="0">
                <a:latin typeface="Arial"/>
                <a:cs typeface="Arial"/>
              </a:rPr>
              <a:t>driver </a:t>
            </a:r>
            <a:r>
              <a:rPr sz="1710" dirty="0">
                <a:latin typeface="Arial"/>
                <a:cs typeface="Arial"/>
              </a:rPr>
              <a:t>e </a:t>
            </a:r>
            <a:r>
              <a:rPr sz="1710" spc="-4" dirty="0">
                <a:latin typeface="Arial"/>
                <a:cs typeface="Arial"/>
              </a:rPr>
              <a:t>clique  </a:t>
            </a:r>
            <a:r>
              <a:rPr sz="1710" spc="4" dirty="0">
                <a:latin typeface="Arial"/>
                <a:cs typeface="Arial"/>
              </a:rPr>
              <a:t>em</a:t>
            </a:r>
            <a:r>
              <a:rPr sz="1710" spc="-34" dirty="0">
                <a:latin typeface="Arial"/>
                <a:cs typeface="Arial"/>
              </a:rPr>
              <a:t> </a:t>
            </a:r>
            <a:r>
              <a:rPr sz="1710" dirty="0">
                <a:latin typeface="Arial"/>
                <a:cs typeface="Arial"/>
              </a:rPr>
              <a:t>"</a:t>
            </a:r>
            <a:r>
              <a:rPr sz="1710" dirty="0">
                <a:solidFill>
                  <a:srgbClr val="008000"/>
                </a:solidFill>
                <a:latin typeface="Arial"/>
                <a:cs typeface="Arial"/>
              </a:rPr>
              <a:t>OK</a:t>
            </a:r>
            <a:r>
              <a:rPr sz="1710" dirty="0">
                <a:latin typeface="Arial"/>
                <a:cs typeface="Arial"/>
              </a:rPr>
              <a:t>".</a:t>
            </a:r>
            <a:endParaRPr sz="171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84594" y="2840939"/>
            <a:ext cx="6535461" cy="3240038"/>
            <a:chOff x="1385316" y="3093720"/>
            <a:chExt cx="7642859" cy="3789045"/>
          </a:xfrm>
        </p:grpSpPr>
        <p:sp>
          <p:nvSpPr>
            <p:cNvPr id="5" name="object 5"/>
            <p:cNvSpPr/>
            <p:nvPr/>
          </p:nvSpPr>
          <p:spPr>
            <a:xfrm>
              <a:off x="2883408" y="3348228"/>
              <a:ext cx="4924044" cy="35341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052"/>
            </a:p>
          </p:txBody>
        </p:sp>
        <p:sp>
          <p:nvSpPr>
            <p:cNvPr id="6" name="object 6"/>
            <p:cNvSpPr/>
            <p:nvPr/>
          </p:nvSpPr>
          <p:spPr>
            <a:xfrm>
              <a:off x="1385316" y="3093719"/>
              <a:ext cx="7642859" cy="3566795"/>
            </a:xfrm>
            <a:custGeom>
              <a:avLst/>
              <a:gdLst/>
              <a:ahLst/>
              <a:cxnLst/>
              <a:rect l="l" t="t" r="r" b="b"/>
              <a:pathLst>
                <a:path w="7642859" h="3566795">
                  <a:moveTo>
                    <a:pt x="1655064" y="1149108"/>
                  </a:moveTo>
                  <a:lnTo>
                    <a:pt x="1570748" y="1106424"/>
                  </a:lnTo>
                  <a:lnTo>
                    <a:pt x="1408176" y="1024128"/>
                  </a:lnTo>
                  <a:lnTo>
                    <a:pt x="1408176" y="1106424"/>
                  </a:lnTo>
                  <a:lnTo>
                    <a:pt x="0" y="1106424"/>
                  </a:lnTo>
                  <a:lnTo>
                    <a:pt x="0" y="1190256"/>
                  </a:lnTo>
                  <a:lnTo>
                    <a:pt x="1408176" y="1190256"/>
                  </a:lnTo>
                  <a:lnTo>
                    <a:pt x="1408176" y="1272552"/>
                  </a:lnTo>
                  <a:lnTo>
                    <a:pt x="1572768" y="1190256"/>
                  </a:lnTo>
                  <a:lnTo>
                    <a:pt x="1655064" y="1149108"/>
                  </a:lnTo>
                  <a:close/>
                </a:path>
                <a:path w="7642859" h="3566795">
                  <a:moveTo>
                    <a:pt x="3816096" y="758964"/>
                  </a:moveTo>
                  <a:lnTo>
                    <a:pt x="3775786" y="707148"/>
                  </a:lnTo>
                  <a:lnTo>
                    <a:pt x="3645408" y="539508"/>
                  </a:lnTo>
                  <a:lnTo>
                    <a:pt x="3609606" y="614667"/>
                  </a:lnTo>
                  <a:lnTo>
                    <a:pt x="2321052" y="0"/>
                  </a:lnTo>
                  <a:lnTo>
                    <a:pt x="2285987" y="74688"/>
                  </a:lnTo>
                  <a:lnTo>
                    <a:pt x="3574148" y="689140"/>
                  </a:lnTo>
                  <a:lnTo>
                    <a:pt x="3538728" y="763536"/>
                  </a:lnTo>
                  <a:lnTo>
                    <a:pt x="3816096" y="758964"/>
                  </a:lnTo>
                  <a:close/>
                </a:path>
                <a:path w="7642859" h="3566795">
                  <a:moveTo>
                    <a:pt x="5184648" y="3566172"/>
                  </a:moveTo>
                  <a:lnTo>
                    <a:pt x="5141785" y="3506736"/>
                  </a:lnTo>
                  <a:lnTo>
                    <a:pt x="5023104" y="3342144"/>
                  </a:lnTo>
                  <a:lnTo>
                    <a:pt x="4984661" y="3414953"/>
                  </a:lnTo>
                  <a:lnTo>
                    <a:pt x="3835908" y="2810256"/>
                  </a:lnTo>
                  <a:lnTo>
                    <a:pt x="3796271" y="2883420"/>
                  </a:lnTo>
                  <a:lnTo>
                    <a:pt x="4946154" y="3487915"/>
                  </a:lnTo>
                  <a:lnTo>
                    <a:pt x="4907280" y="3561600"/>
                  </a:lnTo>
                  <a:lnTo>
                    <a:pt x="5184648" y="3566172"/>
                  </a:lnTo>
                  <a:close/>
                </a:path>
                <a:path w="7642859" h="3566795">
                  <a:moveTo>
                    <a:pt x="7642860" y="1014996"/>
                  </a:moveTo>
                  <a:lnTo>
                    <a:pt x="7623035" y="934212"/>
                  </a:lnTo>
                  <a:lnTo>
                    <a:pt x="6566128" y="1202855"/>
                  </a:lnTo>
                  <a:lnTo>
                    <a:pt x="6545567" y="1121676"/>
                  </a:lnTo>
                  <a:lnTo>
                    <a:pt x="6336779" y="1303032"/>
                  </a:lnTo>
                  <a:lnTo>
                    <a:pt x="6606527" y="1362468"/>
                  </a:lnTo>
                  <a:lnTo>
                    <a:pt x="6588785" y="1292364"/>
                  </a:lnTo>
                  <a:lnTo>
                    <a:pt x="6586271" y="1282446"/>
                  </a:lnTo>
                  <a:lnTo>
                    <a:pt x="7642860" y="101499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052"/>
            </a:p>
          </p:txBody>
        </p:sp>
      </p:grpSp>
    </p:spTree>
    <p:extLst>
      <p:ext uri="{BB962C8B-B14F-4D97-AF65-F5344CB8AC3E}">
        <p14:creationId xmlns:p14="http://schemas.microsoft.com/office/powerpoint/2010/main" val="4176864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07093" y="2846151"/>
            <a:ext cx="6289486" cy="3290537"/>
            <a:chOff x="1528572" y="3099816"/>
            <a:chExt cx="7355205" cy="3848100"/>
          </a:xfrm>
        </p:grpSpPr>
        <p:sp>
          <p:nvSpPr>
            <p:cNvPr id="3" name="object 3"/>
            <p:cNvSpPr/>
            <p:nvPr/>
          </p:nvSpPr>
          <p:spPr>
            <a:xfrm>
              <a:off x="2939796" y="3471672"/>
              <a:ext cx="4811267" cy="34762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052"/>
            </a:p>
          </p:txBody>
        </p:sp>
        <p:sp>
          <p:nvSpPr>
            <p:cNvPr id="4" name="object 4"/>
            <p:cNvSpPr/>
            <p:nvPr/>
          </p:nvSpPr>
          <p:spPr>
            <a:xfrm>
              <a:off x="1528559" y="3099815"/>
              <a:ext cx="7355205" cy="3488690"/>
            </a:xfrm>
            <a:custGeom>
              <a:avLst/>
              <a:gdLst/>
              <a:ahLst/>
              <a:cxnLst/>
              <a:rect l="l" t="t" r="r" b="b"/>
              <a:pathLst>
                <a:path w="7355205" h="3488690">
                  <a:moveTo>
                    <a:pt x="1656600" y="950988"/>
                  </a:moveTo>
                  <a:lnTo>
                    <a:pt x="1573796" y="909828"/>
                  </a:lnTo>
                  <a:lnTo>
                    <a:pt x="1408188" y="827532"/>
                  </a:lnTo>
                  <a:lnTo>
                    <a:pt x="1408188" y="909828"/>
                  </a:lnTo>
                  <a:lnTo>
                    <a:pt x="0" y="909828"/>
                  </a:lnTo>
                  <a:lnTo>
                    <a:pt x="0" y="992136"/>
                  </a:lnTo>
                  <a:lnTo>
                    <a:pt x="1408188" y="992136"/>
                  </a:lnTo>
                  <a:lnTo>
                    <a:pt x="1408188" y="1074432"/>
                  </a:lnTo>
                  <a:lnTo>
                    <a:pt x="1573796" y="992136"/>
                  </a:lnTo>
                  <a:lnTo>
                    <a:pt x="1656600" y="950988"/>
                  </a:lnTo>
                  <a:close/>
                </a:path>
                <a:path w="7355205" h="3488690">
                  <a:moveTo>
                    <a:pt x="3240036" y="967752"/>
                  </a:moveTo>
                  <a:lnTo>
                    <a:pt x="3197212" y="864120"/>
                  </a:lnTo>
                  <a:lnTo>
                    <a:pt x="3134880" y="713244"/>
                  </a:lnTo>
                  <a:lnTo>
                    <a:pt x="3080956" y="774712"/>
                  </a:lnTo>
                  <a:lnTo>
                    <a:pt x="2186952" y="0"/>
                  </a:lnTo>
                  <a:lnTo>
                    <a:pt x="2133600" y="62496"/>
                  </a:lnTo>
                  <a:lnTo>
                    <a:pt x="3026143" y="837209"/>
                  </a:lnTo>
                  <a:lnTo>
                    <a:pt x="2971812" y="899172"/>
                  </a:lnTo>
                  <a:lnTo>
                    <a:pt x="3240036" y="967752"/>
                  </a:lnTo>
                  <a:close/>
                </a:path>
                <a:path w="7355205" h="3488690">
                  <a:moveTo>
                    <a:pt x="4753368" y="3488448"/>
                  </a:moveTo>
                  <a:lnTo>
                    <a:pt x="4710188" y="3384816"/>
                  </a:lnTo>
                  <a:lnTo>
                    <a:pt x="4646688" y="3232416"/>
                  </a:lnTo>
                  <a:lnTo>
                    <a:pt x="4592548" y="3295231"/>
                  </a:lnTo>
                  <a:lnTo>
                    <a:pt x="3700284" y="2522220"/>
                  </a:lnTo>
                  <a:lnTo>
                    <a:pt x="3645408" y="2583192"/>
                  </a:lnTo>
                  <a:lnTo>
                    <a:pt x="4538916" y="3357461"/>
                  </a:lnTo>
                  <a:lnTo>
                    <a:pt x="4485144" y="3419868"/>
                  </a:lnTo>
                  <a:lnTo>
                    <a:pt x="4753368" y="3488448"/>
                  </a:lnTo>
                  <a:close/>
                </a:path>
                <a:path w="7355205" h="3488690">
                  <a:moveTo>
                    <a:pt x="7354837" y="1560588"/>
                  </a:moveTo>
                  <a:lnTo>
                    <a:pt x="7335025" y="1479804"/>
                  </a:lnTo>
                  <a:lnTo>
                    <a:pt x="6279629" y="1748434"/>
                  </a:lnTo>
                  <a:lnTo>
                    <a:pt x="6259068" y="1667268"/>
                  </a:lnTo>
                  <a:lnTo>
                    <a:pt x="6048756" y="1848624"/>
                  </a:lnTo>
                  <a:lnTo>
                    <a:pt x="6320028" y="1908060"/>
                  </a:lnTo>
                  <a:lnTo>
                    <a:pt x="6302286" y="1837956"/>
                  </a:lnTo>
                  <a:lnTo>
                    <a:pt x="6299682" y="1827669"/>
                  </a:lnTo>
                  <a:lnTo>
                    <a:pt x="7354837" y="156058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052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15817" y="412842"/>
            <a:ext cx="2367392" cy="688074"/>
          </a:xfrm>
          <a:prstGeom prst="rect">
            <a:avLst/>
          </a:prstGeom>
        </p:spPr>
        <p:txBody>
          <a:bodyPr vert="horz" wrap="square" lIns="0" tIns="1086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0860">
              <a:spcBef>
                <a:spcPts val="86"/>
              </a:spcBef>
            </a:pPr>
            <a:r>
              <a:rPr spc="-17" dirty="0">
                <a:solidFill>
                  <a:srgbClr val="0070BF"/>
                </a:solidFill>
              </a:rPr>
              <a:t>Drivers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65609" y="1232395"/>
            <a:ext cx="7008409" cy="1597013"/>
          </a:xfrm>
          <a:prstGeom prst="rect">
            <a:avLst/>
          </a:prstGeom>
        </p:spPr>
        <p:txBody>
          <a:bodyPr vert="horz" wrap="square" lIns="0" tIns="11403" rIns="0" bIns="0" rtlCol="0">
            <a:spAutoFit/>
          </a:bodyPr>
          <a:lstStyle/>
          <a:p>
            <a:pPr marL="10860">
              <a:spcBef>
                <a:spcPts val="90"/>
              </a:spcBef>
            </a:pPr>
            <a:r>
              <a:rPr sz="1710" spc="-4" dirty="0">
                <a:solidFill>
                  <a:srgbClr val="BF0000"/>
                </a:solidFill>
                <a:latin typeface="Arial"/>
                <a:cs typeface="Arial"/>
              </a:rPr>
              <a:t>Importando </a:t>
            </a:r>
            <a:r>
              <a:rPr sz="1710" dirty="0">
                <a:solidFill>
                  <a:srgbClr val="BF0000"/>
                </a:solidFill>
                <a:latin typeface="Arial"/>
                <a:cs typeface="Arial"/>
              </a:rPr>
              <a:t>um </a:t>
            </a:r>
            <a:r>
              <a:rPr sz="1710" spc="-4" dirty="0">
                <a:solidFill>
                  <a:srgbClr val="BF0000"/>
                </a:solidFill>
                <a:latin typeface="Arial"/>
                <a:cs typeface="Arial"/>
              </a:rPr>
              <a:t>arquivo .jar</a:t>
            </a:r>
            <a:r>
              <a:rPr sz="1710" spc="-56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1710" dirty="0">
                <a:solidFill>
                  <a:srgbClr val="BF0000"/>
                </a:solidFill>
                <a:latin typeface="Arial"/>
                <a:cs typeface="Arial"/>
              </a:rPr>
              <a:t>fornecido:</a:t>
            </a:r>
            <a:endParaRPr sz="1710">
              <a:latin typeface="Arial"/>
              <a:cs typeface="Arial"/>
            </a:endParaRPr>
          </a:p>
          <a:p>
            <a:pPr>
              <a:spcBef>
                <a:spcPts val="34"/>
              </a:spcBef>
            </a:pPr>
            <a:endParaRPr sz="1753">
              <a:latin typeface="Arial"/>
              <a:cs typeface="Arial"/>
            </a:endParaRPr>
          </a:p>
          <a:p>
            <a:pPr marL="10860" marR="4344"/>
            <a:r>
              <a:rPr sz="1710" u="heavy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No NetBeans</a:t>
            </a:r>
            <a:r>
              <a:rPr sz="1710" dirty="0">
                <a:latin typeface="Arial"/>
                <a:cs typeface="Arial"/>
              </a:rPr>
              <a:t>: </a:t>
            </a:r>
            <a:r>
              <a:rPr sz="1710" spc="-4" dirty="0">
                <a:latin typeface="Arial"/>
                <a:cs typeface="Arial"/>
              </a:rPr>
              <a:t>clique </a:t>
            </a:r>
            <a:r>
              <a:rPr sz="1710" dirty="0">
                <a:latin typeface="Arial"/>
                <a:cs typeface="Arial"/>
              </a:rPr>
              <a:t>com o </a:t>
            </a:r>
            <a:r>
              <a:rPr sz="1710" spc="-4" dirty="0">
                <a:latin typeface="Arial"/>
                <a:cs typeface="Arial"/>
              </a:rPr>
              <a:t>botão </a:t>
            </a:r>
            <a:r>
              <a:rPr sz="1710" dirty="0">
                <a:latin typeface="Arial"/>
                <a:cs typeface="Arial"/>
              </a:rPr>
              <a:t>direito </a:t>
            </a:r>
            <a:r>
              <a:rPr sz="1710" spc="-4" dirty="0">
                <a:latin typeface="Arial"/>
                <a:cs typeface="Arial"/>
              </a:rPr>
              <a:t>do mouse </a:t>
            </a:r>
            <a:r>
              <a:rPr sz="1710" dirty="0">
                <a:latin typeface="Arial"/>
                <a:cs typeface="Arial"/>
              </a:rPr>
              <a:t>sobre o Projeto,  </a:t>
            </a:r>
            <a:r>
              <a:rPr sz="1710" spc="-17" dirty="0">
                <a:latin typeface="Arial"/>
                <a:cs typeface="Arial"/>
              </a:rPr>
              <a:t>vá </a:t>
            </a:r>
            <a:r>
              <a:rPr sz="1710" spc="4" dirty="0">
                <a:latin typeface="Arial"/>
                <a:cs typeface="Arial"/>
              </a:rPr>
              <a:t>em </a:t>
            </a:r>
            <a:r>
              <a:rPr sz="1710" spc="-4" dirty="0">
                <a:latin typeface="Arial"/>
                <a:cs typeface="Arial"/>
              </a:rPr>
              <a:t>"</a:t>
            </a:r>
            <a:r>
              <a:rPr sz="1710" spc="-4" dirty="0">
                <a:solidFill>
                  <a:srgbClr val="008000"/>
                </a:solidFill>
                <a:latin typeface="Arial"/>
                <a:cs typeface="Arial"/>
              </a:rPr>
              <a:t>Properties</a:t>
            </a:r>
            <a:r>
              <a:rPr sz="1710" spc="-4" dirty="0">
                <a:latin typeface="Arial"/>
                <a:cs typeface="Arial"/>
              </a:rPr>
              <a:t>", selecione "</a:t>
            </a:r>
            <a:r>
              <a:rPr sz="1710" spc="-4" dirty="0">
                <a:solidFill>
                  <a:srgbClr val="008000"/>
                </a:solidFill>
                <a:latin typeface="Arial"/>
                <a:cs typeface="Arial"/>
              </a:rPr>
              <a:t>Libraries</a:t>
            </a:r>
            <a:r>
              <a:rPr sz="1710" spc="-4" dirty="0">
                <a:latin typeface="Arial"/>
                <a:cs typeface="Arial"/>
              </a:rPr>
              <a:t>" na árvore </a:t>
            </a:r>
            <a:r>
              <a:rPr sz="1710" dirty="0">
                <a:latin typeface="Arial"/>
                <a:cs typeface="Arial"/>
              </a:rPr>
              <a:t>esquerda,  </a:t>
            </a:r>
            <a:r>
              <a:rPr sz="1710" spc="-4" dirty="0">
                <a:latin typeface="Arial"/>
                <a:cs typeface="Arial"/>
              </a:rPr>
              <a:t>clique na </a:t>
            </a:r>
            <a:r>
              <a:rPr sz="1710" dirty="0">
                <a:latin typeface="Arial"/>
                <a:cs typeface="Arial"/>
              </a:rPr>
              <a:t>aba </a:t>
            </a:r>
            <a:r>
              <a:rPr sz="1710" spc="-4" dirty="0">
                <a:latin typeface="Arial"/>
                <a:cs typeface="Arial"/>
              </a:rPr>
              <a:t>"</a:t>
            </a:r>
            <a:r>
              <a:rPr sz="1710" spc="-4" dirty="0">
                <a:solidFill>
                  <a:srgbClr val="008000"/>
                </a:solidFill>
                <a:latin typeface="Arial"/>
                <a:cs typeface="Arial"/>
              </a:rPr>
              <a:t>Compile</a:t>
            </a:r>
            <a:r>
              <a:rPr sz="1710" spc="-4" dirty="0">
                <a:latin typeface="Arial"/>
                <a:cs typeface="Arial"/>
              </a:rPr>
              <a:t>", clique no botão </a:t>
            </a:r>
            <a:r>
              <a:rPr sz="1710" spc="4" dirty="0">
                <a:latin typeface="Arial"/>
                <a:cs typeface="Arial"/>
              </a:rPr>
              <a:t>"</a:t>
            </a:r>
            <a:r>
              <a:rPr sz="1710" spc="4" dirty="0">
                <a:solidFill>
                  <a:srgbClr val="008000"/>
                </a:solidFill>
                <a:latin typeface="Arial"/>
                <a:cs typeface="Arial"/>
              </a:rPr>
              <a:t>Add </a:t>
            </a:r>
            <a:r>
              <a:rPr sz="1710" spc="-4" dirty="0">
                <a:solidFill>
                  <a:srgbClr val="008000"/>
                </a:solidFill>
                <a:latin typeface="Arial"/>
                <a:cs typeface="Arial"/>
              </a:rPr>
              <a:t>JAR/Folder</a:t>
            </a:r>
            <a:r>
              <a:rPr sz="1710" spc="-4" dirty="0">
                <a:latin typeface="Arial"/>
                <a:cs typeface="Arial"/>
              </a:rPr>
              <a:t>",  selecione </a:t>
            </a:r>
            <a:r>
              <a:rPr sz="1710" dirty="0">
                <a:latin typeface="Arial"/>
                <a:cs typeface="Arial"/>
              </a:rPr>
              <a:t>o </a:t>
            </a:r>
            <a:r>
              <a:rPr sz="1710" spc="-9" dirty="0">
                <a:latin typeface="Arial"/>
                <a:cs typeface="Arial"/>
              </a:rPr>
              <a:t>arquivo </a:t>
            </a:r>
            <a:r>
              <a:rPr sz="1710" dirty="0">
                <a:latin typeface="Arial"/>
                <a:cs typeface="Arial"/>
              </a:rPr>
              <a:t>JAR </a:t>
            </a:r>
            <a:r>
              <a:rPr sz="1710" spc="-4" dirty="0">
                <a:latin typeface="Arial"/>
                <a:cs typeface="Arial"/>
              </a:rPr>
              <a:t>do driver </a:t>
            </a:r>
            <a:r>
              <a:rPr sz="1710" dirty="0">
                <a:latin typeface="Arial"/>
                <a:cs typeface="Arial"/>
              </a:rPr>
              <a:t>e </a:t>
            </a:r>
            <a:r>
              <a:rPr sz="1710" spc="-4" dirty="0">
                <a:latin typeface="Arial"/>
                <a:cs typeface="Arial"/>
              </a:rPr>
              <a:t>clique </a:t>
            </a:r>
            <a:r>
              <a:rPr sz="1710" spc="4" dirty="0">
                <a:latin typeface="Arial"/>
                <a:cs typeface="Arial"/>
              </a:rPr>
              <a:t>em</a:t>
            </a:r>
            <a:r>
              <a:rPr sz="1710" spc="-43" dirty="0">
                <a:latin typeface="Arial"/>
                <a:cs typeface="Arial"/>
              </a:rPr>
              <a:t> </a:t>
            </a:r>
            <a:r>
              <a:rPr sz="1710" spc="-4" dirty="0">
                <a:latin typeface="Arial"/>
                <a:cs typeface="Arial"/>
              </a:rPr>
              <a:t>"</a:t>
            </a:r>
            <a:r>
              <a:rPr sz="1710" spc="-4" dirty="0">
                <a:solidFill>
                  <a:srgbClr val="008000"/>
                </a:solidFill>
                <a:latin typeface="Arial"/>
                <a:cs typeface="Arial"/>
              </a:rPr>
              <a:t>OK</a:t>
            </a:r>
            <a:r>
              <a:rPr sz="1710" spc="-4" dirty="0">
                <a:latin typeface="Arial"/>
                <a:cs typeface="Arial"/>
              </a:rPr>
              <a:t>".</a:t>
            </a:r>
            <a:endParaRPr sz="171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24940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5776" y="412842"/>
            <a:ext cx="3212955" cy="688074"/>
          </a:xfrm>
          <a:prstGeom prst="rect">
            <a:avLst/>
          </a:prstGeom>
        </p:spPr>
        <p:txBody>
          <a:bodyPr vert="horz" wrap="square" lIns="0" tIns="1086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0860">
              <a:spcBef>
                <a:spcPts val="86"/>
              </a:spcBef>
            </a:pPr>
            <a:r>
              <a:rPr dirty="0">
                <a:solidFill>
                  <a:srgbClr val="0070BF"/>
                </a:solidFill>
              </a:rPr>
              <a:t>C</a:t>
            </a:r>
            <a:r>
              <a:rPr spc="9" dirty="0">
                <a:solidFill>
                  <a:srgbClr val="0070BF"/>
                </a:solidFill>
              </a:rPr>
              <a:t>o</a:t>
            </a:r>
            <a:r>
              <a:rPr spc="-26" dirty="0">
                <a:solidFill>
                  <a:srgbClr val="0070BF"/>
                </a:solidFill>
              </a:rPr>
              <a:t>n</a:t>
            </a:r>
            <a:r>
              <a:rPr spc="21" dirty="0">
                <a:solidFill>
                  <a:srgbClr val="0070BF"/>
                </a:solidFill>
              </a:rPr>
              <a:t>e</a:t>
            </a:r>
            <a:r>
              <a:rPr spc="4" dirty="0">
                <a:solidFill>
                  <a:srgbClr val="0070BF"/>
                </a:solidFill>
              </a:rPr>
              <a:t>c</a:t>
            </a:r>
            <a:r>
              <a:rPr spc="-64" dirty="0">
                <a:solidFill>
                  <a:srgbClr val="0070BF"/>
                </a:solidFill>
              </a:rPr>
              <a:t>t</a:t>
            </a:r>
            <a:r>
              <a:rPr spc="-17" dirty="0">
                <a:solidFill>
                  <a:srgbClr val="0070BF"/>
                </a:solidFill>
              </a:rPr>
              <a:t>a</a:t>
            </a:r>
            <a:r>
              <a:rPr spc="9" dirty="0">
                <a:solidFill>
                  <a:srgbClr val="0070BF"/>
                </a:solidFill>
              </a:rPr>
              <a:t>nd</a:t>
            </a:r>
            <a:r>
              <a:rPr dirty="0">
                <a:solidFill>
                  <a:srgbClr val="0070BF"/>
                </a:solidFill>
              </a:rPr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5599" y="1233683"/>
            <a:ext cx="3756425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spc="-4" dirty="0">
                <a:solidFill>
                  <a:srgbClr val="BF0000"/>
                </a:solidFill>
                <a:latin typeface="Arial"/>
                <a:cs typeface="Arial"/>
              </a:rPr>
              <a:t>Exemplo </a:t>
            </a:r>
            <a:r>
              <a:rPr sz="1539" spc="-13" dirty="0">
                <a:solidFill>
                  <a:srgbClr val="BF0000"/>
                </a:solidFill>
                <a:latin typeface="Arial"/>
                <a:cs typeface="Arial"/>
              </a:rPr>
              <a:t>(versão </a:t>
            </a:r>
            <a:r>
              <a:rPr sz="1539" spc="-4" dirty="0">
                <a:solidFill>
                  <a:srgbClr val="BF0000"/>
                </a:solidFill>
                <a:latin typeface="Arial"/>
                <a:cs typeface="Arial"/>
              </a:rPr>
              <a:t>antiga do MySQL:</a:t>
            </a:r>
            <a:r>
              <a:rPr sz="1539" spc="38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1539" spc="-4" dirty="0">
                <a:solidFill>
                  <a:srgbClr val="BF0000"/>
                </a:solidFill>
                <a:latin typeface="Arial"/>
                <a:cs typeface="Arial"/>
              </a:rPr>
              <a:t>5.1):</a:t>
            </a:r>
            <a:endParaRPr sz="1539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685" y="1596400"/>
            <a:ext cx="7270675" cy="3985303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3349" rIns="0" bIns="0" rtlCol="0">
            <a:spAutoFit/>
          </a:bodyPr>
          <a:lstStyle/>
          <a:p>
            <a:pPr marL="859551">
              <a:spcBef>
                <a:spcPts val="184"/>
              </a:spcBef>
            </a:pPr>
            <a:r>
              <a:rPr sz="1026" spc="-4" dirty="0">
                <a:latin typeface="Courier New"/>
                <a:cs typeface="Courier New"/>
              </a:rPr>
              <a:t>...</a:t>
            </a:r>
            <a:endParaRPr sz="1026">
              <a:latin typeface="Courier New"/>
              <a:cs typeface="Courier New"/>
            </a:endParaRPr>
          </a:p>
          <a:p>
            <a:pPr marL="859551">
              <a:spcBef>
                <a:spcPts val="513"/>
              </a:spcBef>
            </a:pPr>
            <a:r>
              <a:rPr sz="1026" spc="-4" dirty="0">
                <a:latin typeface="Courier New"/>
                <a:cs typeface="Courier New"/>
              </a:rPr>
              <a:t>String </a:t>
            </a:r>
            <a:r>
              <a:rPr sz="1026" dirty="0">
                <a:latin typeface="Courier New"/>
                <a:cs typeface="Courier New"/>
              </a:rPr>
              <a:t>driver =</a:t>
            </a:r>
            <a:r>
              <a:rPr sz="1026" spc="34" dirty="0">
                <a:latin typeface="Courier New"/>
                <a:cs typeface="Courier New"/>
              </a:rPr>
              <a:t> </a:t>
            </a:r>
            <a:r>
              <a:rPr sz="1026" dirty="0">
                <a:latin typeface="Courier New"/>
                <a:cs typeface="Courier New"/>
              </a:rPr>
              <a:t>"com.mysql.jdbc.Driver";</a:t>
            </a:r>
            <a:endParaRPr sz="1026">
              <a:latin typeface="Courier New"/>
              <a:cs typeface="Courier New"/>
            </a:endParaRPr>
          </a:p>
          <a:p>
            <a:pPr marL="859551">
              <a:spcBef>
                <a:spcPts val="513"/>
              </a:spcBef>
            </a:pPr>
            <a:r>
              <a:rPr sz="1026" spc="-4" dirty="0">
                <a:latin typeface="Courier New"/>
                <a:cs typeface="Courier New"/>
              </a:rPr>
              <a:t>String </a:t>
            </a:r>
            <a:r>
              <a:rPr sz="1026" dirty="0">
                <a:latin typeface="Courier New"/>
                <a:cs typeface="Courier New"/>
              </a:rPr>
              <a:t>url =</a:t>
            </a:r>
            <a:r>
              <a:rPr sz="1026" spc="26" dirty="0">
                <a:latin typeface="Courier New"/>
                <a:cs typeface="Courier New"/>
              </a:rPr>
              <a:t> </a:t>
            </a:r>
            <a:r>
              <a:rPr sz="1026" dirty="0">
                <a:latin typeface="Courier New"/>
                <a:cs typeface="Courier New"/>
              </a:rPr>
              <a:t>"jdbc:mysql://localhost:3306/aula_alpoo";</a:t>
            </a:r>
            <a:endParaRPr sz="1026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39">
              <a:latin typeface="Courier New"/>
              <a:cs typeface="Courier New"/>
            </a:endParaRPr>
          </a:p>
          <a:p>
            <a:pPr marL="859551" marR="4435673">
              <a:lnSpc>
                <a:spcPct val="141700"/>
              </a:lnSpc>
            </a:pPr>
            <a:r>
              <a:rPr sz="1026" spc="-4" dirty="0">
                <a:latin typeface="Courier New"/>
                <a:cs typeface="Courier New"/>
              </a:rPr>
              <a:t>String </a:t>
            </a:r>
            <a:r>
              <a:rPr sz="1026" dirty="0">
                <a:latin typeface="Courier New"/>
                <a:cs typeface="Courier New"/>
              </a:rPr>
              <a:t>login = "usuario";  </a:t>
            </a:r>
            <a:r>
              <a:rPr sz="1026" spc="-4" dirty="0">
                <a:latin typeface="Courier New"/>
                <a:cs typeface="Courier New"/>
              </a:rPr>
              <a:t>String </a:t>
            </a:r>
            <a:r>
              <a:rPr sz="1026" dirty="0">
                <a:latin typeface="Courier New"/>
                <a:cs typeface="Courier New"/>
              </a:rPr>
              <a:t>senha =</a:t>
            </a:r>
            <a:r>
              <a:rPr sz="1026" spc="-4" dirty="0">
                <a:latin typeface="Courier New"/>
                <a:cs typeface="Courier New"/>
              </a:rPr>
              <a:t> </a:t>
            </a:r>
            <a:r>
              <a:rPr sz="1026" dirty="0">
                <a:latin typeface="Courier New"/>
                <a:cs typeface="Courier New"/>
              </a:rPr>
              <a:t>"senha";</a:t>
            </a:r>
            <a:endParaRPr sz="1026">
              <a:latin typeface="Courier New"/>
              <a:cs typeface="Courier New"/>
            </a:endParaRPr>
          </a:p>
          <a:p>
            <a:pPr marL="859551">
              <a:spcBef>
                <a:spcPts val="513"/>
              </a:spcBef>
            </a:pPr>
            <a:r>
              <a:rPr sz="1026" spc="-4" dirty="0">
                <a:latin typeface="Courier New"/>
                <a:cs typeface="Courier New"/>
              </a:rPr>
              <a:t>String </a:t>
            </a:r>
            <a:r>
              <a:rPr sz="1026" dirty="0">
                <a:latin typeface="Courier New"/>
                <a:cs typeface="Courier New"/>
              </a:rPr>
              <a:t>query = "select * from</a:t>
            </a:r>
            <a:r>
              <a:rPr sz="1026" spc="47" dirty="0">
                <a:latin typeface="Courier New"/>
                <a:cs typeface="Courier New"/>
              </a:rPr>
              <a:t> </a:t>
            </a:r>
            <a:r>
              <a:rPr sz="1026" dirty="0">
                <a:latin typeface="Courier New"/>
                <a:cs typeface="Courier New"/>
              </a:rPr>
              <a:t>aluno";</a:t>
            </a:r>
            <a:endParaRPr sz="1026">
              <a:latin typeface="Courier New"/>
              <a:cs typeface="Courier New"/>
            </a:endParaRPr>
          </a:p>
          <a:p>
            <a:pPr marL="859551">
              <a:spcBef>
                <a:spcPts val="513"/>
              </a:spcBef>
            </a:pPr>
            <a:r>
              <a:rPr sz="1026" spc="-4" dirty="0">
                <a:latin typeface="Courier New"/>
                <a:cs typeface="Courier New"/>
              </a:rPr>
              <a:t>//</a:t>
            </a:r>
            <a:r>
              <a:rPr sz="1026" spc="4" dirty="0">
                <a:latin typeface="Courier New"/>
                <a:cs typeface="Courier New"/>
              </a:rPr>
              <a:t> </a:t>
            </a:r>
            <a:r>
              <a:rPr sz="1026" dirty="0">
                <a:latin typeface="Courier New"/>
                <a:cs typeface="Courier New"/>
              </a:rPr>
              <a:t>......................................................</a:t>
            </a:r>
            <a:endParaRPr sz="1026">
              <a:latin typeface="Courier New"/>
              <a:cs typeface="Courier New"/>
            </a:endParaRPr>
          </a:p>
          <a:p>
            <a:pPr marL="859551">
              <a:spcBef>
                <a:spcPts val="513"/>
              </a:spcBef>
            </a:pPr>
            <a:r>
              <a:rPr sz="1026" dirty="0">
                <a:latin typeface="Courier New"/>
                <a:cs typeface="Courier New"/>
              </a:rPr>
              <a:t>Class.forName(driver);</a:t>
            </a:r>
            <a:endParaRPr sz="1026">
              <a:latin typeface="Courier New"/>
              <a:cs typeface="Courier New"/>
            </a:endParaRPr>
          </a:p>
          <a:p>
            <a:pPr marL="859551" marR="1521997">
              <a:lnSpc>
                <a:spcPct val="141700"/>
              </a:lnSpc>
            </a:pPr>
            <a:r>
              <a:rPr sz="1026" dirty="0">
                <a:latin typeface="Courier New"/>
                <a:cs typeface="Courier New"/>
              </a:rPr>
              <a:t>Connection con = DriverManager.getConnection(url,login,senha);  PreparedStatement stmt = con.prepareStatement(query);  ResultSet </a:t>
            </a:r>
            <a:r>
              <a:rPr sz="1026" spc="-4" dirty="0">
                <a:latin typeface="Courier New"/>
                <a:cs typeface="Courier New"/>
              </a:rPr>
              <a:t>rs </a:t>
            </a:r>
            <a:r>
              <a:rPr sz="1026" dirty="0">
                <a:latin typeface="Courier New"/>
                <a:cs typeface="Courier New"/>
              </a:rPr>
              <a:t>=</a:t>
            </a:r>
            <a:r>
              <a:rPr sz="1026" spc="21" dirty="0">
                <a:latin typeface="Courier New"/>
                <a:cs typeface="Courier New"/>
              </a:rPr>
              <a:t> </a:t>
            </a:r>
            <a:r>
              <a:rPr sz="1026" dirty="0">
                <a:latin typeface="Courier New"/>
                <a:cs typeface="Courier New"/>
              </a:rPr>
              <a:t>stmt.executeQuery();</a:t>
            </a:r>
            <a:endParaRPr sz="1026">
              <a:latin typeface="Courier New"/>
              <a:cs typeface="Courier New"/>
            </a:endParaRPr>
          </a:p>
          <a:p>
            <a:pPr marL="859551">
              <a:spcBef>
                <a:spcPts val="513"/>
              </a:spcBef>
            </a:pPr>
            <a:r>
              <a:rPr sz="1026" spc="-4" dirty="0">
                <a:latin typeface="Courier New"/>
                <a:cs typeface="Courier New"/>
              </a:rPr>
              <a:t>while</a:t>
            </a:r>
            <a:r>
              <a:rPr sz="1026" spc="4" dirty="0">
                <a:latin typeface="Courier New"/>
                <a:cs typeface="Courier New"/>
              </a:rPr>
              <a:t> </a:t>
            </a:r>
            <a:r>
              <a:rPr sz="1026" dirty="0">
                <a:latin typeface="Courier New"/>
                <a:cs typeface="Courier New"/>
              </a:rPr>
              <a:t>(rs.next()){</a:t>
            </a:r>
            <a:endParaRPr sz="1026">
              <a:latin typeface="Courier New"/>
              <a:cs typeface="Courier New"/>
            </a:endParaRPr>
          </a:p>
          <a:p>
            <a:pPr marL="1641454">
              <a:spcBef>
                <a:spcPts val="513"/>
              </a:spcBef>
            </a:pPr>
            <a:r>
              <a:rPr sz="1026" spc="-4" dirty="0">
                <a:latin typeface="Courier New"/>
                <a:cs typeface="Courier New"/>
              </a:rPr>
              <a:t>int id </a:t>
            </a:r>
            <a:r>
              <a:rPr sz="1026" dirty="0">
                <a:latin typeface="Courier New"/>
                <a:cs typeface="Courier New"/>
              </a:rPr>
              <a:t>=</a:t>
            </a:r>
            <a:r>
              <a:rPr sz="1026" spc="30" dirty="0">
                <a:latin typeface="Courier New"/>
                <a:cs typeface="Courier New"/>
              </a:rPr>
              <a:t> </a:t>
            </a:r>
            <a:r>
              <a:rPr sz="1026" dirty="0">
                <a:latin typeface="Courier New"/>
                <a:cs typeface="Courier New"/>
              </a:rPr>
              <a:t>rs.getInt("id");</a:t>
            </a:r>
            <a:endParaRPr sz="1026">
              <a:latin typeface="Courier New"/>
              <a:cs typeface="Courier New"/>
            </a:endParaRPr>
          </a:p>
          <a:p>
            <a:pPr marL="1641454" marR="2551503">
              <a:lnSpc>
                <a:spcPct val="141700"/>
              </a:lnSpc>
            </a:pPr>
            <a:r>
              <a:rPr sz="1026" spc="-4" dirty="0">
                <a:latin typeface="Courier New"/>
                <a:cs typeface="Courier New"/>
              </a:rPr>
              <a:t>String </a:t>
            </a:r>
            <a:r>
              <a:rPr sz="1026" dirty="0">
                <a:latin typeface="Courier New"/>
                <a:cs typeface="Courier New"/>
              </a:rPr>
              <a:t>nome = rs.getString("nome");  System.out.println(id + " </a:t>
            </a:r>
            <a:r>
              <a:rPr sz="1026" spc="-4" dirty="0">
                <a:latin typeface="Courier New"/>
                <a:cs typeface="Courier New"/>
              </a:rPr>
              <a:t>:: </a:t>
            </a:r>
            <a:r>
              <a:rPr sz="1026" dirty="0">
                <a:latin typeface="Courier New"/>
                <a:cs typeface="Courier New"/>
              </a:rPr>
              <a:t>" +</a:t>
            </a:r>
            <a:r>
              <a:rPr sz="1026" spc="-4" dirty="0">
                <a:latin typeface="Courier New"/>
                <a:cs typeface="Courier New"/>
              </a:rPr>
              <a:t> </a:t>
            </a:r>
            <a:r>
              <a:rPr sz="1026" dirty="0">
                <a:latin typeface="Courier New"/>
                <a:cs typeface="Courier New"/>
              </a:rPr>
              <a:t>nome);</a:t>
            </a:r>
            <a:endParaRPr sz="1026">
              <a:latin typeface="Courier New"/>
              <a:cs typeface="Courier New"/>
            </a:endParaRPr>
          </a:p>
          <a:p>
            <a:pPr marL="859551">
              <a:spcBef>
                <a:spcPts val="513"/>
              </a:spcBef>
            </a:pPr>
            <a:r>
              <a:rPr sz="1026" dirty="0">
                <a:latin typeface="Courier New"/>
                <a:cs typeface="Courier New"/>
              </a:rPr>
              <a:t>}</a:t>
            </a:r>
            <a:endParaRPr sz="1026">
              <a:latin typeface="Courier New"/>
              <a:cs typeface="Courier New"/>
            </a:endParaRPr>
          </a:p>
          <a:p>
            <a:pPr marL="859551">
              <a:spcBef>
                <a:spcPts val="513"/>
              </a:spcBef>
            </a:pPr>
            <a:r>
              <a:rPr sz="1026" spc="-4" dirty="0">
                <a:latin typeface="Courier New"/>
                <a:cs typeface="Courier New"/>
              </a:rPr>
              <a:t>...</a:t>
            </a:r>
            <a:endParaRPr sz="1026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318252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5776" y="412842"/>
            <a:ext cx="3212955" cy="688074"/>
          </a:xfrm>
          <a:prstGeom prst="rect">
            <a:avLst/>
          </a:prstGeom>
        </p:spPr>
        <p:txBody>
          <a:bodyPr vert="horz" wrap="square" lIns="0" tIns="1086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0860">
              <a:spcBef>
                <a:spcPts val="86"/>
              </a:spcBef>
            </a:pPr>
            <a:r>
              <a:rPr dirty="0">
                <a:solidFill>
                  <a:srgbClr val="0070BF"/>
                </a:solidFill>
              </a:rPr>
              <a:t>C</a:t>
            </a:r>
            <a:r>
              <a:rPr spc="9" dirty="0">
                <a:solidFill>
                  <a:srgbClr val="0070BF"/>
                </a:solidFill>
              </a:rPr>
              <a:t>o</a:t>
            </a:r>
            <a:r>
              <a:rPr spc="-26" dirty="0">
                <a:solidFill>
                  <a:srgbClr val="0070BF"/>
                </a:solidFill>
              </a:rPr>
              <a:t>n</a:t>
            </a:r>
            <a:r>
              <a:rPr spc="21" dirty="0">
                <a:solidFill>
                  <a:srgbClr val="0070BF"/>
                </a:solidFill>
              </a:rPr>
              <a:t>e</a:t>
            </a:r>
            <a:r>
              <a:rPr spc="4" dirty="0">
                <a:solidFill>
                  <a:srgbClr val="0070BF"/>
                </a:solidFill>
              </a:rPr>
              <a:t>c</a:t>
            </a:r>
            <a:r>
              <a:rPr spc="-64" dirty="0">
                <a:solidFill>
                  <a:srgbClr val="0070BF"/>
                </a:solidFill>
              </a:rPr>
              <a:t>t</a:t>
            </a:r>
            <a:r>
              <a:rPr spc="-17" dirty="0">
                <a:solidFill>
                  <a:srgbClr val="0070BF"/>
                </a:solidFill>
              </a:rPr>
              <a:t>a</a:t>
            </a:r>
            <a:r>
              <a:rPr spc="9" dirty="0">
                <a:solidFill>
                  <a:srgbClr val="0070BF"/>
                </a:solidFill>
              </a:rPr>
              <a:t>nd</a:t>
            </a:r>
            <a:r>
              <a:rPr dirty="0">
                <a:solidFill>
                  <a:srgbClr val="0070BF"/>
                </a:solidFill>
              </a:rPr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5685" y="1596399"/>
            <a:ext cx="7270675" cy="4211647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3349" rIns="0" bIns="0" rtlCol="0">
            <a:spAutoFit/>
          </a:bodyPr>
          <a:lstStyle/>
          <a:p>
            <a:pPr marL="859551">
              <a:spcBef>
                <a:spcPts val="184"/>
              </a:spcBef>
            </a:pPr>
            <a:r>
              <a:rPr sz="1026" spc="-4" dirty="0">
                <a:latin typeface="Courier New"/>
                <a:cs typeface="Courier New"/>
              </a:rPr>
              <a:t>...</a:t>
            </a:r>
            <a:endParaRPr sz="1026">
              <a:latin typeface="Courier New"/>
              <a:cs typeface="Courier New"/>
            </a:endParaRPr>
          </a:p>
          <a:p>
            <a:pPr marL="859551">
              <a:spcBef>
                <a:spcPts val="513"/>
              </a:spcBef>
            </a:pPr>
            <a:r>
              <a:rPr sz="1026" spc="-4" dirty="0">
                <a:latin typeface="Courier New"/>
                <a:cs typeface="Courier New"/>
              </a:rPr>
              <a:t>String </a:t>
            </a:r>
            <a:r>
              <a:rPr sz="1026" dirty="0">
                <a:latin typeface="Courier New"/>
                <a:cs typeface="Courier New"/>
              </a:rPr>
              <a:t>driver =</a:t>
            </a:r>
            <a:r>
              <a:rPr sz="1026" spc="34" dirty="0">
                <a:latin typeface="Courier New"/>
                <a:cs typeface="Courier New"/>
              </a:rPr>
              <a:t> </a:t>
            </a:r>
            <a:r>
              <a:rPr sz="1026" dirty="0">
                <a:latin typeface="Courier New"/>
                <a:cs typeface="Courier New"/>
              </a:rPr>
              <a:t>"com.mysql.cj.jdbc.Driver";</a:t>
            </a:r>
            <a:endParaRPr sz="1026">
              <a:latin typeface="Courier New"/>
              <a:cs typeface="Courier New"/>
            </a:endParaRPr>
          </a:p>
          <a:p>
            <a:pPr marL="859551" marR="2152406">
              <a:lnSpc>
                <a:spcPct val="141600"/>
              </a:lnSpc>
            </a:pPr>
            <a:r>
              <a:rPr sz="1026" spc="-4" dirty="0">
                <a:latin typeface="Courier New"/>
                <a:cs typeface="Courier New"/>
              </a:rPr>
              <a:t>String </a:t>
            </a:r>
            <a:r>
              <a:rPr sz="1026" dirty="0">
                <a:latin typeface="Courier New"/>
                <a:cs typeface="Courier New"/>
              </a:rPr>
              <a:t>url = "jdbc:mysql://localhost:3306/aula_alpoo";  </a:t>
            </a:r>
            <a:r>
              <a:rPr sz="1026" spc="-4" dirty="0">
                <a:latin typeface="Courier New"/>
                <a:cs typeface="Courier New"/>
              </a:rPr>
              <a:t>url +=</a:t>
            </a:r>
            <a:r>
              <a:rPr sz="1026" spc="17" dirty="0">
                <a:latin typeface="Courier New"/>
                <a:cs typeface="Courier New"/>
              </a:rPr>
              <a:t> </a:t>
            </a:r>
            <a:r>
              <a:rPr sz="1026" dirty="0">
                <a:latin typeface="Courier New"/>
                <a:cs typeface="Courier New"/>
              </a:rPr>
              <a:t>"?useTimezone=true&amp;serverTimezone=UTC";</a:t>
            </a:r>
            <a:endParaRPr sz="1026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39">
              <a:latin typeface="Courier New"/>
              <a:cs typeface="Courier New"/>
            </a:endParaRPr>
          </a:p>
          <a:p>
            <a:pPr marL="859551" marR="4435673">
              <a:lnSpc>
                <a:spcPct val="141600"/>
              </a:lnSpc>
              <a:spcBef>
                <a:spcPts val="4"/>
              </a:spcBef>
            </a:pPr>
            <a:r>
              <a:rPr sz="1026" spc="-4" dirty="0">
                <a:latin typeface="Courier New"/>
                <a:cs typeface="Courier New"/>
              </a:rPr>
              <a:t>String </a:t>
            </a:r>
            <a:r>
              <a:rPr sz="1026" dirty="0">
                <a:latin typeface="Courier New"/>
                <a:cs typeface="Courier New"/>
              </a:rPr>
              <a:t>login = "usuario";  </a:t>
            </a:r>
            <a:r>
              <a:rPr sz="1026" spc="-4" dirty="0">
                <a:latin typeface="Courier New"/>
                <a:cs typeface="Courier New"/>
              </a:rPr>
              <a:t>String </a:t>
            </a:r>
            <a:r>
              <a:rPr sz="1026" dirty="0">
                <a:latin typeface="Courier New"/>
                <a:cs typeface="Courier New"/>
              </a:rPr>
              <a:t>senha =</a:t>
            </a:r>
            <a:r>
              <a:rPr sz="1026" spc="-4" dirty="0">
                <a:latin typeface="Courier New"/>
                <a:cs typeface="Courier New"/>
              </a:rPr>
              <a:t> </a:t>
            </a:r>
            <a:r>
              <a:rPr sz="1026" dirty="0">
                <a:latin typeface="Courier New"/>
                <a:cs typeface="Courier New"/>
              </a:rPr>
              <a:t>"senha";</a:t>
            </a:r>
            <a:endParaRPr sz="1026">
              <a:latin typeface="Courier New"/>
              <a:cs typeface="Courier New"/>
            </a:endParaRPr>
          </a:p>
          <a:p>
            <a:pPr marL="859551">
              <a:spcBef>
                <a:spcPts val="513"/>
              </a:spcBef>
            </a:pPr>
            <a:r>
              <a:rPr sz="1026" spc="-4" dirty="0">
                <a:latin typeface="Courier New"/>
                <a:cs typeface="Courier New"/>
              </a:rPr>
              <a:t>String </a:t>
            </a:r>
            <a:r>
              <a:rPr sz="1026" dirty="0">
                <a:latin typeface="Courier New"/>
                <a:cs typeface="Courier New"/>
              </a:rPr>
              <a:t>query = "select * from</a:t>
            </a:r>
            <a:r>
              <a:rPr sz="1026" spc="47" dirty="0">
                <a:latin typeface="Courier New"/>
                <a:cs typeface="Courier New"/>
              </a:rPr>
              <a:t> </a:t>
            </a:r>
            <a:r>
              <a:rPr sz="1026" dirty="0">
                <a:latin typeface="Courier New"/>
                <a:cs typeface="Courier New"/>
              </a:rPr>
              <a:t>aluno";</a:t>
            </a:r>
            <a:endParaRPr sz="1026">
              <a:latin typeface="Courier New"/>
              <a:cs typeface="Courier New"/>
            </a:endParaRPr>
          </a:p>
          <a:p>
            <a:pPr marL="859551">
              <a:spcBef>
                <a:spcPts val="513"/>
              </a:spcBef>
            </a:pPr>
            <a:r>
              <a:rPr sz="1026" spc="-4" dirty="0">
                <a:latin typeface="Courier New"/>
                <a:cs typeface="Courier New"/>
              </a:rPr>
              <a:t>//</a:t>
            </a:r>
            <a:r>
              <a:rPr sz="1026" spc="4" dirty="0">
                <a:latin typeface="Courier New"/>
                <a:cs typeface="Courier New"/>
              </a:rPr>
              <a:t> </a:t>
            </a:r>
            <a:r>
              <a:rPr sz="1026" dirty="0">
                <a:latin typeface="Courier New"/>
                <a:cs typeface="Courier New"/>
              </a:rPr>
              <a:t>......................................................</a:t>
            </a:r>
            <a:endParaRPr sz="1026">
              <a:latin typeface="Courier New"/>
              <a:cs typeface="Courier New"/>
            </a:endParaRPr>
          </a:p>
          <a:p>
            <a:pPr marL="859551">
              <a:spcBef>
                <a:spcPts val="513"/>
              </a:spcBef>
            </a:pPr>
            <a:r>
              <a:rPr sz="1026" dirty="0">
                <a:latin typeface="Courier New"/>
                <a:cs typeface="Courier New"/>
              </a:rPr>
              <a:t>Class.forName(driver);</a:t>
            </a:r>
            <a:endParaRPr sz="1026">
              <a:latin typeface="Courier New"/>
              <a:cs typeface="Courier New"/>
            </a:endParaRPr>
          </a:p>
          <a:p>
            <a:pPr marL="859551" marR="1521997">
              <a:lnSpc>
                <a:spcPct val="141700"/>
              </a:lnSpc>
            </a:pPr>
            <a:r>
              <a:rPr sz="1026" dirty="0">
                <a:latin typeface="Courier New"/>
                <a:cs typeface="Courier New"/>
              </a:rPr>
              <a:t>Connection con = DriverManager.getConnection(url,login,senha);  PreparedStatement stmt = con.prepareStatement(query);  ResultSet </a:t>
            </a:r>
            <a:r>
              <a:rPr sz="1026" spc="-4" dirty="0">
                <a:latin typeface="Courier New"/>
                <a:cs typeface="Courier New"/>
              </a:rPr>
              <a:t>rs </a:t>
            </a:r>
            <a:r>
              <a:rPr sz="1026" dirty="0">
                <a:latin typeface="Courier New"/>
                <a:cs typeface="Courier New"/>
              </a:rPr>
              <a:t>=</a:t>
            </a:r>
            <a:r>
              <a:rPr sz="1026" spc="21" dirty="0">
                <a:latin typeface="Courier New"/>
                <a:cs typeface="Courier New"/>
              </a:rPr>
              <a:t> </a:t>
            </a:r>
            <a:r>
              <a:rPr sz="1026" dirty="0">
                <a:latin typeface="Courier New"/>
                <a:cs typeface="Courier New"/>
              </a:rPr>
              <a:t>stmt.executeQuery();</a:t>
            </a:r>
            <a:endParaRPr sz="1026">
              <a:latin typeface="Courier New"/>
              <a:cs typeface="Courier New"/>
            </a:endParaRPr>
          </a:p>
          <a:p>
            <a:pPr marL="859551">
              <a:spcBef>
                <a:spcPts val="513"/>
              </a:spcBef>
            </a:pPr>
            <a:r>
              <a:rPr sz="1026" spc="-4" dirty="0">
                <a:latin typeface="Courier New"/>
                <a:cs typeface="Courier New"/>
              </a:rPr>
              <a:t>while</a:t>
            </a:r>
            <a:r>
              <a:rPr sz="1026" spc="4" dirty="0">
                <a:latin typeface="Courier New"/>
                <a:cs typeface="Courier New"/>
              </a:rPr>
              <a:t> </a:t>
            </a:r>
            <a:r>
              <a:rPr sz="1026" dirty="0">
                <a:latin typeface="Courier New"/>
                <a:cs typeface="Courier New"/>
              </a:rPr>
              <a:t>(rs.next()){</a:t>
            </a:r>
            <a:endParaRPr sz="1026">
              <a:latin typeface="Courier New"/>
              <a:cs typeface="Courier New"/>
            </a:endParaRPr>
          </a:p>
          <a:p>
            <a:pPr marL="1641454">
              <a:spcBef>
                <a:spcPts val="513"/>
              </a:spcBef>
            </a:pPr>
            <a:r>
              <a:rPr sz="1026" spc="-4" dirty="0">
                <a:latin typeface="Courier New"/>
                <a:cs typeface="Courier New"/>
              </a:rPr>
              <a:t>int id </a:t>
            </a:r>
            <a:r>
              <a:rPr sz="1026" dirty="0">
                <a:latin typeface="Courier New"/>
                <a:cs typeface="Courier New"/>
              </a:rPr>
              <a:t>=</a:t>
            </a:r>
            <a:r>
              <a:rPr sz="1026" spc="30" dirty="0">
                <a:latin typeface="Courier New"/>
                <a:cs typeface="Courier New"/>
              </a:rPr>
              <a:t> </a:t>
            </a:r>
            <a:r>
              <a:rPr sz="1026" dirty="0">
                <a:latin typeface="Courier New"/>
                <a:cs typeface="Courier New"/>
              </a:rPr>
              <a:t>rs.getInt("id");</a:t>
            </a:r>
            <a:endParaRPr sz="1026">
              <a:latin typeface="Courier New"/>
              <a:cs typeface="Courier New"/>
            </a:endParaRPr>
          </a:p>
          <a:p>
            <a:pPr marL="1641454" marR="2551503">
              <a:lnSpc>
                <a:spcPct val="141700"/>
              </a:lnSpc>
            </a:pPr>
            <a:r>
              <a:rPr sz="1026" spc="-4" dirty="0">
                <a:latin typeface="Courier New"/>
                <a:cs typeface="Courier New"/>
              </a:rPr>
              <a:t>String </a:t>
            </a:r>
            <a:r>
              <a:rPr sz="1026" dirty="0">
                <a:latin typeface="Courier New"/>
                <a:cs typeface="Courier New"/>
              </a:rPr>
              <a:t>nome = rs.getString("nome");  System.out.println(id + " </a:t>
            </a:r>
            <a:r>
              <a:rPr sz="1026" spc="-4" dirty="0">
                <a:latin typeface="Courier New"/>
                <a:cs typeface="Courier New"/>
              </a:rPr>
              <a:t>:: </a:t>
            </a:r>
            <a:r>
              <a:rPr sz="1026" dirty="0">
                <a:latin typeface="Courier New"/>
                <a:cs typeface="Courier New"/>
              </a:rPr>
              <a:t>" +</a:t>
            </a:r>
            <a:r>
              <a:rPr sz="1026" spc="-4" dirty="0">
                <a:latin typeface="Courier New"/>
                <a:cs typeface="Courier New"/>
              </a:rPr>
              <a:t> </a:t>
            </a:r>
            <a:r>
              <a:rPr sz="1026" dirty="0">
                <a:latin typeface="Courier New"/>
                <a:cs typeface="Courier New"/>
              </a:rPr>
              <a:t>nome);</a:t>
            </a:r>
            <a:endParaRPr sz="1026">
              <a:latin typeface="Courier New"/>
              <a:cs typeface="Courier New"/>
            </a:endParaRPr>
          </a:p>
          <a:p>
            <a:pPr marL="859551">
              <a:spcBef>
                <a:spcPts val="509"/>
              </a:spcBef>
            </a:pPr>
            <a:r>
              <a:rPr sz="1026" dirty="0">
                <a:latin typeface="Courier New"/>
                <a:cs typeface="Courier New"/>
              </a:rPr>
              <a:t>}</a:t>
            </a:r>
            <a:endParaRPr sz="1026">
              <a:latin typeface="Courier New"/>
              <a:cs typeface="Courier New"/>
            </a:endParaRPr>
          </a:p>
          <a:p>
            <a:pPr marL="859551">
              <a:spcBef>
                <a:spcPts val="513"/>
              </a:spcBef>
            </a:pPr>
            <a:r>
              <a:rPr sz="1026" spc="-4" dirty="0">
                <a:latin typeface="Courier New"/>
                <a:cs typeface="Courier New"/>
              </a:rPr>
              <a:t>...</a:t>
            </a:r>
            <a:endParaRPr sz="1026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5599" y="1233683"/>
            <a:ext cx="3639138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spc="-4" dirty="0">
                <a:solidFill>
                  <a:srgbClr val="BF0000"/>
                </a:solidFill>
                <a:latin typeface="Arial"/>
                <a:cs typeface="Arial"/>
              </a:rPr>
              <a:t>Exemplo </a:t>
            </a:r>
            <a:r>
              <a:rPr sz="1539" spc="-13" dirty="0">
                <a:solidFill>
                  <a:srgbClr val="BF0000"/>
                </a:solidFill>
                <a:latin typeface="Arial"/>
                <a:cs typeface="Arial"/>
              </a:rPr>
              <a:t>(versão </a:t>
            </a:r>
            <a:r>
              <a:rPr sz="1539" spc="-4" dirty="0">
                <a:solidFill>
                  <a:srgbClr val="BF0000"/>
                </a:solidFill>
                <a:latin typeface="Arial"/>
                <a:cs typeface="Arial"/>
              </a:rPr>
              <a:t>atual do MySQL:</a:t>
            </a:r>
            <a:r>
              <a:rPr sz="1539" spc="56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1539" spc="-4" dirty="0">
                <a:solidFill>
                  <a:srgbClr val="BF0000"/>
                </a:solidFill>
                <a:latin typeface="Arial"/>
                <a:cs typeface="Arial"/>
              </a:rPr>
              <a:t>8.0):</a:t>
            </a:r>
            <a:endParaRPr sz="153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15771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5776" y="412842"/>
            <a:ext cx="3212955" cy="688074"/>
          </a:xfrm>
          <a:prstGeom prst="rect">
            <a:avLst/>
          </a:prstGeom>
        </p:spPr>
        <p:txBody>
          <a:bodyPr vert="horz" wrap="square" lIns="0" tIns="1086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0860">
              <a:spcBef>
                <a:spcPts val="86"/>
              </a:spcBef>
            </a:pPr>
            <a:r>
              <a:rPr dirty="0">
                <a:solidFill>
                  <a:srgbClr val="0070BF"/>
                </a:solidFill>
              </a:rPr>
              <a:t>C</a:t>
            </a:r>
            <a:r>
              <a:rPr spc="9" dirty="0">
                <a:solidFill>
                  <a:srgbClr val="0070BF"/>
                </a:solidFill>
              </a:rPr>
              <a:t>o</a:t>
            </a:r>
            <a:r>
              <a:rPr spc="-26" dirty="0">
                <a:solidFill>
                  <a:srgbClr val="0070BF"/>
                </a:solidFill>
              </a:rPr>
              <a:t>n</a:t>
            </a:r>
            <a:r>
              <a:rPr spc="21" dirty="0">
                <a:solidFill>
                  <a:srgbClr val="0070BF"/>
                </a:solidFill>
              </a:rPr>
              <a:t>e</a:t>
            </a:r>
            <a:r>
              <a:rPr spc="4" dirty="0">
                <a:solidFill>
                  <a:srgbClr val="0070BF"/>
                </a:solidFill>
              </a:rPr>
              <a:t>c</a:t>
            </a:r>
            <a:r>
              <a:rPr spc="-64" dirty="0">
                <a:solidFill>
                  <a:srgbClr val="0070BF"/>
                </a:solidFill>
              </a:rPr>
              <a:t>t</a:t>
            </a:r>
            <a:r>
              <a:rPr spc="-17" dirty="0">
                <a:solidFill>
                  <a:srgbClr val="0070BF"/>
                </a:solidFill>
              </a:rPr>
              <a:t>a</a:t>
            </a:r>
            <a:r>
              <a:rPr spc="9" dirty="0">
                <a:solidFill>
                  <a:srgbClr val="0070BF"/>
                </a:solidFill>
              </a:rPr>
              <a:t>nd</a:t>
            </a:r>
            <a:r>
              <a:rPr dirty="0">
                <a:solidFill>
                  <a:srgbClr val="0070BF"/>
                </a:solidFill>
              </a:rPr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5599" y="1233683"/>
            <a:ext cx="4522588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spc="-4" dirty="0">
                <a:solidFill>
                  <a:srgbClr val="BF0000"/>
                </a:solidFill>
                <a:latin typeface="Arial"/>
                <a:cs typeface="Arial"/>
              </a:rPr>
              <a:t>Exemplo </a:t>
            </a:r>
            <a:r>
              <a:rPr sz="1539" spc="-13" dirty="0">
                <a:solidFill>
                  <a:srgbClr val="BF0000"/>
                </a:solidFill>
                <a:latin typeface="Arial"/>
                <a:cs typeface="Arial"/>
              </a:rPr>
              <a:t>(versões </a:t>
            </a:r>
            <a:r>
              <a:rPr sz="1539" spc="-4" dirty="0">
                <a:solidFill>
                  <a:srgbClr val="BF0000"/>
                </a:solidFill>
                <a:latin typeface="Arial"/>
                <a:cs typeface="Arial"/>
              </a:rPr>
              <a:t>antigas </a:t>
            </a:r>
            <a:r>
              <a:rPr sz="1539" spc="4" dirty="0">
                <a:solidFill>
                  <a:srgbClr val="BF0000"/>
                </a:solidFill>
                <a:latin typeface="Arial"/>
                <a:cs typeface="Arial"/>
              </a:rPr>
              <a:t>do </a:t>
            </a:r>
            <a:r>
              <a:rPr sz="1539" dirty="0">
                <a:solidFill>
                  <a:srgbClr val="BF0000"/>
                </a:solidFill>
                <a:latin typeface="Arial"/>
                <a:cs typeface="Arial"/>
              </a:rPr>
              <a:t>SQL </a:t>
            </a:r>
            <a:r>
              <a:rPr sz="1539" spc="-13" dirty="0">
                <a:solidFill>
                  <a:srgbClr val="BF0000"/>
                </a:solidFill>
                <a:latin typeface="Arial"/>
                <a:cs typeface="Arial"/>
              </a:rPr>
              <a:t>Server:</a:t>
            </a:r>
            <a:r>
              <a:rPr sz="1539" spc="64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1539" spc="-9" dirty="0">
                <a:solidFill>
                  <a:srgbClr val="BF0000"/>
                </a:solidFill>
                <a:latin typeface="Arial"/>
                <a:cs typeface="Arial"/>
              </a:rPr>
              <a:t>2000):</a:t>
            </a:r>
            <a:endParaRPr sz="1539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685" y="1596399"/>
            <a:ext cx="7270675" cy="3763896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3349" rIns="0" bIns="0" rtlCol="0">
            <a:spAutoFit/>
          </a:bodyPr>
          <a:lstStyle/>
          <a:p>
            <a:pPr marL="859551">
              <a:spcBef>
                <a:spcPts val="184"/>
              </a:spcBef>
            </a:pPr>
            <a:r>
              <a:rPr sz="1026" spc="-4" dirty="0">
                <a:latin typeface="Courier New"/>
                <a:cs typeface="Courier New"/>
              </a:rPr>
              <a:t>...</a:t>
            </a:r>
            <a:endParaRPr sz="1026">
              <a:latin typeface="Courier New"/>
              <a:cs typeface="Courier New"/>
            </a:endParaRPr>
          </a:p>
          <a:p>
            <a:pPr marL="859551" marR="970863">
              <a:lnSpc>
                <a:spcPct val="141700"/>
              </a:lnSpc>
            </a:pPr>
            <a:r>
              <a:rPr sz="1026" spc="-4" dirty="0">
                <a:latin typeface="Courier New"/>
                <a:cs typeface="Courier New"/>
              </a:rPr>
              <a:t>String </a:t>
            </a:r>
            <a:r>
              <a:rPr sz="1026" dirty="0">
                <a:latin typeface="Courier New"/>
                <a:cs typeface="Courier New"/>
              </a:rPr>
              <a:t>driver = "com.microsoft.jdbc.sqlserver.SQLServerDriver";  </a:t>
            </a:r>
            <a:r>
              <a:rPr sz="1026" spc="-4" dirty="0">
                <a:latin typeface="Courier New"/>
                <a:cs typeface="Courier New"/>
              </a:rPr>
              <a:t>String </a:t>
            </a:r>
            <a:r>
              <a:rPr sz="1026" dirty="0">
                <a:latin typeface="Courier New"/>
                <a:cs typeface="Courier New"/>
              </a:rPr>
              <a:t>url = "jdbc:sqlserver://localhost:1433;databaseName=nome_base"  </a:t>
            </a:r>
            <a:r>
              <a:rPr sz="1026" spc="-4" dirty="0">
                <a:latin typeface="Courier New"/>
                <a:cs typeface="Courier New"/>
              </a:rPr>
              <a:t>url +=</a:t>
            </a:r>
            <a:r>
              <a:rPr sz="1026" spc="17" dirty="0">
                <a:latin typeface="Courier New"/>
                <a:cs typeface="Courier New"/>
              </a:rPr>
              <a:t> </a:t>
            </a:r>
            <a:r>
              <a:rPr sz="1026" dirty="0">
                <a:latin typeface="Courier New"/>
                <a:cs typeface="Courier New"/>
              </a:rPr>
              <a:t>";user=nome_usuario;password=senha_usuario";</a:t>
            </a:r>
            <a:endParaRPr sz="1026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12">
              <a:latin typeface="Courier New"/>
              <a:cs typeface="Courier New"/>
            </a:endParaRPr>
          </a:p>
          <a:p>
            <a:pPr marL="859551">
              <a:spcBef>
                <a:spcPts val="996"/>
              </a:spcBef>
            </a:pPr>
            <a:r>
              <a:rPr sz="1026" spc="-4" dirty="0">
                <a:latin typeface="Courier New"/>
                <a:cs typeface="Courier New"/>
              </a:rPr>
              <a:t>String </a:t>
            </a:r>
            <a:r>
              <a:rPr sz="1026" dirty="0">
                <a:latin typeface="Courier New"/>
                <a:cs typeface="Courier New"/>
              </a:rPr>
              <a:t>query = "select * from</a:t>
            </a:r>
            <a:r>
              <a:rPr sz="1026" spc="47" dirty="0">
                <a:latin typeface="Courier New"/>
                <a:cs typeface="Courier New"/>
              </a:rPr>
              <a:t> </a:t>
            </a:r>
            <a:r>
              <a:rPr sz="1026" dirty="0">
                <a:latin typeface="Courier New"/>
                <a:cs typeface="Courier New"/>
              </a:rPr>
              <a:t>aluno";</a:t>
            </a:r>
            <a:endParaRPr sz="1026">
              <a:latin typeface="Courier New"/>
              <a:cs typeface="Courier New"/>
            </a:endParaRPr>
          </a:p>
          <a:p>
            <a:pPr marL="859551">
              <a:spcBef>
                <a:spcPts val="513"/>
              </a:spcBef>
            </a:pPr>
            <a:r>
              <a:rPr sz="1026" spc="-4" dirty="0">
                <a:latin typeface="Courier New"/>
                <a:cs typeface="Courier New"/>
              </a:rPr>
              <a:t>//</a:t>
            </a:r>
            <a:r>
              <a:rPr sz="1026" spc="4" dirty="0">
                <a:latin typeface="Courier New"/>
                <a:cs typeface="Courier New"/>
              </a:rPr>
              <a:t> </a:t>
            </a:r>
            <a:r>
              <a:rPr sz="1026" dirty="0">
                <a:latin typeface="Courier New"/>
                <a:cs typeface="Courier New"/>
              </a:rPr>
              <a:t>......................................................</a:t>
            </a:r>
            <a:endParaRPr sz="1026">
              <a:latin typeface="Courier New"/>
              <a:cs typeface="Courier New"/>
            </a:endParaRPr>
          </a:p>
          <a:p>
            <a:pPr marL="859551">
              <a:spcBef>
                <a:spcPts val="513"/>
              </a:spcBef>
            </a:pPr>
            <a:r>
              <a:rPr sz="1026" dirty="0">
                <a:latin typeface="Courier New"/>
                <a:cs typeface="Courier New"/>
              </a:rPr>
              <a:t>Class.forName(driver);</a:t>
            </a:r>
            <a:endParaRPr sz="1026">
              <a:latin typeface="Courier New"/>
              <a:cs typeface="Courier New"/>
            </a:endParaRPr>
          </a:p>
          <a:p>
            <a:pPr marL="859551" marR="2230597">
              <a:lnSpc>
                <a:spcPct val="141700"/>
              </a:lnSpc>
            </a:pPr>
            <a:r>
              <a:rPr sz="1026" dirty="0">
                <a:latin typeface="Courier New"/>
                <a:cs typeface="Courier New"/>
              </a:rPr>
              <a:t>Connection con = DriverManager.getConnection(url);  PreparedStatement stmt = con.prepareStatement(query);  ResultSet </a:t>
            </a:r>
            <a:r>
              <a:rPr sz="1026" spc="-4" dirty="0">
                <a:latin typeface="Courier New"/>
                <a:cs typeface="Courier New"/>
              </a:rPr>
              <a:t>rs </a:t>
            </a:r>
            <a:r>
              <a:rPr sz="1026" dirty="0">
                <a:latin typeface="Courier New"/>
                <a:cs typeface="Courier New"/>
              </a:rPr>
              <a:t>=</a:t>
            </a:r>
            <a:r>
              <a:rPr sz="1026" spc="21" dirty="0">
                <a:latin typeface="Courier New"/>
                <a:cs typeface="Courier New"/>
              </a:rPr>
              <a:t> </a:t>
            </a:r>
            <a:r>
              <a:rPr sz="1026" dirty="0">
                <a:latin typeface="Courier New"/>
                <a:cs typeface="Courier New"/>
              </a:rPr>
              <a:t>stmt.executeQuery();</a:t>
            </a:r>
            <a:endParaRPr sz="1026">
              <a:latin typeface="Courier New"/>
              <a:cs typeface="Courier New"/>
            </a:endParaRPr>
          </a:p>
          <a:p>
            <a:pPr marL="859551">
              <a:spcBef>
                <a:spcPts val="513"/>
              </a:spcBef>
            </a:pPr>
            <a:r>
              <a:rPr sz="1026" spc="-4" dirty="0">
                <a:latin typeface="Courier New"/>
                <a:cs typeface="Courier New"/>
              </a:rPr>
              <a:t>while</a:t>
            </a:r>
            <a:r>
              <a:rPr sz="1026" spc="4" dirty="0">
                <a:latin typeface="Courier New"/>
                <a:cs typeface="Courier New"/>
              </a:rPr>
              <a:t> </a:t>
            </a:r>
            <a:r>
              <a:rPr sz="1026" dirty="0">
                <a:latin typeface="Courier New"/>
                <a:cs typeface="Courier New"/>
              </a:rPr>
              <a:t>(rs.next()){</a:t>
            </a:r>
            <a:endParaRPr sz="1026">
              <a:latin typeface="Courier New"/>
              <a:cs typeface="Courier New"/>
            </a:endParaRPr>
          </a:p>
          <a:p>
            <a:pPr marL="1641454">
              <a:spcBef>
                <a:spcPts val="513"/>
              </a:spcBef>
            </a:pPr>
            <a:r>
              <a:rPr sz="1026" spc="-4" dirty="0">
                <a:latin typeface="Courier New"/>
                <a:cs typeface="Courier New"/>
              </a:rPr>
              <a:t>int id </a:t>
            </a:r>
            <a:r>
              <a:rPr sz="1026" dirty="0">
                <a:latin typeface="Courier New"/>
                <a:cs typeface="Courier New"/>
              </a:rPr>
              <a:t>=</a:t>
            </a:r>
            <a:r>
              <a:rPr sz="1026" spc="30" dirty="0">
                <a:latin typeface="Courier New"/>
                <a:cs typeface="Courier New"/>
              </a:rPr>
              <a:t> </a:t>
            </a:r>
            <a:r>
              <a:rPr sz="1026" dirty="0">
                <a:latin typeface="Courier New"/>
                <a:cs typeface="Courier New"/>
              </a:rPr>
              <a:t>rs.getInt("id");</a:t>
            </a:r>
            <a:endParaRPr sz="1026">
              <a:latin typeface="Courier New"/>
              <a:cs typeface="Courier New"/>
            </a:endParaRPr>
          </a:p>
          <a:p>
            <a:pPr marL="1641454" marR="2551503">
              <a:lnSpc>
                <a:spcPct val="141700"/>
              </a:lnSpc>
            </a:pPr>
            <a:r>
              <a:rPr sz="1026" spc="-4" dirty="0">
                <a:latin typeface="Courier New"/>
                <a:cs typeface="Courier New"/>
              </a:rPr>
              <a:t>String </a:t>
            </a:r>
            <a:r>
              <a:rPr sz="1026" dirty="0">
                <a:latin typeface="Courier New"/>
                <a:cs typeface="Courier New"/>
              </a:rPr>
              <a:t>nome = rs.getString("nome");  System.out.println(id + " </a:t>
            </a:r>
            <a:r>
              <a:rPr sz="1026" spc="-4" dirty="0">
                <a:latin typeface="Courier New"/>
                <a:cs typeface="Courier New"/>
              </a:rPr>
              <a:t>:: </a:t>
            </a:r>
            <a:r>
              <a:rPr sz="1026" dirty="0">
                <a:latin typeface="Courier New"/>
                <a:cs typeface="Courier New"/>
              </a:rPr>
              <a:t>" +</a:t>
            </a:r>
            <a:r>
              <a:rPr sz="1026" spc="-4" dirty="0">
                <a:latin typeface="Courier New"/>
                <a:cs typeface="Courier New"/>
              </a:rPr>
              <a:t> </a:t>
            </a:r>
            <a:r>
              <a:rPr sz="1026" dirty="0">
                <a:latin typeface="Courier New"/>
                <a:cs typeface="Courier New"/>
              </a:rPr>
              <a:t>nome);</a:t>
            </a:r>
            <a:endParaRPr sz="1026">
              <a:latin typeface="Courier New"/>
              <a:cs typeface="Courier New"/>
            </a:endParaRPr>
          </a:p>
          <a:p>
            <a:pPr marL="859551">
              <a:spcBef>
                <a:spcPts val="513"/>
              </a:spcBef>
            </a:pPr>
            <a:r>
              <a:rPr sz="1026" dirty="0">
                <a:latin typeface="Courier New"/>
                <a:cs typeface="Courier New"/>
              </a:rPr>
              <a:t>}</a:t>
            </a:r>
            <a:endParaRPr sz="1026">
              <a:latin typeface="Courier New"/>
              <a:cs typeface="Courier New"/>
            </a:endParaRPr>
          </a:p>
          <a:p>
            <a:pPr marL="859551">
              <a:spcBef>
                <a:spcPts val="513"/>
              </a:spcBef>
            </a:pPr>
            <a:r>
              <a:rPr sz="1026" spc="-4" dirty="0">
                <a:latin typeface="Courier New"/>
                <a:cs typeface="Courier New"/>
              </a:rPr>
              <a:t>...</a:t>
            </a:r>
            <a:endParaRPr sz="1026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487043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5776" y="412842"/>
            <a:ext cx="3212955" cy="688074"/>
          </a:xfrm>
          <a:prstGeom prst="rect">
            <a:avLst/>
          </a:prstGeom>
        </p:spPr>
        <p:txBody>
          <a:bodyPr vert="horz" wrap="square" lIns="0" tIns="1086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0860">
              <a:spcBef>
                <a:spcPts val="86"/>
              </a:spcBef>
            </a:pPr>
            <a:r>
              <a:rPr dirty="0">
                <a:solidFill>
                  <a:srgbClr val="0070BF"/>
                </a:solidFill>
              </a:rPr>
              <a:t>C</a:t>
            </a:r>
            <a:r>
              <a:rPr spc="9" dirty="0">
                <a:solidFill>
                  <a:srgbClr val="0070BF"/>
                </a:solidFill>
              </a:rPr>
              <a:t>o</a:t>
            </a:r>
            <a:r>
              <a:rPr spc="-26" dirty="0">
                <a:solidFill>
                  <a:srgbClr val="0070BF"/>
                </a:solidFill>
              </a:rPr>
              <a:t>n</a:t>
            </a:r>
            <a:r>
              <a:rPr spc="21" dirty="0">
                <a:solidFill>
                  <a:srgbClr val="0070BF"/>
                </a:solidFill>
              </a:rPr>
              <a:t>e</a:t>
            </a:r>
            <a:r>
              <a:rPr spc="4" dirty="0">
                <a:solidFill>
                  <a:srgbClr val="0070BF"/>
                </a:solidFill>
              </a:rPr>
              <a:t>c</a:t>
            </a:r>
            <a:r>
              <a:rPr spc="-64" dirty="0">
                <a:solidFill>
                  <a:srgbClr val="0070BF"/>
                </a:solidFill>
              </a:rPr>
              <a:t>t</a:t>
            </a:r>
            <a:r>
              <a:rPr spc="-17" dirty="0">
                <a:solidFill>
                  <a:srgbClr val="0070BF"/>
                </a:solidFill>
              </a:rPr>
              <a:t>a</a:t>
            </a:r>
            <a:r>
              <a:rPr spc="9" dirty="0">
                <a:solidFill>
                  <a:srgbClr val="0070BF"/>
                </a:solidFill>
              </a:rPr>
              <a:t>nd</a:t>
            </a:r>
            <a:r>
              <a:rPr dirty="0">
                <a:solidFill>
                  <a:srgbClr val="0070BF"/>
                </a:solidFill>
              </a:rPr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5600" y="1233683"/>
            <a:ext cx="5372914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spc="-4" dirty="0">
                <a:solidFill>
                  <a:srgbClr val="BF0000"/>
                </a:solidFill>
                <a:latin typeface="Arial"/>
                <a:cs typeface="Arial"/>
              </a:rPr>
              <a:t>Exemplo </a:t>
            </a:r>
            <a:r>
              <a:rPr sz="1539" spc="-13" dirty="0">
                <a:solidFill>
                  <a:srgbClr val="BF0000"/>
                </a:solidFill>
                <a:latin typeface="Arial"/>
                <a:cs typeface="Arial"/>
              </a:rPr>
              <a:t>(versões </a:t>
            </a:r>
            <a:r>
              <a:rPr sz="1539" spc="-4" dirty="0">
                <a:solidFill>
                  <a:srgbClr val="BF0000"/>
                </a:solidFill>
                <a:latin typeface="Arial"/>
                <a:cs typeface="Arial"/>
              </a:rPr>
              <a:t>atuais do </a:t>
            </a:r>
            <a:r>
              <a:rPr sz="1539" dirty="0">
                <a:solidFill>
                  <a:srgbClr val="BF0000"/>
                </a:solidFill>
                <a:latin typeface="Arial"/>
                <a:cs typeface="Arial"/>
              </a:rPr>
              <a:t>SQL </a:t>
            </a:r>
            <a:r>
              <a:rPr sz="1539" spc="-13" dirty="0">
                <a:solidFill>
                  <a:srgbClr val="BF0000"/>
                </a:solidFill>
                <a:latin typeface="Arial"/>
                <a:cs typeface="Arial"/>
              </a:rPr>
              <a:t>Server: </a:t>
            </a:r>
            <a:r>
              <a:rPr sz="1539" spc="-9" dirty="0">
                <a:solidFill>
                  <a:srgbClr val="BF0000"/>
                </a:solidFill>
                <a:latin typeface="Arial"/>
                <a:cs typeface="Arial"/>
              </a:rPr>
              <a:t>2005 em</a:t>
            </a:r>
            <a:r>
              <a:rPr sz="1539" spc="15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1539" spc="-4" dirty="0">
                <a:solidFill>
                  <a:srgbClr val="BF0000"/>
                </a:solidFill>
                <a:latin typeface="Arial"/>
                <a:cs typeface="Arial"/>
              </a:rPr>
              <a:t>diante):</a:t>
            </a:r>
            <a:endParaRPr sz="1539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685" y="1596399"/>
            <a:ext cx="7270675" cy="3763896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3349" rIns="0" bIns="0" rtlCol="0">
            <a:spAutoFit/>
          </a:bodyPr>
          <a:lstStyle/>
          <a:p>
            <a:pPr marL="859551">
              <a:spcBef>
                <a:spcPts val="184"/>
              </a:spcBef>
            </a:pPr>
            <a:r>
              <a:rPr sz="1026" spc="-4" dirty="0">
                <a:latin typeface="Courier New"/>
                <a:cs typeface="Courier New"/>
              </a:rPr>
              <a:t>...</a:t>
            </a:r>
            <a:endParaRPr sz="1026">
              <a:latin typeface="Courier New"/>
              <a:cs typeface="Courier New"/>
            </a:endParaRPr>
          </a:p>
          <a:p>
            <a:pPr marL="859551" marR="970863">
              <a:lnSpc>
                <a:spcPct val="141700"/>
              </a:lnSpc>
            </a:pPr>
            <a:r>
              <a:rPr sz="1026" spc="-4" dirty="0">
                <a:latin typeface="Courier New"/>
                <a:cs typeface="Courier New"/>
              </a:rPr>
              <a:t>String </a:t>
            </a:r>
            <a:r>
              <a:rPr sz="1026" dirty="0">
                <a:latin typeface="Courier New"/>
                <a:cs typeface="Courier New"/>
              </a:rPr>
              <a:t>driver = "com.microsoft.sqlserver.jdbc.SQLServerDriver";  </a:t>
            </a:r>
            <a:r>
              <a:rPr sz="1026" spc="-4" dirty="0">
                <a:latin typeface="Courier New"/>
                <a:cs typeface="Courier New"/>
              </a:rPr>
              <a:t>String </a:t>
            </a:r>
            <a:r>
              <a:rPr sz="1026" dirty="0">
                <a:latin typeface="Courier New"/>
                <a:cs typeface="Courier New"/>
              </a:rPr>
              <a:t>url = "jdbc:sqlserver://localhost:1433;databaseName=nome_base"  </a:t>
            </a:r>
            <a:r>
              <a:rPr sz="1026" spc="-4" dirty="0">
                <a:latin typeface="Courier New"/>
                <a:cs typeface="Courier New"/>
              </a:rPr>
              <a:t>url +=</a:t>
            </a:r>
            <a:r>
              <a:rPr sz="1026" spc="17" dirty="0">
                <a:latin typeface="Courier New"/>
                <a:cs typeface="Courier New"/>
              </a:rPr>
              <a:t> </a:t>
            </a:r>
            <a:r>
              <a:rPr sz="1026" dirty="0">
                <a:latin typeface="Courier New"/>
                <a:cs typeface="Courier New"/>
              </a:rPr>
              <a:t>";user=nome_usuario;password=senha_usuario";</a:t>
            </a:r>
            <a:endParaRPr sz="1026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12">
              <a:latin typeface="Courier New"/>
              <a:cs typeface="Courier New"/>
            </a:endParaRPr>
          </a:p>
          <a:p>
            <a:pPr marL="859551">
              <a:spcBef>
                <a:spcPts val="996"/>
              </a:spcBef>
            </a:pPr>
            <a:r>
              <a:rPr sz="1026" spc="-4" dirty="0">
                <a:latin typeface="Courier New"/>
                <a:cs typeface="Courier New"/>
              </a:rPr>
              <a:t>String </a:t>
            </a:r>
            <a:r>
              <a:rPr sz="1026" dirty="0">
                <a:latin typeface="Courier New"/>
                <a:cs typeface="Courier New"/>
              </a:rPr>
              <a:t>query = "select * from</a:t>
            </a:r>
            <a:r>
              <a:rPr sz="1026" spc="47" dirty="0">
                <a:latin typeface="Courier New"/>
                <a:cs typeface="Courier New"/>
              </a:rPr>
              <a:t> </a:t>
            </a:r>
            <a:r>
              <a:rPr sz="1026" dirty="0">
                <a:latin typeface="Courier New"/>
                <a:cs typeface="Courier New"/>
              </a:rPr>
              <a:t>aluno";</a:t>
            </a:r>
            <a:endParaRPr sz="1026">
              <a:latin typeface="Courier New"/>
              <a:cs typeface="Courier New"/>
            </a:endParaRPr>
          </a:p>
          <a:p>
            <a:pPr marL="859551">
              <a:spcBef>
                <a:spcPts val="513"/>
              </a:spcBef>
            </a:pPr>
            <a:r>
              <a:rPr sz="1026" spc="-4" dirty="0">
                <a:latin typeface="Courier New"/>
                <a:cs typeface="Courier New"/>
              </a:rPr>
              <a:t>//</a:t>
            </a:r>
            <a:r>
              <a:rPr sz="1026" spc="4" dirty="0">
                <a:latin typeface="Courier New"/>
                <a:cs typeface="Courier New"/>
              </a:rPr>
              <a:t> </a:t>
            </a:r>
            <a:r>
              <a:rPr sz="1026" dirty="0">
                <a:latin typeface="Courier New"/>
                <a:cs typeface="Courier New"/>
              </a:rPr>
              <a:t>......................................................</a:t>
            </a:r>
            <a:endParaRPr sz="1026">
              <a:latin typeface="Courier New"/>
              <a:cs typeface="Courier New"/>
            </a:endParaRPr>
          </a:p>
          <a:p>
            <a:pPr marL="859551">
              <a:spcBef>
                <a:spcPts val="513"/>
              </a:spcBef>
            </a:pPr>
            <a:r>
              <a:rPr sz="1026" dirty="0">
                <a:latin typeface="Courier New"/>
                <a:cs typeface="Courier New"/>
              </a:rPr>
              <a:t>Class.forName(driver);</a:t>
            </a:r>
            <a:endParaRPr sz="1026">
              <a:latin typeface="Courier New"/>
              <a:cs typeface="Courier New"/>
            </a:endParaRPr>
          </a:p>
          <a:p>
            <a:pPr marL="859551" marR="2230597">
              <a:lnSpc>
                <a:spcPct val="141700"/>
              </a:lnSpc>
            </a:pPr>
            <a:r>
              <a:rPr sz="1026" dirty="0">
                <a:latin typeface="Courier New"/>
                <a:cs typeface="Courier New"/>
              </a:rPr>
              <a:t>Connection con = DriverManager.getConnection(url);  PreparedStatement stmt = con.prepareStatement(query);  ResultSet </a:t>
            </a:r>
            <a:r>
              <a:rPr sz="1026" spc="-4" dirty="0">
                <a:latin typeface="Courier New"/>
                <a:cs typeface="Courier New"/>
              </a:rPr>
              <a:t>rs </a:t>
            </a:r>
            <a:r>
              <a:rPr sz="1026" dirty="0">
                <a:latin typeface="Courier New"/>
                <a:cs typeface="Courier New"/>
              </a:rPr>
              <a:t>=</a:t>
            </a:r>
            <a:r>
              <a:rPr sz="1026" spc="21" dirty="0">
                <a:latin typeface="Courier New"/>
                <a:cs typeface="Courier New"/>
              </a:rPr>
              <a:t> </a:t>
            </a:r>
            <a:r>
              <a:rPr sz="1026" dirty="0">
                <a:latin typeface="Courier New"/>
                <a:cs typeface="Courier New"/>
              </a:rPr>
              <a:t>stmt.executeQuery();</a:t>
            </a:r>
            <a:endParaRPr sz="1026">
              <a:latin typeface="Courier New"/>
              <a:cs typeface="Courier New"/>
            </a:endParaRPr>
          </a:p>
          <a:p>
            <a:pPr marL="859551">
              <a:spcBef>
                <a:spcPts val="513"/>
              </a:spcBef>
            </a:pPr>
            <a:r>
              <a:rPr sz="1026" spc="-4" dirty="0">
                <a:latin typeface="Courier New"/>
                <a:cs typeface="Courier New"/>
              </a:rPr>
              <a:t>while</a:t>
            </a:r>
            <a:r>
              <a:rPr sz="1026" spc="4" dirty="0">
                <a:latin typeface="Courier New"/>
                <a:cs typeface="Courier New"/>
              </a:rPr>
              <a:t> </a:t>
            </a:r>
            <a:r>
              <a:rPr sz="1026" dirty="0">
                <a:latin typeface="Courier New"/>
                <a:cs typeface="Courier New"/>
              </a:rPr>
              <a:t>(rs.next()){</a:t>
            </a:r>
            <a:endParaRPr sz="1026">
              <a:latin typeface="Courier New"/>
              <a:cs typeface="Courier New"/>
            </a:endParaRPr>
          </a:p>
          <a:p>
            <a:pPr marL="1641454">
              <a:spcBef>
                <a:spcPts val="513"/>
              </a:spcBef>
            </a:pPr>
            <a:r>
              <a:rPr sz="1026" spc="-4" dirty="0">
                <a:latin typeface="Courier New"/>
                <a:cs typeface="Courier New"/>
              </a:rPr>
              <a:t>int id </a:t>
            </a:r>
            <a:r>
              <a:rPr sz="1026" dirty="0">
                <a:latin typeface="Courier New"/>
                <a:cs typeface="Courier New"/>
              </a:rPr>
              <a:t>=</a:t>
            </a:r>
            <a:r>
              <a:rPr sz="1026" spc="30" dirty="0">
                <a:latin typeface="Courier New"/>
                <a:cs typeface="Courier New"/>
              </a:rPr>
              <a:t> </a:t>
            </a:r>
            <a:r>
              <a:rPr sz="1026" dirty="0">
                <a:latin typeface="Courier New"/>
                <a:cs typeface="Courier New"/>
              </a:rPr>
              <a:t>rs.getInt("id");</a:t>
            </a:r>
            <a:endParaRPr sz="1026">
              <a:latin typeface="Courier New"/>
              <a:cs typeface="Courier New"/>
            </a:endParaRPr>
          </a:p>
          <a:p>
            <a:pPr marL="1641454" marR="2551503">
              <a:lnSpc>
                <a:spcPct val="141700"/>
              </a:lnSpc>
            </a:pPr>
            <a:r>
              <a:rPr sz="1026" spc="-4" dirty="0">
                <a:latin typeface="Courier New"/>
                <a:cs typeface="Courier New"/>
              </a:rPr>
              <a:t>String </a:t>
            </a:r>
            <a:r>
              <a:rPr sz="1026" dirty="0">
                <a:latin typeface="Courier New"/>
                <a:cs typeface="Courier New"/>
              </a:rPr>
              <a:t>nome = rs.getString("nome");  System.out.println(id + " </a:t>
            </a:r>
            <a:r>
              <a:rPr sz="1026" spc="-4" dirty="0">
                <a:latin typeface="Courier New"/>
                <a:cs typeface="Courier New"/>
              </a:rPr>
              <a:t>:: </a:t>
            </a:r>
            <a:r>
              <a:rPr sz="1026" dirty="0">
                <a:latin typeface="Courier New"/>
                <a:cs typeface="Courier New"/>
              </a:rPr>
              <a:t>" +</a:t>
            </a:r>
            <a:r>
              <a:rPr sz="1026" spc="-4" dirty="0">
                <a:latin typeface="Courier New"/>
                <a:cs typeface="Courier New"/>
              </a:rPr>
              <a:t> </a:t>
            </a:r>
            <a:r>
              <a:rPr sz="1026" dirty="0">
                <a:latin typeface="Courier New"/>
                <a:cs typeface="Courier New"/>
              </a:rPr>
              <a:t>nome);</a:t>
            </a:r>
            <a:endParaRPr sz="1026">
              <a:latin typeface="Courier New"/>
              <a:cs typeface="Courier New"/>
            </a:endParaRPr>
          </a:p>
          <a:p>
            <a:pPr marL="859551">
              <a:spcBef>
                <a:spcPts val="513"/>
              </a:spcBef>
            </a:pPr>
            <a:r>
              <a:rPr sz="1026" dirty="0">
                <a:latin typeface="Courier New"/>
                <a:cs typeface="Courier New"/>
              </a:rPr>
              <a:t>}</a:t>
            </a:r>
            <a:endParaRPr sz="1026">
              <a:latin typeface="Courier New"/>
              <a:cs typeface="Courier New"/>
            </a:endParaRPr>
          </a:p>
          <a:p>
            <a:pPr marL="859551">
              <a:spcBef>
                <a:spcPts val="513"/>
              </a:spcBef>
            </a:pPr>
            <a:r>
              <a:rPr sz="1026" spc="-4" dirty="0">
                <a:latin typeface="Courier New"/>
                <a:cs typeface="Courier New"/>
              </a:rPr>
              <a:t>...</a:t>
            </a:r>
            <a:endParaRPr sz="1026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7120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0">
            <a:extLst>
              <a:ext uri="{FF2B5EF4-FFF2-40B4-BE49-F238E27FC236}">
                <a16:creationId xmlns:a16="http://schemas.microsoft.com/office/drawing/2014/main" id="{E968118B-6500-45B3-A385-894642A60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2000250"/>
            <a:ext cx="8858250" cy="48577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pt-BR" sz="4000" dirty="0"/>
              <a:t>JDBC (Java </a:t>
            </a:r>
            <a:r>
              <a:rPr lang="en-US" altLang="pt-BR" sz="4000" dirty="0" err="1"/>
              <a:t>DataBase</a:t>
            </a:r>
            <a:r>
              <a:rPr lang="en-US" altLang="pt-BR" sz="4000" dirty="0"/>
              <a:t> </a:t>
            </a:r>
            <a:r>
              <a:rPr lang="en-US" altLang="pt-BR" sz="4000" dirty="0" err="1"/>
              <a:t>Conectivity</a:t>
            </a:r>
            <a:r>
              <a:rPr lang="en-US" altLang="pt-BR" sz="4000" dirty="0"/>
              <a:t>).</a:t>
            </a:r>
          </a:p>
          <a:p>
            <a:pPr marL="0" lvl="1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pt-BR" sz="4000" dirty="0"/>
          </a:p>
          <a:p>
            <a:pPr marL="0" lvl="1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pt-BR" sz="4000" dirty="0" err="1"/>
              <a:t>Possibilita</a:t>
            </a:r>
            <a:r>
              <a:rPr lang="en-US" altLang="pt-BR" sz="4000" dirty="0"/>
              <a:t> que </a:t>
            </a:r>
            <a:r>
              <a:rPr lang="en-US" altLang="pt-BR" sz="4000" dirty="0" err="1"/>
              <a:t>aplicações</a:t>
            </a:r>
            <a:r>
              <a:rPr lang="en-US" altLang="pt-BR" sz="4000" dirty="0"/>
              <a:t> Java </a:t>
            </a:r>
            <a:r>
              <a:rPr lang="en-US" altLang="pt-BR" sz="4000" dirty="0" err="1"/>
              <a:t>trabalhe</a:t>
            </a:r>
            <a:r>
              <a:rPr lang="en-US" altLang="pt-BR" sz="4000" dirty="0"/>
              <a:t> com </a:t>
            </a:r>
            <a:r>
              <a:rPr lang="en-US" altLang="pt-BR" sz="4000" dirty="0" err="1"/>
              <a:t>Bancos</a:t>
            </a:r>
            <a:r>
              <a:rPr lang="en-US" altLang="pt-BR" sz="4000" dirty="0"/>
              <a:t> de Dados </a:t>
            </a:r>
            <a:r>
              <a:rPr lang="en-US" altLang="pt-BR" sz="4000" dirty="0" err="1"/>
              <a:t>Relacionais</a:t>
            </a:r>
            <a:r>
              <a:rPr lang="en-US" altLang="pt-BR" sz="4000" dirty="0"/>
              <a:t>.</a:t>
            </a:r>
          </a:p>
          <a:p>
            <a:pPr marL="0" lvl="1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pt-BR" sz="4000" dirty="0"/>
          </a:p>
          <a:p>
            <a:pPr marL="0" lvl="1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pt-BR" sz="4000" dirty="0"/>
              <a:t>É um conjunto de APIs (</a:t>
            </a:r>
            <a:r>
              <a:rPr lang="en-US" altLang="pt-BR" sz="4000" dirty="0" err="1"/>
              <a:t>bibliotecas</a:t>
            </a:r>
            <a:r>
              <a:rPr lang="en-US" altLang="pt-BR" sz="4000" dirty="0"/>
              <a:t> de classes).</a:t>
            </a:r>
            <a:endParaRPr lang="pt-BR" altLang="pt-BR" sz="40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29BC231E-53DA-448B-8221-BD94E5A72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7850"/>
            <a:ext cx="9144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PROGRAMAÇÃO ORIENTADA A OBJETOS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Introdução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>
            <a:extLst>
              <a:ext uri="{FF2B5EF4-FFF2-40B4-BE49-F238E27FC236}">
                <a16:creationId xmlns:a16="http://schemas.microsoft.com/office/drawing/2014/main" id="{07E012BB-0B16-4BB6-A290-08139EF38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7850"/>
            <a:ext cx="9144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>
                <a:latin typeface="Arial" panose="020B0604020202020204" pitchFamily="34" charset="0"/>
              </a:rPr>
              <a:t>PROGRAMAÇÃO ORIENTADA A OBJETOS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2800">
              <a:latin typeface="Arial" panose="020B0604020202020204" pitchFamily="34" charset="0"/>
            </a:endParaRPr>
          </a:p>
        </p:txBody>
      </p:sp>
      <p:pic>
        <p:nvPicPr>
          <p:cNvPr id="54275" name="Imagem 5">
            <a:extLst>
              <a:ext uri="{FF2B5EF4-FFF2-40B4-BE49-F238E27FC236}">
                <a16:creationId xmlns:a16="http://schemas.microsoft.com/office/drawing/2014/main" id="{1FD5C176-4521-45F9-B0FE-893ADA0AB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420938"/>
            <a:ext cx="3097212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>
            <a:extLst>
              <a:ext uri="{FF2B5EF4-FFF2-40B4-BE49-F238E27FC236}">
                <a16:creationId xmlns:a16="http://schemas.microsoft.com/office/drawing/2014/main" id="{1E1A264C-F459-4C49-B14E-D0038B814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0" y="1714500"/>
            <a:ext cx="6858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2400">
              <a:latin typeface="Arial" panose="020B0604020202020204" pitchFamily="34" charset="0"/>
            </a:endParaRPr>
          </a:p>
        </p:txBody>
      </p:sp>
      <p:sp>
        <p:nvSpPr>
          <p:cNvPr id="15363" name="Text Box 5">
            <a:extLst>
              <a:ext uri="{FF2B5EF4-FFF2-40B4-BE49-F238E27FC236}">
                <a16:creationId xmlns:a16="http://schemas.microsoft.com/office/drawing/2014/main" id="{69FD76A9-764A-4964-8A03-3A80178BC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8475" y="1909763"/>
            <a:ext cx="2286000" cy="685800"/>
          </a:xfrm>
          <a:prstGeom prst="rect">
            <a:avLst/>
          </a:prstGeom>
          <a:solidFill>
            <a:srgbClr val="FF99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Aplicativo Java</a:t>
            </a:r>
          </a:p>
        </p:txBody>
      </p:sp>
      <p:sp>
        <p:nvSpPr>
          <p:cNvPr id="15364" name="Text Box 6">
            <a:extLst>
              <a:ext uri="{FF2B5EF4-FFF2-40B4-BE49-F238E27FC236}">
                <a16:creationId xmlns:a16="http://schemas.microsoft.com/office/drawing/2014/main" id="{A943505C-C45F-4012-86C3-6F453B0C1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8475" y="2595563"/>
            <a:ext cx="2286000" cy="687387"/>
          </a:xfrm>
          <a:prstGeom prst="rect">
            <a:avLst/>
          </a:prstGeom>
          <a:solidFill>
            <a:srgbClr val="FF99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Gerenciador de Drivers JDBC</a:t>
            </a:r>
          </a:p>
        </p:txBody>
      </p:sp>
      <p:sp>
        <p:nvSpPr>
          <p:cNvPr id="15365" name="Text Box 7">
            <a:extLst>
              <a:ext uri="{FF2B5EF4-FFF2-40B4-BE49-F238E27FC236}">
                <a16:creationId xmlns:a16="http://schemas.microsoft.com/office/drawing/2014/main" id="{33D0B56A-99BB-4F02-8579-1E8221402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3175" y="3281363"/>
            <a:ext cx="1524000" cy="1068387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>
                <a:latin typeface="Arial" panose="020B0604020202020204" pitchFamily="34" charset="0"/>
              </a:rPr>
              <a:t>Ponte(bridge)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>
                <a:latin typeface="Arial" panose="020B0604020202020204" pitchFamily="34" charset="0"/>
              </a:rPr>
              <a:t>JDBC/ODBC</a:t>
            </a:r>
          </a:p>
        </p:txBody>
      </p:sp>
      <p:sp>
        <p:nvSpPr>
          <p:cNvPr id="15366" name="Text Box 8">
            <a:extLst>
              <a:ext uri="{FF2B5EF4-FFF2-40B4-BE49-F238E27FC236}">
                <a16:creationId xmlns:a16="http://schemas.microsoft.com/office/drawing/2014/main" id="{8FF2E1FB-BDB1-4F23-A998-1D2E91626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1475" y="3281363"/>
            <a:ext cx="1638300" cy="1068387"/>
          </a:xfrm>
          <a:prstGeom prst="rect">
            <a:avLst/>
          </a:prstGeom>
          <a:solidFill>
            <a:srgbClr val="66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>
                <a:latin typeface="Arial" panose="020B0604020202020204" pitchFamily="34" charset="0"/>
              </a:rPr>
              <a:t>Driver / JDBC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>
                <a:latin typeface="Arial" panose="020B0604020202020204" pitchFamily="34" charset="0"/>
              </a:rPr>
              <a:t>Fornecido pelo Fornecedor</a:t>
            </a:r>
          </a:p>
        </p:txBody>
      </p:sp>
      <p:sp>
        <p:nvSpPr>
          <p:cNvPr id="15367" name="Text Box 9">
            <a:extLst>
              <a:ext uri="{FF2B5EF4-FFF2-40B4-BE49-F238E27FC236}">
                <a16:creationId xmlns:a16="http://schemas.microsoft.com/office/drawing/2014/main" id="{9623F016-276D-436F-AC38-6A1BB9504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8475" y="4348163"/>
            <a:ext cx="1028700" cy="685800"/>
          </a:xfrm>
          <a:prstGeom prst="rect">
            <a:avLst/>
          </a:prstGeom>
          <a:solidFill>
            <a:srgbClr val="CCFF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>
                <a:latin typeface="Arial" panose="020B0604020202020204" pitchFamily="34" charset="0"/>
              </a:rPr>
              <a:t>ODBC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>
                <a:latin typeface="Arial" panose="020B0604020202020204" pitchFamily="34" charset="0"/>
              </a:rPr>
              <a:t>Driver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1600">
              <a:latin typeface="Arial" panose="020B0604020202020204" pitchFamily="34" charset="0"/>
            </a:endParaRPr>
          </a:p>
        </p:txBody>
      </p:sp>
      <p:sp>
        <p:nvSpPr>
          <p:cNvPr id="15368" name="AutoShape 10">
            <a:extLst>
              <a:ext uri="{FF2B5EF4-FFF2-40B4-BE49-F238E27FC236}">
                <a16:creationId xmlns:a16="http://schemas.microsoft.com/office/drawing/2014/main" id="{1F18962C-4686-412B-B67C-2625C1942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0175" y="4576763"/>
            <a:ext cx="914400" cy="1219200"/>
          </a:xfrm>
          <a:prstGeom prst="can">
            <a:avLst>
              <a:gd name="adj" fmla="val 33333"/>
            </a:avLst>
          </a:prstGeom>
          <a:solidFill>
            <a:srgbClr val="33CC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>
                <a:latin typeface="Arial" panose="020B0604020202020204" pitchFamily="34" charset="0"/>
              </a:rPr>
              <a:t>Banco de Dados</a:t>
            </a:r>
          </a:p>
        </p:txBody>
      </p:sp>
      <p:sp>
        <p:nvSpPr>
          <p:cNvPr id="15369" name="Line 11">
            <a:extLst>
              <a:ext uri="{FF2B5EF4-FFF2-40B4-BE49-F238E27FC236}">
                <a16:creationId xmlns:a16="http://schemas.microsoft.com/office/drawing/2014/main" id="{987E5E3F-FDEB-450D-96CA-9102C6B852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2975" y="4348163"/>
            <a:ext cx="0" cy="5715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370" name="Line 12">
            <a:extLst>
              <a:ext uri="{FF2B5EF4-FFF2-40B4-BE49-F238E27FC236}">
                <a16:creationId xmlns:a16="http://schemas.microsoft.com/office/drawing/2014/main" id="{21D0CD46-F098-4124-B845-0B2BDB9E17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2975" y="4919663"/>
            <a:ext cx="457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371" name="AutoShape 13">
            <a:extLst>
              <a:ext uri="{FF2B5EF4-FFF2-40B4-BE49-F238E27FC236}">
                <a16:creationId xmlns:a16="http://schemas.microsoft.com/office/drawing/2014/main" id="{BD078542-2CE2-45A1-A119-19EABED7E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5491163"/>
            <a:ext cx="914400" cy="1143000"/>
          </a:xfrm>
          <a:prstGeom prst="can">
            <a:avLst>
              <a:gd name="adj" fmla="val 31250"/>
            </a:avLst>
          </a:prstGeom>
          <a:solidFill>
            <a:srgbClr val="33CC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>
                <a:latin typeface="Arial" panose="020B0604020202020204" pitchFamily="34" charset="0"/>
              </a:rPr>
              <a:t>Banco de Dados</a:t>
            </a:r>
          </a:p>
        </p:txBody>
      </p:sp>
      <p:sp>
        <p:nvSpPr>
          <p:cNvPr id="15372" name="Line 14">
            <a:extLst>
              <a:ext uri="{FF2B5EF4-FFF2-40B4-BE49-F238E27FC236}">
                <a16:creationId xmlns:a16="http://schemas.microsoft.com/office/drawing/2014/main" id="{23D9D194-4168-4F74-8FC7-C2FEAEB417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5675" y="5033963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373" name="Text Box 15">
            <a:extLst>
              <a:ext uri="{FF2B5EF4-FFF2-40B4-BE49-F238E27FC236}">
                <a16:creationId xmlns:a16="http://schemas.microsoft.com/office/drawing/2014/main" id="{7C9F32E5-76E5-4169-839B-1620722AD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4975" y="2214563"/>
            <a:ext cx="182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>
                <a:latin typeface="Arial" panose="020B0604020202020204" pitchFamily="34" charset="0"/>
              </a:rPr>
              <a:t>API  JDBC</a:t>
            </a:r>
          </a:p>
        </p:txBody>
      </p:sp>
      <p:sp>
        <p:nvSpPr>
          <p:cNvPr id="15374" name="Text Box 16">
            <a:extLst>
              <a:ext uri="{FF2B5EF4-FFF2-40B4-BE49-F238E27FC236}">
                <a16:creationId xmlns:a16="http://schemas.microsoft.com/office/drawing/2014/main" id="{114E6DB2-7833-45EA-85D5-D7995D877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4975" y="2824163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>
                <a:latin typeface="Arial" panose="020B0604020202020204" pitchFamily="34" charset="0"/>
              </a:rPr>
              <a:t>API de Driver JDBC</a:t>
            </a:r>
          </a:p>
        </p:txBody>
      </p:sp>
      <p:sp>
        <p:nvSpPr>
          <p:cNvPr id="20" name="AutoShape 17">
            <a:extLst>
              <a:ext uri="{FF2B5EF4-FFF2-40B4-BE49-F238E27FC236}">
                <a16:creationId xmlns:a16="http://schemas.microsoft.com/office/drawing/2014/main" id="{D989786F-5C80-403C-ACBB-86AECF6CD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1071563"/>
            <a:ext cx="2438400" cy="1371600"/>
          </a:xfrm>
          <a:prstGeom prst="wedgeRoundRectCallout">
            <a:avLst>
              <a:gd name="adj1" fmla="val -112866"/>
              <a:gd name="adj2" fmla="val 21074"/>
              <a:gd name="adj3" fmla="val 16667"/>
            </a:avLst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>
                <a:latin typeface="Arial" panose="020B0604020202020204" pitchFamily="34" charset="0"/>
              </a:rPr>
              <a:t>O aplicativo Java utiliza a API JDBC para se comunicar com o gerenciador JDBC</a:t>
            </a:r>
          </a:p>
        </p:txBody>
      </p:sp>
      <p:sp>
        <p:nvSpPr>
          <p:cNvPr id="21" name="AutoShape 18">
            <a:extLst>
              <a:ext uri="{FF2B5EF4-FFF2-40B4-BE49-F238E27FC236}">
                <a16:creationId xmlns:a16="http://schemas.microsoft.com/office/drawing/2014/main" id="{9AE30BAC-9682-4800-9D96-4493C0456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3" y="1290638"/>
            <a:ext cx="1828800" cy="3009900"/>
          </a:xfrm>
          <a:prstGeom prst="wedgeRoundRectCallout">
            <a:avLst>
              <a:gd name="adj1" fmla="val 86616"/>
              <a:gd name="adj2" fmla="val 24259"/>
              <a:gd name="adj3" fmla="val 16667"/>
            </a:avLst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>
                <a:latin typeface="Arial" panose="020B0604020202020204" pitchFamily="34" charset="0"/>
              </a:rPr>
              <a:t>O gerenciador JDBC envia informações do aplicativo Java para um driver (Controlador) JDBC, que está na terceira camada</a:t>
            </a:r>
          </a:p>
        </p:txBody>
      </p:sp>
      <p:sp>
        <p:nvSpPr>
          <p:cNvPr id="15377" name="Line 19">
            <a:extLst>
              <a:ext uri="{FF2B5EF4-FFF2-40B4-BE49-F238E27FC236}">
                <a16:creationId xmlns:a16="http://schemas.microsoft.com/office/drawing/2014/main" id="{C2CA81D8-A1A8-43CF-98DF-02641540F6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38575" y="5033963"/>
            <a:ext cx="1371600" cy="800100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378" name="Line 20">
            <a:extLst>
              <a:ext uri="{FF2B5EF4-FFF2-40B4-BE49-F238E27FC236}">
                <a16:creationId xmlns:a16="http://schemas.microsoft.com/office/drawing/2014/main" id="{F7BD0F5D-AF8E-4C04-A7DD-C1ED2061F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5775" y="5605463"/>
            <a:ext cx="1066800" cy="800100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379" name="Text Box 21">
            <a:extLst>
              <a:ext uri="{FF2B5EF4-FFF2-40B4-BE49-F238E27FC236}">
                <a16:creationId xmlns:a16="http://schemas.microsoft.com/office/drawing/2014/main" id="{B85D0938-3CD7-400E-A2B6-3BEBFE4FE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775" y="5943600"/>
            <a:ext cx="2362200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>
                <a:latin typeface="Arial" panose="020B0604020202020204" pitchFamily="34" charset="0"/>
              </a:rPr>
              <a:t>Diferentes programas SGBD podem ter drivers distintos</a:t>
            </a:r>
          </a:p>
        </p:txBody>
      </p:sp>
      <p:sp>
        <p:nvSpPr>
          <p:cNvPr id="15380" name="Line 22">
            <a:extLst>
              <a:ext uri="{FF2B5EF4-FFF2-40B4-BE49-F238E27FC236}">
                <a16:creationId xmlns:a16="http://schemas.microsoft.com/office/drawing/2014/main" id="{2A92087E-49F0-41EC-9427-CF1DB4D861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6975" y="5262563"/>
            <a:ext cx="2057400" cy="0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381" name="Line 23">
            <a:extLst>
              <a:ext uri="{FF2B5EF4-FFF2-40B4-BE49-F238E27FC236}">
                <a16:creationId xmlns:a16="http://schemas.microsoft.com/office/drawing/2014/main" id="{67E43D18-5276-4AF0-A207-E631F536CE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6975" y="4691063"/>
            <a:ext cx="571500" cy="0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382" name="Line 24">
            <a:extLst>
              <a:ext uri="{FF2B5EF4-FFF2-40B4-BE49-F238E27FC236}">
                <a16:creationId xmlns:a16="http://schemas.microsoft.com/office/drawing/2014/main" id="{0B19A4A3-10F8-455E-B8D3-3DD8DCA8DBA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24375" y="4348163"/>
            <a:ext cx="0" cy="914400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8" name="AutoShape 25">
            <a:extLst>
              <a:ext uri="{FF2B5EF4-FFF2-40B4-BE49-F238E27FC236}">
                <a16:creationId xmlns:a16="http://schemas.microsoft.com/office/drawing/2014/main" id="{3FB2A4BF-FB20-4A08-8FFB-82155E40C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14938"/>
            <a:ext cx="2438400" cy="1676400"/>
          </a:xfrm>
          <a:prstGeom prst="wedgeRoundRectCallout">
            <a:avLst>
              <a:gd name="adj1" fmla="val 47356"/>
              <a:gd name="adj2" fmla="val -64227"/>
              <a:gd name="adj3" fmla="val 16667"/>
            </a:avLst>
          </a:prstGeom>
          <a:solidFill>
            <a:srgbClr val="CCECFF"/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>
                <a:latin typeface="Arial" panose="020B0604020202020204" pitchFamily="34" charset="0"/>
              </a:rPr>
              <a:t>O driver converte instruções SQL em um protocolo proprietário de um SGBD específico com acesso restrito</a:t>
            </a:r>
          </a:p>
        </p:txBody>
      </p:sp>
      <p:sp>
        <p:nvSpPr>
          <p:cNvPr id="15384" name="Line 26">
            <a:extLst>
              <a:ext uri="{FF2B5EF4-FFF2-40B4-BE49-F238E27FC236}">
                <a16:creationId xmlns:a16="http://schemas.microsoft.com/office/drawing/2014/main" id="{C7DDEAC4-D3D4-46C0-B1E7-50DF2ECAE7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6975" y="4691063"/>
            <a:ext cx="0" cy="571500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385" name="Text Box 2">
            <a:extLst>
              <a:ext uri="{FF2B5EF4-FFF2-40B4-BE49-F238E27FC236}">
                <a16:creationId xmlns:a16="http://schemas.microsoft.com/office/drawing/2014/main" id="{28CAE222-5856-4C92-9117-EE36AAF2D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7850"/>
            <a:ext cx="9144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PROGRAMAÇÃO ORIENTADA A OBJETOS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Tipos dr JDBC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 autoUpdateAnimBg="0"/>
      <p:bldP spid="21" grpId="0" animBg="1" autoUpdateAnimBg="0"/>
      <p:bldP spid="28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4">
            <a:extLst>
              <a:ext uri="{FF2B5EF4-FFF2-40B4-BE49-F238E27FC236}">
                <a16:creationId xmlns:a16="http://schemas.microsoft.com/office/drawing/2014/main" id="{454BE1C1-1104-4237-B79C-1C3F814AB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054225"/>
            <a:ext cx="8820150" cy="49307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pt-BR" altLang="pt-BR" sz="4000" dirty="0">
                <a:latin typeface="Arial" panose="020B0604020202020204" pitchFamily="34" charset="0"/>
                <a:cs typeface="Arial" panose="020B0604020202020204" pitchFamily="34" charset="0"/>
              </a:rPr>
              <a:t>Importar o pacote com a biblioteca </a:t>
            </a:r>
            <a:r>
              <a:rPr lang="pt-BR" alt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java.sql</a:t>
            </a:r>
            <a:r>
              <a:rPr lang="pt-BR" altLang="pt-BR" sz="4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pt-BR" altLang="pt-BR" sz="3600" dirty="0"/>
              <a:t>    </a:t>
            </a:r>
            <a:r>
              <a:rPr lang="pt-BR" altLang="pt-BR" dirty="0" err="1"/>
              <a:t>import</a:t>
            </a:r>
            <a:r>
              <a:rPr lang="pt-BR" altLang="pt-BR" dirty="0"/>
              <a:t> </a:t>
            </a:r>
            <a:r>
              <a:rPr lang="pt-BR" altLang="pt-BR" dirty="0" err="1"/>
              <a:t>java.sql.Connection</a:t>
            </a:r>
            <a:r>
              <a:rPr lang="pt-BR" altLang="pt-BR" dirty="0"/>
              <a:t>;</a:t>
            </a:r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pt-BR" altLang="pt-BR" dirty="0"/>
              <a:t>    </a:t>
            </a:r>
            <a:r>
              <a:rPr lang="pt-BR" altLang="pt-BR" dirty="0" err="1"/>
              <a:t>import</a:t>
            </a:r>
            <a:r>
              <a:rPr lang="pt-BR" altLang="pt-BR" dirty="0"/>
              <a:t> </a:t>
            </a:r>
            <a:r>
              <a:rPr lang="pt-BR" altLang="pt-BR" dirty="0" err="1" smtClean="0"/>
              <a:t>java.sql.DriverManager</a:t>
            </a:r>
            <a:r>
              <a:rPr lang="pt-BR" altLang="pt-BR" dirty="0"/>
              <a:t>;</a:t>
            </a:r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pt-BR" altLang="pt-BR" dirty="0"/>
              <a:t>    </a:t>
            </a:r>
            <a:r>
              <a:rPr lang="pt-BR" altLang="pt-BR" dirty="0" err="1"/>
              <a:t>import</a:t>
            </a:r>
            <a:r>
              <a:rPr lang="pt-BR" altLang="pt-BR" dirty="0"/>
              <a:t> </a:t>
            </a:r>
            <a:r>
              <a:rPr lang="pt-BR" altLang="pt-BR" dirty="0" err="1"/>
              <a:t>java.sql.Statement</a:t>
            </a:r>
            <a:r>
              <a:rPr lang="pt-BR" altLang="pt-BR" dirty="0"/>
              <a:t>;</a:t>
            </a:r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pt-BR" altLang="pt-BR" dirty="0"/>
              <a:t>    </a:t>
            </a:r>
            <a:r>
              <a:rPr lang="pt-BR" altLang="pt-BR" dirty="0" err="1"/>
              <a:t>import</a:t>
            </a:r>
            <a:r>
              <a:rPr lang="pt-BR" altLang="pt-BR" dirty="0"/>
              <a:t> </a:t>
            </a:r>
            <a:r>
              <a:rPr lang="pt-BR" altLang="pt-BR" dirty="0" err="1"/>
              <a:t>java.sql.ResultSet</a:t>
            </a:r>
            <a:r>
              <a:rPr lang="pt-BR" altLang="pt-BR" dirty="0"/>
              <a:t>;</a:t>
            </a: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OU</a:t>
            </a:r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java.sql</a:t>
            </a: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.*;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pt-BR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1" name="Text Box 2">
            <a:extLst>
              <a:ext uri="{FF2B5EF4-FFF2-40B4-BE49-F238E27FC236}">
                <a16:creationId xmlns:a16="http://schemas.microsoft.com/office/drawing/2014/main" id="{BA1C5F92-95A1-41F8-90AA-3E709974E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7850"/>
            <a:ext cx="9144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PROGRAMAÇÃO ORIENTADA A OBJETOS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Etapas Básicas – Etapa 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>
            <a:extLst>
              <a:ext uri="{FF2B5EF4-FFF2-40B4-BE49-F238E27FC236}">
                <a16:creationId xmlns:a16="http://schemas.microsoft.com/office/drawing/2014/main" id="{FE8FC9BB-F69B-4E6E-9223-8D1C2279C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054225"/>
            <a:ext cx="882015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4000">
                <a:latin typeface="Arial" panose="020B0604020202020204" pitchFamily="34" charset="0"/>
                <a:cs typeface="Arial" panose="020B0604020202020204" pitchFamily="34" charset="0"/>
              </a:rPr>
              <a:t>Registro do driver:</a:t>
            </a:r>
            <a:r>
              <a:rPr lang="fr-FR" altLang="pt-BR" sz="4000">
                <a:latin typeface="Arial" panose="020B0604020202020204" pitchFamily="34" charset="0"/>
                <a:cs typeface="Arial" panose="020B0604020202020204" pitchFamily="34" charset="0"/>
              </a:rPr>
              <a:t> O driver é registrado automaticamente quando a classe é carregada na aplicação;</a:t>
            </a:r>
          </a:p>
          <a:p>
            <a:pPr marL="0" lvl="1" eaLnBrk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fr-FR" altLang="pt-BR" sz="320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pPr marL="0" lvl="1" eaLnBrk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fr-FR" altLang="pt-BR" sz="3200">
                <a:latin typeface="Arial" panose="020B0604020202020204" pitchFamily="34" charset="0"/>
                <a:cs typeface="Arial" panose="020B0604020202020204" pitchFamily="34" charset="0"/>
              </a:rPr>
              <a:t>Class.forName("com.mysql.jdbc.Driver");</a:t>
            </a:r>
          </a:p>
        </p:txBody>
      </p:sp>
      <p:sp>
        <p:nvSpPr>
          <p:cNvPr id="18435" name="Text Box 2">
            <a:extLst>
              <a:ext uri="{FF2B5EF4-FFF2-40B4-BE49-F238E27FC236}">
                <a16:creationId xmlns:a16="http://schemas.microsoft.com/office/drawing/2014/main" id="{6C3C74E9-E555-4C40-8E4D-4A70B6DC6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7850"/>
            <a:ext cx="9144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PROGRAMAÇÃO ORIENTADA A OBJETOS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Etapas Básicas – Etapa 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>
            <a:extLst>
              <a:ext uri="{FF2B5EF4-FFF2-40B4-BE49-F238E27FC236}">
                <a16:creationId xmlns:a16="http://schemas.microsoft.com/office/drawing/2014/main" id="{2C1B33C5-595A-42EE-BEDA-8B0CB9D0E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054225"/>
            <a:ext cx="8820150" cy="401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pt-BR" altLang="pt-BR" sz="3600">
                <a:latin typeface="Arial" panose="020B0604020202020204" pitchFamily="34" charset="0"/>
                <a:cs typeface="Arial" panose="020B0604020202020204" pitchFamily="34" charset="0"/>
              </a:rPr>
              <a:t>Conexão com o SGBD: Após o registro do driver, deve-se fornecer informações ao DriverManager para a conexão;</a:t>
            </a:r>
          </a:p>
          <a:p>
            <a:pPr marL="0" lvl="1" eaLnBrk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fr-FR" altLang="pt-BR" sz="3200">
                <a:latin typeface="Arial" panose="020B0604020202020204" pitchFamily="34" charset="0"/>
                <a:cs typeface="Arial" panose="020B0604020202020204" pitchFamily="34" charset="0"/>
              </a:rPr>
              <a:t>     Connection con =   </a:t>
            </a:r>
          </a:p>
          <a:p>
            <a:pPr marL="0" lvl="1" eaLnBrk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fr-FR" altLang="pt-BR" sz="3200">
                <a:latin typeface="Arial" panose="020B0604020202020204" pitchFamily="34" charset="0"/>
                <a:cs typeface="Arial" panose="020B0604020202020204" pitchFamily="34" charset="0"/>
              </a:rPr>
              <a:t>     DriverManager.getConnection(url, login, </a:t>
            </a:r>
          </a:p>
          <a:p>
            <a:pPr marL="0" lvl="1" eaLnBrk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fr-FR" altLang="pt-BR" sz="3200">
                <a:latin typeface="Arial" panose="020B0604020202020204" pitchFamily="34" charset="0"/>
                <a:cs typeface="Arial" panose="020B0604020202020204" pitchFamily="34" charset="0"/>
              </a:rPr>
              <a:t>     senha);</a:t>
            </a:r>
            <a:endParaRPr lang="pt-BR" altLang="pt-BR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59" name="Text Box 2">
            <a:extLst>
              <a:ext uri="{FF2B5EF4-FFF2-40B4-BE49-F238E27FC236}">
                <a16:creationId xmlns:a16="http://schemas.microsoft.com/office/drawing/2014/main" id="{D0103A2D-3F03-4F79-8D00-3DB9079C6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7850"/>
            <a:ext cx="9144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PROGRAMAÇÃO ORIENTADA A OBJETOS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Etapas Básicas – Etapa 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>
            <a:extLst>
              <a:ext uri="{FF2B5EF4-FFF2-40B4-BE49-F238E27FC236}">
                <a16:creationId xmlns:a16="http://schemas.microsoft.com/office/drawing/2014/main" id="{CCA4632E-D9DB-4662-AD83-B844B63D1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054225"/>
            <a:ext cx="8820150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3600">
                <a:latin typeface="Arial" panose="020B0604020202020204" pitchFamily="34" charset="0"/>
                <a:cs typeface="Arial" panose="020B0604020202020204" pitchFamily="34" charset="0"/>
              </a:rPr>
              <a:t>Execução de sentenças SQL: para a execução de sentenças deve-se criar um </a:t>
            </a:r>
            <a:r>
              <a:rPr lang="pt-BR" altLang="pt-BR" sz="3600" i="1"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r>
              <a:rPr lang="pt-BR" altLang="pt-BR" sz="3600">
                <a:latin typeface="Arial" panose="020B0604020202020204" pitchFamily="34" charset="0"/>
                <a:cs typeface="Arial" panose="020B0604020202020204" pitchFamily="34" charset="0"/>
              </a:rPr>
              <a:t> e obter o resultado através de um </a:t>
            </a:r>
            <a:r>
              <a:rPr lang="pt-BR" altLang="pt-BR" sz="3600" i="1">
                <a:latin typeface="Arial" panose="020B0604020202020204" pitchFamily="34" charset="0"/>
                <a:cs typeface="Arial" panose="020B0604020202020204" pitchFamily="34" charset="0"/>
              </a:rPr>
              <a:t>ResultSet</a:t>
            </a:r>
            <a:r>
              <a:rPr lang="pt-BR" altLang="pt-BR" sz="360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>
              <a:spcBef>
                <a:spcPct val="0"/>
              </a:spcBef>
              <a:buFont typeface="Wingdings" panose="05000000000000000000" pitchFamily="2" charset="2"/>
              <a:buNone/>
            </a:pPr>
            <a:endParaRPr lang="pt-BR" altLang="pt-BR" sz="3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2" eaLnBrk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pt-BR" sz="3200">
                <a:latin typeface="Arial" panose="020B0604020202020204" pitchFamily="34" charset="0"/>
                <a:cs typeface="Arial" panose="020B0604020202020204" pitchFamily="34" charset="0"/>
              </a:rPr>
              <a:t>     Statement stmt = con.createStatement();</a:t>
            </a:r>
          </a:p>
          <a:p>
            <a:pPr marL="0" lvl="2" eaLnBrk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pt-BR" sz="3200">
                <a:latin typeface="Arial" panose="020B0604020202020204" pitchFamily="34" charset="0"/>
                <a:cs typeface="Arial" panose="020B0604020202020204" pitchFamily="34" charset="0"/>
              </a:rPr>
              <a:t>     ResultSet rs = stmt.executeQuery(</a:t>
            </a:r>
          </a:p>
          <a:p>
            <a:pPr marL="0" lvl="2" eaLnBrk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pt-BR" sz="3200">
                <a:latin typeface="Arial" panose="020B0604020202020204" pitchFamily="34" charset="0"/>
                <a:cs typeface="Arial" panose="020B0604020202020204" pitchFamily="34" charset="0"/>
              </a:rPr>
              <a:t>      “</a:t>
            </a:r>
            <a:r>
              <a:rPr lang="en-US" altLang="pt-BR" sz="3200">
                <a:latin typeface="Arial Black" panose="020B0A04020102020204" pitchFamily="34" charset="0"/>
                <a:cs typeface="Arial" panose="020B0604020202020204" pitchFamily="34" charset="0"/>
              </a:rPr>
              <a:t>select * from Empregados</a:t>
            </a:r>
            <a:r>
              <a:rPr lang="en-US" altLang="pt-BR" sz="3200">
                <a:latin typeface="Arial" panose="020B0604020202020204" pitchFamily="34" charset="0"/>
                <a:cs typeface="Arial" panose="020B0604020202020204" pitchFamily="34" charset="0"/>
              </a:rPr>
              <a:t>”);</a:t>
            </a:r>
            <a:endParaRPr lang="pt-BR" altLang="pt-BR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3" name="Text Box 2">
            <a:extLst>
              <a:ext uri="{FF2B5EF4-FFF2-40B4-BE49-F238E27FC236}">
                <a16:creationId xmlns:a16="http://schemas.microsoft.com/office/drawing/2014/main" id="{36883AA4-F3EC-4E39-BBE5-632EC61D0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7850"/>
            <a:ext cx="9144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PROGRAMAÇÃO ORIENTADA A OBJETOS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Etapas Básicas – Etapa 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o">
  <a:themeElements>
    <a:clrScheme name="Geometrico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eometric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Geometrico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etrico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etrico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42E670B85816C42B8F960198D9651F8" ma:contentTypeVersion="2" ma:contentTypeDescription="Crie um novo documento." ma:contentTypeScope="" ma:versionID="bad2708453ee6454f3a8fcc27aef3f41">
  <xsd:schema xmlns:xsd="http://www.w3.org/2001/XMLSchema" xmlns:xs="http://www.w3.org/2001/XMLSchema" xmlns:p="http://schemas.microsoft.com/office/2006/metadata/properties" xmlns:ns2="c460efdf-34dc-4548-8ca9-ff911d60ae96" targetNamespace="http://schemas.microsoft.com/office/2006/metadata/properties" ma:root="true" ma:fieldsID="54af29b50fc44f03a073744defc77399" ns2:_="">
    <xsd:import namespace="c460efdf-34dc-4548-8ca9-ff911d60ae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60efdf-34dc-4548-8ca9-ff911d60ae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A34D0B-3BDC-4293-957A-5CCD208FC4AD}">
  <ds:schemaRefs>
    <ds:schemaRef ds:uri="http://purl.org/dc/dcmitype/"/>
    <ds:schemaRef ds:uri="4e542eba-640a-452d-ab6b-5f511051599b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88FCC6-6125-41A5-9350-BABAAE30E454}"/>
</file>

<file path=customXml/itemProps3.xml><?xml version="1.0" encoding="utf-8"?>
<ds:datastoreItem xmlns:ds="http://schemas.openxmlformats.org/officeDocument/2006/customXml" ds:itemID="{CC4CD03A-12EF-48D4-B461-2B26D8F989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apresentação\Geometrico.pot</Template>
  <TotalTime>3521</TotalTime>
  <Words>2070</Words>
  <Application>Microsoft Office PowerPoint</Application>
  <PresentationFormat>Apresentação na tela (4:3)</PresentationFormat>
  <Paragraphs>338</Paragraphs>
  <Slides>40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8" baseType="lpstr">
      <vt:lpstr>Arial</vt:lpstr>
      <vt:lpstr>Arial Black</vt:lpstr>
      <vt:lpstr>Courier New</vt:lpstr>
      <vt:lpstr>Tahoma</vt:lpstr>
      <vt:lpstr>Times New Roman</vt:lpstr>
      <vt:lpstr>Wingdings</vt:lpstr>
      <vt:lpstr>Geometrico</vt:lpstr>
      <vt:lpstr>Imagem de bitmap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Drivers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Drivers</vt:lpstr>
      <vt:lpstr>Drivers</vt:lpstr>
      <vt:lpstr>Conectando</vt:lpstr>
      <vt:lpstr>Conectando</vt:lpstr>
      <vt:lpstr>Conectando</vt:lpstr>
      <vt:lpstr>Conectando</vt:lpstr>
      <vt:lpstr>Apresentação do PowerPoint</vt:lpstr>
    </vt:vector>
  </TitlesOfParts>
  <Company>MA Inform[atica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Antonio Rodrigues da Silva</dc:creator>
  <cp:lastModifiedBy>Olavo Ito</cp:lastModifiedBy>
  <cp:revision>192</cp:revision>
  <dcterms:created xsi:type="dcterms:W3CDTF">2003-02-25T17:31:44Z</dcterms:created>
  <dcterms:modified xsi:type="dcterms:W3CDTF">2021-09-30T00:02:16Z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0x010100D42E670B85816C42B8F960198D9651F8</vt:lpwstr>
  </property>
</Properties>
</file>