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44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notesMasterIdLst>
    <p:notesMasterId r:id="rId46"/>
  </p:notesMasterIdLst>
  <p:handoutMasterIdLst>
    <p:handoutMasterId r:id="rId47"/>
  </p:handoutMasterIdLst>
  <p:sldIdLst>
    <p:sldId id="388" r:id="rId2"/>
    <p:sldId id="439" r:id="rId3"/>
    <p:sldId id="392" r:id="rId4"/>
    <p:sldId id="426" r:id="rId5"/>
    <p:sldId id="435" r:id="rId6"/>
    <p:sldId id="436" r:id="rId7"/>
    <p:sldId id="442" r:id="rId8"/>
    <p:sldId id="444" r:id="rId9"/>
    <p:sldId id="437" r:id="rId10"/>
    <p:sldId id="438" r:id="rId11"/>
    <p:sldId id="443" r:id="rId12"/>
    <p:sldId id="445" r:id="rId13"/>
    <p:sldId id="446" r:id="rId14"/>
    <p:sldId id="427" r:id="rId15"/>
    <p:sldId id="450" r:id="rId16"/>
    <p:sldId id="428" r:id="rId17"/>
    <p:sldId id="454" r:id="rId18"/>
    <p:sldId id="434" r:id="rId19"/>
    <p:sldId id="447" r:id="rId20"/>
    <p:sldId id="458" r:id="rId21"/>
    <p:sldId id="456" r:id="rId22"/>
    <p:sldId id="455" r:id="rId23"/>
    <p:sldId id="457" r:id="rId24"/>
    <p:sldId id="389" r:id="rId25"/>
    <p:sldId id="390" r:id="rId26"/>
    <p:sldId id="415" r:id="rId27"/>
    <p:sldId id="459" r:id="rId28"/>
    <p:sldId id="462" r:id="rId29"/>
    <p:sldId id="452" r:id="rId30"/>
    <p:sldId id="430" r:id="rId31"/>
    <p:sldId id="463" r:id="rId32"/>
    <p:sldId id="466" r:id="rId33"/>
    <p:sldId id="467" r:id="rId34"/>
    <p:sldId id="468" r:id="rId35"/>
    <p:sldId id="470" r:id="rId36"/>
    <p:sldId id="432" r:id="rId37"/>
    <p:sldId id="465" r:id="rId38"/>
    <p:sldId id="472" r:id="rId39"/>
    <p:sldId id="433" r:id="rId40"/>
    <p:sldId id="471" r:id="rId41"/>
    <p:sldId id="473" r:id="rId42"/>
    <p:sldId id="420" r:id="rId43"/>
    <p:sldId id="421" r:id="rId44"/>
    <p:sldId id="391" r:id="rId45"/>
  </p:sldIdLst>
  <p:sldSz cx="4679950" cy="5221288"/>
  <p:notesSz cx="6858000" cy="96869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1200" b="1" u="sng" kern="1200">
        <a:solidFill>
          <a:schemeClr val="tx1"/>
        </a:solidFill>
        <a:latin typeface="Lucida Sans Unicode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b="1" u="sng" kern="1200">
        <a:solidFill>
          <a:schemeClr val="tx1"/>
        </a:solidFill>
        <a:latin typeface="Lucida Sans Unicode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b="1" u="sng" kern="1200">
        <a:solidFill>
          <a:schemeClr val="tx1"/>
        </a:solidFill>
        <a:latin typeface="Lucida Sans Unicode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b="1" u="sng" kern="1200">
        <a:solidFill>
          <a:schemeClr val="tx1"/>
        </a:solidFill>
        <a:latin typeface="Lucida Sans Unicode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b="1" u="sng" kern="1200">
        <a:solidFill>
          <a:schemeClr val="tx1"/>
        </a:solidFill>
        <a:latin typeface="Lucida Sans Unicode" pitchFamily="34" charset="0"/>
        <a:ea typeface="+mn-ea"/>
        <a:cs typeface="+mn-cs"/>
      </a:defRPr>
    </a:lvl5pPr>
    <a:lvl6pPr marL="2286000" algn="l" defTabSz="914400" rtl="0" eaLnBrk="1" latinLnBrk="0" hangingPunct="1">
      <a:defRPr sz="1200" b="1" u="sng" kern="1200">
        <a:solidFill>
          <a:schemeClr val="tx1"/>
        </a:solidFill>
        <a:latin typeface="Lucida Sans Unicode" pitchFamily="34" charset="0"/>
        <a:ea typeface="+mn-ea"/>
        <a:cs typeface="+mn-cs"/>
      </a:defRPr>
    </a:lvl6pPr>
    <a:lvl7pPr marL="2743200" algn="l" defTabSz="914400" rtl="0" eaLnBrk="1" latinLnBrk="0" hangingPunct="1">
      <a:defRPr sz="1200" b="1" u="sng" kern="1200">
        <a:solidFill>
          <a:schemeClr val="tx1"/>
        </a:solidFill>
        <a:latin typeface="Lucida Sans Unicode" pitchFamily="34" charset="0"/>
        <a:ea typeface="+mn-ea"/>
        <a:cs typeface="+mn-cs"/>
      </a:defRPr>
    </a:lvl7pPr>
    <a:lvl8pPr marL="3200400" algn="l" defTabSz="914400" rtl="0" eaLnBrk="1" latinLnBrk="0" hangingPunct="1">
      <a:defRPr sz="1200" b="1" u="sng" kern="1200">
        <a:solidFill>
          <a:schemeClr val="tx1"/>
        </a:solidFill>
        <a:latin typeface="Lucida Sans Unicode" pitchFamily="34" charset="0"/>
        <a:ea typeface="+mn-ea"/>
        <a:cs typeface="+mn-cs"/>
      </a:defRPr>
    </a:lvl8pPr>
    <a:lvl9pPr marL="3657600" algn="l" defTabSz="914400" rtl="0" eaLnBrk="1" latinLnBrk="0" hangingPunct="1">
      <a:defRPr sz="1200" b="1" u="sng" kern="1200">
        <a:solidFill>
          <a:schemeClr val="tx1"/>
        </a:solidFill>
        <a:latin typeface="Lucida Sans Unicode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99"/>
    <a:srgbClr val="FFFFFF"/>
    <a:srgbClr val="E9E2EA"/>
    <a:srgbClr val="ECDFED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4" autoAdjust="0"/>
    <p:restoredTop sz="94737" autoAdjust="0"/>
  </p:normalViewPr>
  <p:slideViewPr>
    <p:cSldViewPr showGuides="1">
      <p:cViewPr>
        <p:scale>
          <a:sx n="102" d="100"/>
          <a:sy n="102" d="100"/>
        </p:scale>
        <p:origin x="-1920" y="-66"/>
      </p:cViewPr>
      <p:guideLst>
        <p:guide orient="horz" pos="1644"/>
        <p:guide pos="14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49" d="100"/>
          <a:sy n="49" d="100"/>
        </p:scale>
        <p:origin x="-2046" y="-108"/>
      </p:cViewPr>
      <p:guideLst>
        <p:guide orient="horz" pos="305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82" tIns="45441" rIns="90882" bIns="45441" numCol="1" anchor="t" anchorCtr="0" compatLnSpc="1">
            <a:prstTxWarp prst="textNoShape">
              <a:avLst/>
            </a:prstTxWarp>
          </a:bodyPr>
          <a:lstStyle>
            <a:lvl1pPr defTabSz="908050">
              <a:defRPr b="0" u="none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82" tIns="45441" rIns="90882" bIns="45441" numCol="1" anchor="t" anchorCtr="0" compatLnSpc="1">
            <a:prstTxWarp prst="textNoShape">
              <a:avLst/>
            </a:prstTxWarp>
          </a:bodyPr>
          <a:lstStyle>
            <a:lvl1pPr algn="r" defTabSz="908050">
              <a:defRPr b="0" u="none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02738"/>
            <a:ext cx="297180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82" tIns="45441" rIns="90882" bIns="45441" numCol="1" anchor="b" anchorCtr="0" compatLnSpc="1">
            <a:prstTxWarp prst="textNoShape">
              <a:avLst/>
            </a:prstTxWarp>
          </a:bodyPr>
          <a:lstStyle>
            <a:lvl1pPr defTabSz="908050">
              <a:defRPr b="0" u="none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202738"/>
            <a:ext cx="297180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82" tIns="45441" rIns="90882" bIns="45441" numCol="1" anchor="b" anchorCtr="0" compatLnSpc="1">
            <a:prstTxWarp prst="textNoShape">
              <a:avLst/>
            </a:prstTxWarp>
          </a:bodyPr>
          <a:lstStyle>
            <a:lvl1pPr algn="r" defTabSz="908050">
              <a:defRPr b="0" u="none">
                <a:latin typeface="Times New Roman" pitchFamily="18" charset="0"/>
              </a:defRPr>
            </a:lvl1pPr>
          </a:lstStyle>
          <a:p>
            <a:pPr>
              <a:defRPr/>
            </a:pPr>
            <a:fld id="{FE7D4440-D675-41F0-A7C9-14A573FFCA0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713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82" tIns="45441" rIns="90882" bIns="45441" numCol="1" anchor="t" anchorCtr="0" compatLnSpc="1">
            <a:prstTxWarp prst="textNoShape">
              <a:avLst/>
            </a:prstTxWarp>
          </a:bodyPr>
          <a:lstStyle>
            <a:lvl1pPr defTabSz="908050">
              <a:defRPr b="0" u="none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9538" y="0"/>
            <a:ext cx="2903537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82" tIns="45441" rIns="90882" bIns="45441" numCol="1" anchor="t" anchorCtr="0" compatLnSpc="1">
            <a:prstTxWarp prst="textNoShape">
              <a:avLst/>
            </a:prstTxWarp>
          </a:bodyPr>
          <a:lstStyle>
            <a:lvl1pPr algn="r" defTabSz="908050">
              <a:defRPr b="0" u="none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35150" y="750888"/>
            <a:ext cx="3228975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1388" y="4578350"/>
            <a:ext cx="501967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82" tIns="45441" rIns="90882" bIns="454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0"/>
            <a:r>
              <a:rPr lang="pt-BR" noProof="0" smtClean="0"/>
              <a:t>Segundo nível</a:t>
            </a:r>
          </a:p>
          <a:p>
            <a:pPr lvl="0"/>
            <a:r>
              <a:rPr lang="pt-BR" noProof="0" smtClean="0"/>
              <a:t>Terceiro nível</a:t>
            </a:r>
          </a:p>
          <a:p>
            <a:pPr lvl="0"/>
            <a:r>
              <a:rPr lang="pt-BR" noProof="0" smtClean="0"/>
              <a:t>Quarto nível</a:t>
            </a:r>
          </a:p>
          <a:p>
            <a:pPr lvl="0"/>
            <a:r>
              <a:rPr lang="pt-BR" noProof="0" smtClean="0"/>
              <a:t>Quinto nível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32900"/>
            <a:ext cx="298132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82" tIns="45441" rIns="90882" bIns="45441" numCol="1" anchor="b" anchorCtr="0" compatLnSpc="1">
            <a:prstTxWarp prst="textNoShape">
              <a:avLst/>
            </a:prstTxWarp>
          </a:bodyPr>
          <a:lstStyle>
            <a:lvl1pPr defTabSz="908050">
              <a:defRPr b="0" u="none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9538" y="9232900"/>
            <a:ext cx="2903537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82" tIns="45441" rIns="90882" bIns="45441" numCol="1" anchor="b" anchorCtr="0" compatLnSpc="1">
            <a:prstTxWarp prst="textNoShape">
              <a:avLst/>
            </a:prstTxWarp>
          </a:bodyPr>
          <a:lstStyle>
            <a:lvl1pPr algn="r" defTabSz="908050">
              <a:defRPr b="0" u="none">
                <a:latin typeface="Times New Roman" pitchFamily="18" charset="0"/>
              </a:defRPr>
            </a:lvl1pPr>
          </a:lstStyle>
          <a:p>
            <a:pPr>
              <a:defRPr/>
            </a:pPr>
            <a:fld id="{23D186CE-9F06-4BBE-B59B-B558EA0F993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0537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D186CE-9F06-4BBE-B59B-B558EA0F993A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4" descr="slide fundo novo 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175" y="14288"/>
            <a:ext cx="4673600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519488" y="300038"/>
            <a:ext cx="1160462" cy="46863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6513" y="300038"/>
            <a:ext cx="3330575" cy="46863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251" y="1252538"/>
            <a:ext cx="4464050" cy="3662362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B68CA-C988-4349-9373-38D271EB71C4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9888" y="3354388"/>
            <a:ext cx="3978275" cy="10382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69888" y="2212975"/>
            <a:ext cx="3978275" cy="11414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7950" y="1323975"/>
            <a:ext cx="2155825" cy="366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416175" y="1323975"/>
            <a:ext cx="2155825" cy="366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3363" y="209550"/>
            <a:ext cx="4213225" cy="86995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33363" y="1168400"/>
            <a:ext cx="2068512" cy="4873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33363" y="1655763"/>
            <a:ext cx="2068512" cy="30083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2378075" y="1168400"/>
            <a:ext cx="2068513" cy="4873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378075" y="1655763"/>
            <a:ext cx="2068513" cy="30083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3363" y="207963"/>
            <a:ext cx="1539875" cy="884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30388" y="207963"/>
            <a:ext cx="2616200" cy="44561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3363" y="1092200"/>
            <a:ext cx="1539875" cy="35718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7575" y="3654425"/>
            <a:ext cx="2808288" cy="431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917575" y="466725"/>
            <a:ext cx="2808288" cy="31321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7575" y="4086225"/>
            <a:ext cx="2808288" cy="6127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5" descr="slide fundo novo 2.jp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3175" y="14288"/>
            <a:ext cx="4673600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467995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263" y="1236663"/>
            <a:ext cx="4497387" cy="366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3983038" y="0"/>
            <a:ext cx="696912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u="none">
                <a:solidFill>
                  <a:schemeClr val="accent2"/>
                </a:solidFill>
                <a:latin typeface="+mj-lt"/>
              </a:defRPr>
            </a:lvl1pPr>
          </a:lstStyle>
          <a:p>
            <a:pPr>
              <a:defRPr/>
            </a:pPr>
            <a:fld id="{A9DB11DB-8D8D-4DA8-8BB9-7C1E066397D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92075" indent="-1588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marL="92075" indent="-1588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marL="92075" indent="-1588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marL="92075" indent="-1588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marL="92075" indent="-1588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266700" indent="-266700" algn="l" rtl="0" eaLnBrk="0" fontAlgn="base" hangingPunct="0">
        <a:spcBef>
          <a:spcPts val="600"/>
        </a:spcBef>
        <a:spcAft>
          <a:spcPct val="0"/>
        </a:spcAft>
        <a:buFont typeface="Wingdings" pitchFamily="2" charset="2"/>
        <a:buChar char="§"/>
        <a:defRPr sz="1600" b="1">
          <a:solidFill>
            <a:schemeClr val="accent2"/>
          </a:solidFill>
          <a:latin typeface="+mn-lt"/>
          <a:ea typeface="+mn-ea"/>
          <a:cs typeface="+mn-cs"/>
        </a:defRPr>
      </a:lvl1pPr>
      <a:lvl2pPr marL="450850" indent="-185738" algn="l" rtl="0" eaLnBrk="0" fontAlgn="base" hangingPunct="0">
        <a:spcBef>
          <a:spcPts val="600"/>
        </a:spcBef>
        <a:spcAft>
          <a:spcPct val="0"/>
        </a:spcAft>
        <a:buFont typeface="Wingdings" pitchFamily="2" charset="2"/>
        <a:buChar char="§"/>
        <a:defRPr sz="1600" b="1">
          <a:solidFill>
            <a:schemeClr val="accent2"/>
          </a:solidFill>
          <a:latin typeface="+mn-lt"/>
        </a:defRPr>
      </a:lvl2pPr>
      <a:lvl3pPr marL="631825" indent="-180975" algn="l" rtl="0" eaLnBrk="0" fontAlgn="base" hangingPunct="0">
        <a:spcBef>
          <a:spcPts val="600"/>
        </a:spcBef>
        <a:spcAft>
          <a:spcPct val="0"/>
        </a:spcAft>
        <a:buFont typeface="Wingdings" pitchFamily="2" charset="2"/>
        <a:buChar char="§"/>
        <a:defRPr sz="1600" b="1">
          <a:solidFill>
            <a:schemeClr val="accent2"/>
          </a:solidFill>
          <a:latin typeface="+mn-lt"/>
        </a:defRPr>
      </a:lvl3pPr>
      <a:lvl4pPr marL="801688" indent="-169863" algn="l" rtl="0" eaLnBrk="0" fontAlgn="base" hangingPunct="0">
        <a:spcBef>
          <a:spcPts val="600"/>
        </a:spcBef>
        <a:spcAft>
          <a:spcPct val="0"/>
        </a:spcAft>
        <a:buFont typeface="Wingdings" pitchFamily="2" charset="2"/>
        <a:buChar char="§"/>
        <a:defRPr sz="1600" b="1">
          <a:solidFill>
            <a:schemeClr val="accent2"/>
          </a:solidFill>
          <a:latin typeface="+mn-lt"/>
        </a:defRPr>
      </a:lvl4pPr>
      <a:lvl5pPr marL="982663" indent="-180975" algn="l" rtl="0" eaLnBrk="0" fontAlgn="base" hangingPunct="0">
        <a:spcBef>
          <a:spcPts val="600"/>
        </a:spcBef>
        <a:spcAft>
          <a:spcPct val="0"/>
        </a:spcAft>
        <a:buFont typeface="Wingdings" pitchFamily="2" charset="2"/>
        <a:buChar char="§"/>
        <a:defRPr sz="1600" b="1">
          <a:solidFill>
            <a:schemeClr val="accent2"/>
          </a:solidFill>
          <a:latin typeface="+mn-lt"/>
        </a:defRPr>
      </a:lvl5pPr>
      <a:lvl6pPr marL="2247900" indent="-177800" algn="l" rtl="0" fontAlgn="base">
        <a:spcBef>
          <a:spcPct val="0"/>
        </a:spcBef>
        <a:spcAft>
          <a:spcPct val="0"/>
        </a:spcAft>
        <a:buClr>
          <a:srgbClr val="333399"/>
        </a:buClr>
        <a:buFont typeface="Wingdings" pitchFamily="2" charset="2"/>
        <a:buChar char="§"/>
        <a:tabLst>
          <a:tab pos="1790700" algn="l"/>
        </a:tabLst>
        <a:defRPr sz="1600" b="1">
          <a:solidFill>
            <a:schemeClr val="accent2"/>
          </a:solidFill>
          <a:latin typeface="+mn-lt"/>
        </a:defRPr>
      </a:lvl6pPr>
      <a:lvl7pPr marL="2705100" indent="-177800" algn="l" rtl="0" fontAlgn="base">
        <a:spcBef>
          <a:spcPct val="0"/>
        </a:spcBef>
        <a:spcAft>
          <a:spcPct val="0"/>
        </a:spcAft>
        <a:buClr>
          <a:srgbClr val="333399"/>
        </a:buClr>
        <a:buFont typeface="Wingdings" pitchFamily="2" charset="2"/>
        <a:buChar char="§"/>
        <a:tabLst>
          <a:tab pos="1790700" algn="l"/>
        </a:tabLst>
        <a:defRPr sz="1600" b="1">
          <a:solidFill>
            <a:schemeClr val="accent2"/>
          </a:solidFill>
          <a:latin typeface="+mn-lt"/>
        </a:defRPr>
      </a:lvl7pPr>
      <a:lvl8pPr marL="3162300" indent="-177800" algn="l" rtl="0" fontAlgn="base">
        <a:spcBef>
          <a:spcPct val="0"/>
        </a:spcBef>
        <a:spcAft>
          <a:spcPct val="0"/>
        </a:spcAft>
        <a:buClr>
          <a:srgbClr val="333399"/>
        </a:buClr>
        <a:buFont typeface="Wingdings" pitchFamily="2" charset="2"/>
        <a:buChar char="§"/>
        <a:tabLst>
          <a:tab pos="1790700" algn="l"/>
        </a:tabLst>
        <a:defRPr sz="1600" b="1">
          <a:solidFill>
            <a:schemeClr val="accent2"/>
          </a:solidFill>
          <a:latin typeface="+mn-lt"/>
        </a:defRPr>
      </a:lvl8pPr>
      <a:lvl9pPr marL="3619500" indent="-177800" algn="l" rtl="0" fontAlgn="base">
        <a:spcBef>
          <a:spcPct val="0"/>
        </a:spcBef>
        <a:spcAft>
          <a:spcPct val="0"/>
        </a:spcAft>
        <a:buClr>
          <a:srgbClr val="333399"/>
        </a:buClr>
        <a:buFont typeface="Wingdings" pitchFamily="2" charset="2"/>
        <a:buChar char="§"/>
        <a:tabLst>
          <a:tab pos="1790700" algn="l"/>
        </a:tabLst>
        <a:defRPr sz="1600" b="1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0" y="2344738"/>
            <a:ext cx="467995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65150" eaLnBrk="0" hangingPunct="0">
              <a:spcAft>
                <a:spcPts val="600"/>
              </a:spcAft>
              <a:buClr>
                <a:srgbClr val="333399"/>
              </a:buClr>
              <a:buFont typeface="Wingdings" pitchFamily="2" charset="2"/>
              <a:buChar char="§"/>
              <a:defRPr sz="1600" b="1">
                <a:solidFill>
                  <a:schemeClr val="accent2"/>
                </a:solidFill>
                <a:latin typeface="Arial" charset="0"/>
              </a:defRPr>
            </a:lvl1pPr>
            <a:lvl2pPr marL="742950" indent="-285750" defTabSz="565150" eaLnBrk="0" hangingPunct="0">
              <a:spcAft>
                <a:spcPts val="600"/>
              </a:spcAft>
              <a:buClr>
                <a:srgbClr val="333399"/>
              </a:buClr>
              <a:buFont typeface="Wingdings" pitchFamily="2" charset="2"/>
              <a:buChar char="§"/>
              <a:defRPr sz="1600" b="1">
                <a:solidFill>
                  <a:schemeClr val="accent2"/>
                </a:solidFill>
                <a:latin typeface="Arial" charset="0"/>
              </a:defRPr>
            </a:lvl2pPr>
            <a:lvl3pPr marL="1143000" indent="-228600" defTabSz="565150" eaLnBrk="0" hangingPunct="0">
              <a:spcAft>
                <a:spcPts val="600"/>
              </a:spcAft>
              <a:buClr>
                <a:srgbClr val="333399"/>
              </a:buClr>
              <a:buFont typeface="Wingdings" pitchFamily="2" charset="2"/>
              <a:buChar char="§"/>
              <a:defRPr sz="1600" b="1">
                <a:solidFill>
                  <a:schemeClr val="accent2"/>
                </a:solidFill>
                <a:latin typeface="Arial" charset="0"/>
              </a:defRPr>
            </a:lvl3pPr>
            <a:lvl4pPr marL="1600200" indent="-228600" defTabSz="565150" eaLnBrk="0" hangingPunct="0">
              <a:spcAft>
                <a:spcPts val="600"/>
              </a:spcAft>
              <a:buClr>
                <a:srgbClr val="333399"/>
              </a:buClr>
              <a:buFont typeface="Wingdings" pitchFamily="2" charset="2"/>
              <a:buChar char="§"/>
              <a:defRPr sz="1600" b="1">
                <a:solidFill>
                  <a:schemeClr val="accent2"/>
                </a:solidFill>
                <a:latin typeface="Arial" charset="0"/>
              </a:defRPr>
            </a:lvl4pPr>
            <a:lvl5pPr marL="2057400" indent="-228600" defTabSz="565150" eaLnBrk="0" hangingPunct="0">
              <a:spcAft>
                <a:spcPts val="600"/>
              </a:spcAft>
              <a:buClr>
                <a:srgbClr val="333399"/>
              </a:buClr>
              <a:buFont typeface="Wingdings" pitchFamily="2" charset="2"/>
              <a:buChar char="§"/>
              <a:defRPr sz="1600" b="1">
                <a:solidFill>
                  <a:schemeClr val="accent2"/>
                </a:solidFill>
                <a:latin typeface="Arial" charset="0"/>
              </a:defRPr>
            </a:lvl5pPr>
            <a:lvl6pPr marL="2514600" indent="-228600" defTabSz="56515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333399"/>
              </a:buClr>
              <a:buFont typeface="Wingdings" pitchFamily="2" charset="2"/>
              <a:buChar char="§"/>
              <a:defRPr sz="1600" b="1">
                <a:solidFill>
                  <a:schemeClr val="accent2"/>
                </a:solidFill>
                <a:latin typeface="Arial" charset="0"/>
              </a:defRPr>
            </a:lvl6pPr>
            <a:lvl7pPr marL="2971800" indent="-228600" defTabSz="56515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333399"/>
              </a:buClr>
              <a:buFont typeface="Wingdings" pitchFamily="2" charset="2"/>
              <a:buChar char="§"/>
              <a:defRPr sz="1600" b="1">
                <a:solidFill>
                  <a:schemeClr val="accent2"/>
                </a:solidFill>
                <a:latin typeface="Arial" charset="0"/>
              </a:defRPr>
            </a:lvl7pPr>
            <a:lvl8pPr marL="3429000" indent="-228600" defTabSz="56515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333399"/>
              </a:buClr>
              <a:buFont typeface="Wingdings" pitchFamily="2" charset="2"/>
              <a:buChar char="§"/>
              <a:defRPr sz="1600" b="1">
                <a:solidFill>
                  <a:schemeClr val="accent2"/>
                </a:solidFill>
                <a:latin typeface="Arial" charset="0"/>
              </a:defRPr>
            </a:lvl8pPr>
            <a:lvl9pPr marL="3886200" indent="-228600" defTabSz="56515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333399"/>
              </a:buClr>
              <a:buFont typeface="Wingdings" pitchFamily="2" charset="2"/>
              <a:buChar char="§"/>
              <a:defRPr sz="16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pt-BR" altLang="pt-BR" sz="1200" u="none" dirty="0">
                <a:solidFill>
                  <a:schemeClr val="tx1"/>
                </a:solidFill>
              </a:rPr>
              <a:t>Unidade II</a:t>
            </a:r>
            <a:endParaRPr lang="pt-BR" altLang="pt-BR" sz="1800" u="none" dirty="0">
              <a:solidFill>
                <a:schemeClr val="tx1"/>
              </a:solidFill>
            </a:endParaRP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endParaRPr lang="pt-BR" altLang="pt-BR" sz="4800" u="none" dirty="0">
              <a:solidFill>
                <a:schemeClr val="tx1"/>
              </a:solidFill>
            </a:endParaRP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pt-BR" altLang="pt-BR" sz="2000" u="none" dirty="0">
                <a:solidFill>
                  <a:schemeClr val="tx1"/>
                </a:solidFill>
              </a:rPr>
              <a:t>ASPECTOS </a:t>
            </a:r>
            <a:r>
              <a:rPr lang="pt-BR" altLang="pt-BR" sz="2000" u="none" dirty="0" smtClean="0">
                <a:solidFill>
                  <a:schemeClr val="tx1"/>
                </a:solidFill>
              </a:rPr>
              <a:t>TEÓRICOS</a:t>
            </a:r>
            <a:br>
              <a:rPr lang="pt-BR" altLang="pt-BR" sz="2000" u="none" dirty="0" smtClean="0">
                <a:solidFill>
                  <a:schemeClr val="tx1"/>
                </a:solidFill>
              </a:rPr>
            </a:br>
            <a:r>
              <a:rPr lang="pt-BR" altLang="pt-BR" sz="2000" u="none" dirty="0" smtClean="0">
                <a:solidFill>
                  <a:schemeClr val="tx1"/>
                </a:solidFill>
              </a:rPr>
              <a:t>DA </a:t>
            </a:r>
            <a:r>
              <a:rPr lang="pt-BR" altLang="pt-BR" sz="2000" u="none" dirty="0">
                <a:solidFill>
                  <a:schemeClr val="tx1"/>
                </a:solidFill>
              </a:rPr>
              <a:t>COMPUTAÇÃO</a:t>
            </a:r>
            <a:endParaRPr lang="pt-BR" altLang="pt-BR" sz="800" u="none" dirty="0"/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endParaRPr lang="pt-BR" altLang="pt-BR" sz="5400" u="none" dirty="0"/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endParaRPr lang="pt-BR" altLang="pt-BR" sz="1400" u="none" dirty="0"/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pt-BR" altLang="pt-BR" sz="1400" u="none" dirty="0"/>
              <a:t>Profa. </a:t>
            </a:r>
            <a:r>
              <a:rPr lang="pt-BR" altLang="pt-BR" sz="1400" u="none" dirty="0" err="1" smtClean="0"/>
              <a:t>Miryam</a:t>
            </a:r>
            <a:r>
              <a:rPr lang="pt-BR" altLang="pt-BR" sz="1400" u="none" dirty="0" smtClean="0"/>
              <a:t> </a:t>
            </a:r>
            <a:r>
              <a:rPr lang="pt-BR" altLang="pt-BR" sz="1400" u="none" dirty="0"/>
              <a:t>de Moraes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Não determinismo</a:t>
            </a:r>
            <a:endParaRPr lang="pt-BR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78251" y="1252538"/>
            <a:ext cx="4464050" cy="3662362"/>
          </a:xfrm>
        </p:spPr>
        <p:txBody>
          <a:bodyPr/>
          <a:lstStyle/>
          <a:p>
            <a:r>
              <a:rPr lang="pt-BR" u="sng" dirty="0" smtClean="0">
                <a:sym typeface="Symbol"/>
              </a:rPr>
              <a:t>Definição</a:t>
            </a:r>
            <a:r>
              <a:rPr lang="pt-BR" dirty="0" smtClean="0">
                <a:sym typeface="Symbol"/>
              </a:rPr>
              <a:t>: seja uma Máquina de Turing não determinística. A complexidade de tempo de M é a função </a:t>
            </a:r>
            <a:r>
              <a:rPr lang="pt-BR" dirty="0" smtClean="0"/>
              <a:t>f : </a:t>
            </a:r>
            <a:r>
              <a:rPr lang="pt-BR" dirty="0" smtClean="0">
                <a:sym typeface="Symbol"/>
              </a:rPr>
              <a:t>  tal que f(n) é o número máximo de transições processadas por uma computação de M, empregando qualquer escolha de transições quando iniciada com uma cadeia de entrada de comprimento n.</a:t>
            </a:r>
          </a:p>
          <a:p>
            <a:r>
              <a:rPr lang="pt-BR" dirty="0" smtClean="0">
                <a:sym typeface="Symbol"/>
              </a:rPr>
              <a:t>Deve-se considerar todas as computações possíveis para uma cadeia de entrada! </a:t>
            </a:r>
            <a:endParaRPr lang="pt-BR" i="1" u="sng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B68CA-C988-4349-9373-38D271EB71C4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61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Algumas considerações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78251" y="1252538"/>
            <a:ext cx="4464050" cy="3662362"/>
          </a:xfrm>
        </p:spPr>
        <p:txBody>
          <a:bodyPr/>
          <a:lstStyle/>
          <a:p>
            <a:r>
              <a:rPr lang="pt-BR" dirty="0" smtClean="0"/>
              <a:t>Cálculos em uma Máquina de Turing</a:t>
            </a:r>
            <a:br>
              <a:rPr lang="pt-BR" dirty="0" smtClean="0"/>
            </a:br>
            <a:r>
              <a:rPr lang="pt-BR" dirty="0" smtClean="0"/>
              <a:t>em tempo exponencial são bastante ineficientes e, portanto, raramente apresentam utilidade.</a:t>
            </a:r>
          </a:p>
          <a:p>
            <a:r>
              <a:rPr lang="pt-BR" dirty="0" smtClean="0"/>
              <a:t>Problemas para os quais não existe um algoritmo em tempo polinomial são ditos intratáveis.</a:t>
            </a:r>
          </a:p>
          <a:p>
            <a:r>
              <a:rPr lang="pt-BR" altLang="pt-BR" dirty="0" smtClean="0"/>
              <a:t>A teoria da complexidade classifica os problemas </a:t>
            </a:r>
            <a:r>
              <a:rPr lang="pt-BR" altLang="pt-BR" dirty="0" err="1" smtClean="0"/>
              <a:t>decidíveis</a:t>
            </a:r>
            <a:r>
              <a:rPr lang="pt-BR" altLang="pt-BR" dirty="0" smtClean="0"/>
              <a:t> em </a:t>
            </a:r>
            <a:r>
              <a:rPr lang="pt-BR" altLang="pt-BR" i="1" dirty="0" smtClean="0"/>
              <a:t>tratáveis </a:t>
            </a:r>
            <a:r>
              <a:rPr lang="pt-BR" altLang="pt-BR" dirty="0" smtClean="0"/>
              <a:t>e </a:t>
            </a:r>
            <a:r>
              <a:rPr lang="pt-BR" altLang="pt-BR" i="1" dirty="0" smtClean="0"/>
              <a:t>intratáveis.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B68CA-C988-4349-9373-38D271EB71C4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380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Interatividade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78250" y="1252538"/>
            <a:ext cx="4601699" cy="3662362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Assinale a alternativa correta:</a:t>
            </a:r>
          </a:p>
          <a:p>
            <a:pPr marL="273050" indent="-273050">
              <a:buFont typeface="+mj-lt"/>
              <a:buAutoNum type="alphaLcParenR"/>
            </a:pPr>
            <a:r>
              <a:rPr lang="pt-BR" dirty="0" smtClean="0"/>
              <a:t>Todo problema decidível apresenta solução </a:t>
            </a:r>
            <a:r>
              <a:rPr lang="pt-BR" dirty="0" smtClean="0">
                <a:sym typeface="Symbol"/>
              </a:rPr>
              <a:t>(n).</a:t>
            </a:r>
          </a:p>
          <a:p>
            <a:pPr marL="273050" indent="-273050">
              <a:buFont typeface="+mj-lt"/>
              <a:buAutoNum type="alphaLcParenR"/>
            </a:pPr>
            <a:r>
              <a:rPr lang="pt-BR" dirty="0" smtClean="0">
                <a:sym typeface="Symbol"/>
              </a:rPr>
              <a:t>Todo problema decidível apresenta  solução com complexidade computacional polinomial.</a:t>
            </a:r>
          </a:p>
          <a:p>
            <a:pPr marL="273050" indent="-273050">
              <a:buFont typeface="+mj-lt"/>
              <a:buAutoNum type="alphaLcParenR"/>
            </a:pPr>
            <a:r>
              <a:rPr lang="pt-BR" dirty="0" smtClean="0">
                <a:sym typeface="Symbol"/>
              </a:rPr>
              <a:t>Toda Máquina de Turing com n  1 fitas pode ser reduzida a uma Máquina de Turing padrão.</a:t>
            </a:r>
          </a:p>
          <a:p>
            <a:pPr marL="273050" indent="-273050">
              <a:buFont typeface="+mj-lt"/>
              <a:buAutoNum type="alphaLcParenR"/>
            </a:pPr>
            <a:r>
              <a:rPr lang="pt-BR" dirty="0" smtClean="0">
                <a:sym typeface="Symbol"/>
              </a:rPr>
              <a:t>A eliminação de fitas adicionais de uma MT não transforma o tempo de execução.</a:t>
            </a:r>
          </a:p>
          <a:p>
            <a:pPr marL="273050" indent="-273050">
              <a:buFont typeface="+mj-lt"/>
              <a:buAutoNum type="alphaLcParenR"/>
            </a:pPr>
            <a:r>
              <a:rPr lang="pt-BR" dirty="0" smtClean="0"/>
              <a:t>Todo problema decidível apresenta solução </a:t>
            </a:r>
            <a:r>
              <a:rPr lang="pt-BR" dirty="0" smtClean="0">
                <a:sym typeface="Symbol"/>
              </a:rPr>
              <a:t>O(n!).</a:t>
            </a:r>
          </a:p>
          <a:p>
            <a:pPr marL="0" indent="0">
              <a:buNone/>
            </a:pPr>
            <a:endParaRPr lang="pt-BR" dirty="0" smtClean="0">
              <a:sym typeface="Symbol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B68CA-C988-4349-9373-38D271EB71C4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059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Resposta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78250" y="1252538"/>
            <a:ext cx="4601699" cy="3662362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Assinale a alternativa correta:</a:t>
            </a:r>
          </a:p>
          <a:p>
            <a:pPr marL="273050" indent="-273050">
              <a:buFont typeface="+mj-lt"/>
              <a:buAutoNum type="alphaLcParenR"/>
            </a:pPr>
            <a:r>
              <a:rPr lang="pt-BR" dirty="0" smtClean="0"/>
              <a:t>Todo problema decidível apresenta solução </a:t>
            </a:r>
            <a:r>
              <a:rPr lang="pt-BR" dirty="0" smtClean="0">
                <a:sym typeface="Symbol"/>
              </a:rPr>
              <a:t>(n).</a:t>
            </a:r>
          </a:p>
          <a:p>
            <a:pPr marL="273050" indent="-273050">
              <a:buFont typeface="+mj-lt"/>
              <a:buAutoNum type="alphaLcParenR"/>
            </a:pPr>
            <a:r>
              <a:rPr lang="pt-BR" dirty="0" smtClean="0">
                <a:sym typeface="Symbol"/>
              </a:rPr>
              <a:t>Todo problema decidível apresenta  solução com complexidade computacional polinomial.</a:t>
            </a:r>
          </a:p>
          <a:p>
            <a:pPr marL="273050" indent="-273050">
              <a:buFont typeface="+mj-lt"/>
              <a:buAutoNum type="alphaLcParenR"/>
            </a:pPr>
            <a:r>
              <a:rPr lang="pt-BR" dirty="0" smtClean="0">
                <a:solidFill>
                  <a:srgbClr val="FF0000"/>
                </a:solidFill>
                <a:sym typeface="Symbol"/>
              </a:rPr>
              <a:t>Toda Máquina de Turing com n  1 fitas pode ser reduzida a uma Máquina de Turing padrão.</a:t>
            </a:r>
          </a:p>
          <a:p>
            <a:pPr marL="273050" indent="-273050">
              <a:buFont typeface="+mj-lt"/>
              <a:buAutoNum type="alphaLcParenR"/>
            </a:pPr>
            <a:r>
              <a:rPr lang="pt-BR" dirty="0" smtClean="0">
                <a:sym typeface="Symbol"/>
              </a:rPr>
              <a:t>A eliminação de fitas adicionais de uma MT não transforma o tempo de execução.</a:t>
            </a:r>
          </a:p>
          <a:p>
            <a:pPr marL="273050" indent="-273050">
              <a:buFont typeface="+mj-lt"/>
              <a:buAutoNum type="alphaLcParenR"/>
            </a:pPr>
            <a:r>
              <a:rPr lang="pt-BR" dirty="0" smtClean="0"/>
              <a:t>Todo problema decidível apresenta solução </a:t>
            </a:r>
            <a:r>
              <a:rPr lang="pt-BR" dirty="0" smtClean="0">
                <a:sym typeface="Symbol"/>
              </a:rPr>
              <a:t>O(n!).</a:t>
            </a:r>
          </a:p>
          <a:p>
            <a:pPr marL="0" indent="0">
              <a:buNone/>
            </a:pPr>
            <a:endParaRPr lang="pt-BR" dirty="0" smtClean="0">
              <a:sym typeface="Symbol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B68CA-C988-4349-9373-38D271EB71C4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139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A classe P</a:t>
            </a:r>
            <a:endParaRPr lang="pt-BR" altLang="pt-BR" dirty="0" smtClean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78251" y="1252538"/>
            <a:ext cx="4464050" cy="3662362"/>
          </a:xfrm>
        </p:spPr>
        <p:txBody>
          <a:bodyPr/>
          <a:lstStyle/>
          <a:p>
            <a:r>
              <a:rPr lang="pt-BR" altLang="pt-BR" dirty="0" smtClean="0"/>
              <a:t>Uma Linguagem L é denominada </a:t>
            </a:r>
            <a:r>
              <a:rPr lang="pt-BR" altLang="pt-BR" dirty="0" err="1" smtClean="0"/>
              <a:t>polinomialmente</a:t>
            </a:r>
            <a:r>
              <a:rPr lang="pt-BR" altLang="pt-BR" dirty="0" smtClean="0"/>
              <a:t> decidível se existe uma Máquina de Turing </a:t>
            </a:r>
            <a:r>
              <a:rPr lang="pt-BR" altLang="pt-BR" i="1" dirty="0" smtClean="0"/>
              <a:t>determinística</a:t>
            </a:r>
            <a:r>
              <a:rPr lang="pt-BR" altLang="pt-BR" dirty="0" smtClean="0"/>
              <a:t> polinomial que a decide.</a:t>
            </a:r>
          </a:p>
          <a:p>
            <a:r>
              <a:rPr lang="pt-BR" altLang="pt-BR" dirty="0" smtClean="0"/>
              <a:t>Uma Máquina de Turing (MT) é denominada </a:t>
            </a:r>
            <a:r>
              <a:rPr lang="pt-BR" altLang="pt-BR" i="1" dirty="0" smtClean="0"/>
              <a:t>polinomial</a:t>
            </a:r>
            <a:r>
              <a:rPr lang="pt-BR" altLang="pt-BR" dirty="0" smtClean="0"/>
              <a:t> se a máquina sempre para, qualquer que seja a entrada x de comprimento n, após p(n) transições. </a:t>
            </a:r>
          </a:p>
          <a:p>
            <a:r>
              <a:rPr lang="pt-BR" altLang="pt-BR" dirty="0" smtClean="0"/>
              <a:t>p(n) é uma função polinomial do comprimento n da cadeia de entrada.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B68CA-C988-4349-9373-38D271EB71C4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 classe P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78251" y="1252538"/>
            <a:ext cx="4464050" cy="3662362"/>
          </a:xfrm>
        </p:spPr>
        <p:txBody>
          <a:bodyPr/>
          <a:lstStyle/>
          <a:p>
            <a:r>
              <a:rPr lang="pt-BR" dirty="0" smtClean="0"/>
              <a:t>P é a união de todos os conjuntos de linguagens </a:t>
            </a:r>
            <a:r>
              <a:rPr lang="pt-BR" dirty="0" err="1" smtClean="0"/>
              <a:t>decidíveis</a:t>
            </a:r>
            <a:r>
              <a:rPr lang="pt-BR" dirty="0" smtClean="0"/>
              <a:t> por uma Máquina de Turing em tempo limitado por um polinômio de grau d.</a:t>
            </a:r>
          </a:p>
          <a:p>
            <a:r>
              <a:rPr lang="pt-BR" dirty="0" smtClean="0"/>
              <a:t>Todo algoritmo prático/eficiente pode ser reduzido a uma Máquina de Turing limitada em tempo polinomial.</a:t>
            </a:r>
          </a:p>
          <a:p>
            <a:r>
              <a:rPr lang="pt-BR" dirty="0" smtClean="0"/>
              <a:t>São exemplos:</a:t>
            </a:r>
          </a:p>
          <a:p>
            <a:pPr lvl="1"/>
            <a:r>
              <a:rPr lang="pt-BR" dirty="0" smtClean="0"/>
              <a:t>Caminho de Euler;</a:t>
            </a:r>
          </a:p>
          <a:p>
            <a:pPr lvl="1"/>
            <a:r>
              <a:rPr lang="pt-BR" dirty="0" smtClean="0"/>
              <a:t>Problema da </a:t>
            </a:r>
            <a:r>
              <a:rPr lang="pt-BR" dirty="0" err="1" smtClean="0"/>
              <a:t>Satisfabilidade</a:t>
            </a:r>
            <a:r>
              <a:rPr lang="pt-BR" dirty="0" smtClean="0"/>
              <a:t> Booleana SAT 2.</a:t>
            </a:r>
          </a:p>
          <a:p>
            <a:pPr marL="446087" lvl="1" indent="0"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B68CA-C988-4349-9373-38D271EB71C4}" type="slidenum">
              <a:rPr lang="pt-BR" smtClean="0"/>
              <a:pPr>
                <a:defRPr/>
              </a:pPr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38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Caminho de Euler </a:t>
            </a:r>
            <a:r>
              <a:rPr lang="pt-BR" smtClean="0"/>
              <a:t>(Gersting, J.)</a:t>
            </a:r>
            <a:endParaRPr lang="pt-BR" altLang="pt-BR" dirty="0" smtClean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78251" y="1252538"/>
            <a:ext cx="4464050" cy="3662362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Dado um grafo G, existe </a:t>
            </a:r>
            <a:r>
              <a:rPr lang="pt-BR" dirty="0" smtClean="0"/>
              <a:t>algum </a:t>
            </a:r>
            <a:r>
              <a:rPr lang="pt-BR" dirty="0"/>
              <a:t>caminho </a:t>
            </a:r>
            <a:r>
              <a:rPr lang="pt-BR" dirty="0" smtClean="0"/>
              <a:t>em G que use todas as arestas </a:t>
            </a:r>
            <a:r>
              <a:rPr lang="pt-BR" dirty="0"/>
              <a:t>exatamente uma vez</a:t>
            </a:r>
            <a:r>
              <a:rPr lang="pt-BR" dirty="0" smtClean="0"/>
              <a:t>?</a:t>
            </a:r>
            <a:endParaRPr lang="pt-BR" dirty="0"/>
          </a:p>
          <a:p>
            <a:pPr eaLnBrk="1" hangingPunct="1">
              <a:defRPr/>
            </a:pPr>
            <a:r>
              <a:rPr lang="pt-BR" dirty="0" smtClean="0"/>
              <a:t>Teorema: existe </a:t>
            </a:r>
            <a:r>
              <a:rPr lang="pt-BR" dirty="0"/>
              <a:t>um </a:t>
            </a:r>
            <a:r>
              <a:rPr lang="pt-BR" dirty="0" smtClean="0"/>
              <a:t>Caminho de </a:t>
            </a:r>
            <a:r>
              <a:rPr lang="pt-BR" dirty="0"/>
              <a:t>Euler em um grafo conexo se, e somente se, não existem nós ímpares ou existem exatamente dois nós ímpares. No caso em que não existem dois nós ímpares, o caminho pode </a:t>
            </a:r>
            <a:r>
              <a:rPr lang="pt-BR" dirty="0" smtClean="0"/>
              <a:t>iniciar </a:t>
            </a:r>
            <a:r>
              <a:rPr lang="pt-BR" dirty="0"/>
              <a:t>em qualquer nó e terminar aí; no caso de dois nós ímpares, o caminho precisa começar em um deles e terminar no </a:t>
            </a:r>
            <a:r>
              <a:rPr lang="pt-BR" dirty="0" smtClean="0"/>
              <a:t>outro.</a:t>
            </a:r>
          </a:p>
          <a:p>
            <a:pPr eaLnBrk="1" hangingPunct="1">
              <a:defRPr/>
            </a:pPr>
            <a:r>
              <a:rPr lang="pt-BR" i="1" dirty="0"/>
              <a:t>Solução </a:t>
            </a:r>
            <a:r>
              <a:rPr lang="pt-BR" i="1" dirty="0" smtClean="0"/>
              <a:t>polinomial.</a:t>
            </a:r>
            <a:endParaRPr lang="pt-BR" i="1" dirty="0"/>
          </a:p>
          <a:p>
            <a:pPr marL="0" indent="0">
              <a:buFont typeface="Wingdings" pitchFamily="2" charset="2"/>
              <a:buNone/>
              <a:defRPr/>
            </a:pP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B68CA-C988-4349-9373-38D271EB71C4}" type="slidenum">
              <a:rPr lang="pt-BR" smtClean="0"/>
              <a:pPr>
                <a:defRPr/>
              </a:pPr>
              <a:t>16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Caminho de Euler (Gersting, J.)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78251" y="1252538"/>
            <a:ext cx="4464050" cy="3662362"/>
          </a:xfrm>
        </p:spPr>
        <p:txBody>
          <a:bodyPr/>
          <a:lstStyle/>
          <a:p>
            <a:r>
              <a:rPr lang="pt-BR" dirty="0" smtClean="0"/>
              <a:t>Inspeciona-se a matriz de adjacência e calcula-se para cada linha i o grau do nó i, simplesmente, efetuando-se:</a:t>
            </a:r>
            <a:br>
              <a:rPr lang="pt-BR" dirty="0" smtClean="0"/>
            </a:br>
            <a:r>
              <a:rPr lang="pt-BR" dirty="0" smtClean="0"/>
              <a:t>grau = grau + A[i, j]. </a:t>
            </a:r>
          </a:p>
          <a:p>
            <a:r>
              <a:rPr lang="pt-BR" dirty="0" smtClean="0"/>
              <a:t>Ao final, verifica-se se o grau daquele nó (linha) é ímpar. Se for, incrementa-se o total de nós ímpares.</a:t>
            </a:r>
          </a:p>
          <a:p>
            <a:r>
              <a:rPr lang="pt-BR" dirty="0" smtClean="0"/>
              <a:t>Naturalmente, se o total (de nós ímpares) for 0 ou 2, então existe o Caminho de Euler.</a:t>
            </a:r>
          </a:p>
          <a:p>
            <a:r>
              <a:rPr lang="pt-BR" dirty="0" smtClean="0"/>
              <a:t>Em uma matriz n </a:t>
            </a:r>
            <a:r>
              <a:rPr lang="pt-BR" dirty="0" smtClean="0">
                <a:sym typeface="Symbol"/>
              </a:rPr>
              <a:t> n, devem ser inspecionadas n linhas.  </a:t>
            </a:r>
          </a:p>
          <a:p>
            <a:r>
              <a:rPr lang="pt-BR" dirty="0" smtClean="0">
                <a:sym typeface="Symbol"/>
              </a:rPr>
              <a:t>O algoritmo O(n</a:t>
            </a:r>
            <a:r>
              <a:rPr lang="pt-BR" baseline="30000" dirty="0" smtClean="0">
                <a:sym typeface="Symbol"/>
              </a:rPr>
              <a:t>2</a:t>
            </a:r>
            <a:r>
              <a:rPr lang="pt-BR" dirty="0" smtClean="0">
                <a:sym typeface="Symbol"/>
              </a:rPr>
              <a:t>) é o pior caso.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B68CA-C988-4349-9373-38D271EB71C4}" type="slidenum">
              <a:rPr lang="pt-BR" smtClean="0"/>
              <a:pPr>
                <a:defRPr/>
              </a:pPr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691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Satisfabilidade booleana</a:t>
            </a:r>
            <a:endParaRPr lang="pt-BR" altLang="pt-BR" dirty="0" smtClean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78251" y="1252538"/>
            <a:ext cx="4464050" cy="3662362"/>
          </a:xfrm>
        </p:spPr>
        <p:txBody>
          <a:bodyPr/>
          <a:lstStyle/>
          <a:p>
            <a:r>
              <a:rPr lang="pt-BR" altLang="pt-BR" dirty="0" smtClean="0"/>
              <a:t>Uma </a:t>
            </a:r>
            <a:r>
              <a:rPr lang="pt-BR" altLang="pt-BR" i="1" dirty="0" smtClean="0"/>
              <a:t>fórmula booleana </a:t>
            </a:r>
            <a:r>
              <a:rPr lang="pt-BR" altLang="pt-BR" dirty="0" smtClean="0"/>
              <a:t>é composta por variáveis e operações booleanas.</a:t>
            </a:r>
          </a:p>
          <a:p>
            <a:r>
              <a:rPr lang="pt-BR" altLang="pt-BR" dirty="0" smtClean="0"/>
              <a:t>Literal: variável booleana ou variável booleana negada.</a:t>
            </a:r>
          </a:p>
          <a:p>
            <a:r>
              <a:rPr lang="pt-BR" altLang="pt-BR" dirty="0" smtClean="0"/>
              <a:t>Cláusula:</a:t>
            </a:r>
            <a:r>
              <a:rPr lang="pt-BR" altLang="pt-BR" b="0" dirty="0" smtClean="0"/>
              <a:t> </a:t>
            </a:r>
            <a:r>
              <a:rPr lang="pt-BR" altLang="pt-BR" dirty="0" smtClean="0"/>
              <a:t>fórmula booleana composta por literais e a operação “OU”.</a:t>
            </a:r>
          </a:p>
          <a:p>
            <a:r>
              <a:rPr lang="pt-BR" altLang="pt-BR" dirty="0" smtClean="0"/>
              <a:t>Fórmula normal conjuntiva: composta por cláusulas conectadas pelo operador “E”.</a:t>
            </a:r>
          </a:p>
          <a:p>
            <a:r>
              <a:rPr lang="pt-BR" altLang="pt-BR" dirty="0" smtClean="0"/>
              <a:t>2SAT: instâncias do problema da </a:t>
            </a:r>
            <a:r>
              <a:rPr lang="pt-BR" altLang="pt-BR" dirty="0" err="1" smtClean="0"/>
              <a:t>satisfabilidade</a:t>
            </a:r>
            <a:r>
              <a:rPr lang="pt-BR" altLang="pt-BR" dirty="0" smtClean="0"/>
              <a:t> booleana apresentam 2 ou menos literais em cada cláusula, na sua forma normal conjuntiva.</a:t>
            </a:r>
          </a:p>
          <a:p>
            <a:pPr marL="0" indent="0">
              <a:buNone/>
            </a:pPr>
            <a:endParaRPr lang="pt-BR" alt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B68CA-C988-4349-9373-38D271EB71C4}" type="slidenum">
              <a:rPr lang="pt-BR" smtClean="0"/>
              <a:pPr>
                <a:defRPr/>
              </a:pPr>
              <a:t>18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Satisfabilidade booleana – 2SAT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146595" y="1263370"/>
            <a:ext cx="4286280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lvl="0" indent="-265113">
              <a:spcBef>
                <a:spcPts val="600"/>
              </a:spcBef>
              <a:buFont typeface="Wingdings" pitchFamily="2" charset="2"/>
              <a:buChar char="§"/>
            </a:pPr>
            <a:r>
              <a:rPr lang="pt-BR" sz="1600" u="none" dirty="0" smtClean="0">
                <a:solidFill>
                  <a:srgbClr val="333399"/>
                </a:solidFill>
                <a:latin typeface="+mj-lt"/>
              </a:rPr>
              <a:t>Exemplo:</a:t>
            </a:r>
            <a:endParaRPr lang="pt-BR" sz="1600" u="none" dirty="0" smtClean="0">
              <a:solidFill>
                <a:srgbClr val="FF0000"/>
              </a:solidFill>
              <a:latin typeface="+mj-lt"/>
            </a:endParaRPr>
          </a:p>
          <a:p>
            <a:pPr marL="265113" lvl="0" indent="-265113">
              <a:spcBef>
                <a:spcPts val="600"/>
              </a:spcBef>
              <a:buFont typeface="Wingdings" pitchFamily="2" charset="2"/>
              <a:buChar char="§"/>
            </a:pPr>
            <a:r>
              <a:rPr lang="pt-BR" sz="1600" u="none" dirty="0" smtClean="0">
                <a:solidFill>
                  <a:srgbClr val="333399"/>
                </a:solidFill>
                <a:latin typeface="+mj-lt"/>
              </a:rPr>
              <a:t>O problema da </a:t>
            </a:r>
            <a:r>
              <a:rPr lang="pt-BR" sz="1600" u="none" dirty="0" err="1" smtClean="0">
                <a:solidFill>
                  <a:srgbClr val="333399"/>
                </a:solidFill>
                <a:latin typeface="+mj-lt"/>
              </a:rPr>
              <a:t>satisfabilidade</a:t>
            </a:r>
            <a:r>
              <a:rPr lang="pt-BR" sz="1600" u="none" dirty="0" smtClean="0">
                <a:solidFill>
                  <a:srgbClr val="333399"/>
                </a:solidFill>
                <a:latin typeface="+mj-lt"/>
              </a:rPr>
              <a:t>-2 pertence à classe P.</a:t>
            </a:r>
          </a:p>
          <a:p>
            <a:pPr marL="265113" lvl="0" indent="-265113">
              <a:spcBef>
                <a:spcPts val="600"/>
              </a:spcBef>
              <a:buFont typeface="Wingdings" pitchFamily="2" charset="2"/>
              <a:buChar char="§"/>
            </a:pPr>
            <a:r>
              <a:rPr lang="pt-BR" sz="1600" u="none" dirty="0" smtClean="0">
                <a:solidFill>
                  <a:srgbClr val="333399"/>
                </a:solidFill>
                <a:latin typeface="+mj-lt"/>
              </a:rPr>
              <a:t>Exemplo de solução:</a:t>
            </a:r>
          </a:p>
          <a:p>
            <a:pPr marL="446088" lvl="0" indent="-168275">
              <a:spcBef>
                <a:spcPts val="600"/>
              </a:spcBef>
              <a:buFont typeface="Wingdings" pitchFamily="2" charset="2"/>
              <a:buChar char="§"/>
            </a:pPr>
            <a:r>
              <a:rPr lang="pt-BR" sz="1600" u="none" dirty="0" smtClean="0">
                <a:solidFill>
                  <a:srgbClr val="333399"/>
                </a:solidFill>
                <a:latin typeface="+mj-lt"/>
              </a:rPr>
              <a:t>Atribui-se um valor “</a:t>
            </a:r>
            <a:r>
              <a:rPr lang="pt-BR" sz="1600" u="none" dirty="0" err="1" smtClean="0">
                <a:solidFill>
                  <a:srgbClr val="333399"/>
                </a:solidFill>
                <a:latin typeface="+mj-lt"/>
              </a:rPr>
              <a:t>True</a:t>
            </a:r>
            <a:r>
              <a:rPr lang="pt-BR" sz="1600" u="none" dirty="0" smtClean="0">
                <a:solidFill>
                  <a:srgbClr val="333399"/>
                </a:solidFill>
                <a:latin typeface="+mj-lt"/>
              </a:rPr>
              <a:t>” para a primeira literal da primeira cláusula;</a:t>
            </a:r>
          </a:p>
          <a:p>
            <a:pPr marL="446088" lvl="0" indent="-168275">
              <a:spcBef>
                <a:spcPts val="600"/>
              </a:spcBef>
              <a:buFont typeface="Wingdings" pitchFamily="2" charset="2"/>
              <a:buChar char="§"/>
            </a:pPr>
            <a:r>
              <a:rPr lang="pt-BR" sz="1600" u="none" dirty="0" smtClean="0">
                <a:solidFill>
                  <a:srgbClr val="333399"/>
                </a:solidFill>
                <a:latin typeface="+mj-lt"/>
              </a:rPr>
              <a:t>nas cláusulas que se sucedem, sempre que ocorrer esta literal, o valor recém-atribuído é substituído;</a:t>
            </a:r>
          </a:p>
          <a:p>
            <a:pPr marL="446088" lvl="0" indent="-168275">
              <a:spcBef>
                <a:spcPts val="600"/>
              </a:spcBef>
              <a:buFont typeface="Wingdings" pitchFamily="2" charset="2"/>
              <a:buChar char="§"/>
            </a:pPr>
            <a:r>
              <a:rPr lang="pt-BR" sz="1600" u="none" dirty="0" smtClean="0">
                <a:solidFill>
                  <a:srgbClr val="333399"/>
                </a:solidFill>
                <a:latin typeface="+mj-lt"/>
              </a:rPr>
              <a:t>após o </a:t>
            </a:r>
            <a:r>
              <a:rPr lang="pt-BR" sz="1600" u="none" dirty="0" err="1" smtClean="0">
                <a:solidFill>
                  <a:srgbClr val="333399"/>
                </a:solidFill>
                <a:latin typeface="+mj-lt"/>
              </a:rPr>
              <a:t>O</a:t>
            </a:r>
            <a:r>
              <a:rPr lang="pt-BR" sz="1600" u="none" dirty="0" smtClean="0">
                <a:solidFill>
                  <a:srgbClr val="333399"/>
                </a:solidFill>
                <a:latin typeface="+mj-lt"/>
              </a:rPr>
              <a:t>(n) etapas, em que n é o número de cláusulas, a </a:t>
            </a:r>
            <a:r>
              <a:rPr lang="pt-BR" sz="1600" u="none" dirty="0" err="1" smtClean="0">
                <a:solidFill>
                  <a:srgbClr val="333399"/>
                </a:solidFill>
                <a:latin typeface="+mj-lt"/>
              </a:rPr>
              <a:t>satisfabilidade</a:t>
            </a:r>
            <a:r>
              <a:rPr lang="pt-BR" sz="1600" u="none" dirty="0" smtClean="0">
                <a:solidFill>
                  <a:srgbClr val="333399"/>
                </a:solidFill>
                <a:latin typeface="+mj-lt"/>
              </a:rPr>
              <a:t> é decidida.</a:t>
            </a:r>
            <a:endParaRPr lang="pt-BR" sz="1600" u="none" dirty="0">
              <a:solidFill>
                <a:srgbClr val="333399"/>
              </a:solidFill>
              <a:latin typeface="+mj-lt"/>
            </a:endParaRPr>
          </a:p>
        </p:txBody>
      </p:sp>
      <p:pic>
        <p:nvPicPr>
          <p:cNvPr id="8" name="Imagem 7" descr="Imagem1.png"/>
          <p:cNvPicPr>
            <a:picLocks noChangeAspect="1"/>
          </p:cNvPicPr>
          <p:nvPr/>
        </p:nvPicPr>
        <p:blipFill>
          <a:blip r:embed="rId2"/>
          <a:srcRect l="28585" b="90282"/>
          <a:stretch>
            <a:fillRect/>
          </a:stretch>
        </p:blipFill>
        <p:spPr>
          <a:xfrm>
            <a:off x="1391185" y="1223178"/>
            <a:ext cx="3212592" cy="357190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B68CA-C988-4349-9373-38D271EB71C4}" type="slidenum">
              <a:rPr lang="pt-BR" smtClean="0"/>
              <a:pPr>
                <a:defRPr/>
              </a:pPr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578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250" y="1252538"/>
            <a:ext cx="4601699" cy="3662362"/>
          </a:xfrm>
        </p:spPr>
        <p:txBody>
          <a:bodyPr/>
          <a:lstStyle/>
          <a:p>
            <a:r>
              <a:rPr lang="pt-BR" dirty="0" err="1" smtClean="0"/>
              <a:t>Decidibilidade</a:t>
            </a:r>
            <a:r>
              <a:rPr lang="pt-BR" dirty="0" smtClean="0"/>
              <a:t> é o estudo das propriedades exibidas pelas linguagens com o objetivo de determinar a </a:t>
            </a:r>
            <a:br>
              <a:rPr lang="pt-BR" dirty="0" smtClean="0"/>
            </a:br>
            <a:r>
              <a:rPr lang="pt-BR" dirty="0" smtClean="0"/>
              <a:t>existência ou não de um algoritmo</a:t>
            </a:r>
            <a:br>
              <a:rPr lang="pt-BR" dirty="0" smtClean="0"/>
            </a:br>
            <a:r>
              <a:rPr lang="pt-BR" dirty="0" smtClean="0"/>
              <a:t>capaz de aceitar ou rejeitar, em tempo e espaço finitos, uma cadeia qualquer apresentada para análise.</a:t>
            </a:r>
          </a:p>
          <a:p>
            <a:r>
              <a:rPr lang="pt-BR" dirty="0" smtClean="0"/>
              <a:t>Não basta um problema ser </a:t>
            </a:r>
            <a:r>
              <a:rPr lang="pt-BR" dirty="0" err="1" smtClean="0"/>
              <a:t>decidível</a:t>
            </a:r>
            <a:r>
              <a:rPr lang="pt-BR" dirty="0" smtClean="0"/>
              <a:t>.</a:t>
            </a:r>
            <a:br>
              <a:rPr lang="pt-BR" dirty="0" smtClean="0"/>
            </a:br>
            <a:r>
              <a:rPr lang="pt-BR" dirty="0" smtClean="0"/>
              <a:t>Há que se considerar os custos </a:t>
            </a:r>
            <a:br>
              <a:rPr lang="pt-BR" dirty="0" smtClean="0"/>
            </a:br>
            <a:r>
              <a:rPr lang="pt-BR" dirty="0" smtClean="0"/>
              <a:t>dessa solução.</a:t>
            </a:r>
          </a:p>
          <a:p>
            <a:r>
              <a:rPr lang="pt-BR" dirty="0" smtClean="0"/>
              <a:t>Custos dizem respeito ao tempo total de execução e ao volume total de memória para se chegar à solução do problema.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B68CA-C988-4349-9373-38D271EB71C4}" type="slidenum">
              <a:rPr lang="pt-BR" smtClean="0"/>
              <a:pPr>
                <a:defRPr/>
              </a:pPr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709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Alcançabilidade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78250" y="1252538"/>
            <a:ext cx="4601699" cy="3662362"/>
          </a:xfrm>
        </p:spPr>
        <p:txBody>
          <a:bodyPr/>
          <a:lstStyle/>
          <a:p>
            <a:r>
              <a:rPr lang="pt-BR" dirty="0" smtClean="0"/>
              <a:t>Linguagens codificam problemas.</a:t>
            </a:r>
          </a:p>
          <a:p>
            <a:r>
              <a:rPr lang="pt-BR" dirty="0" smtClean="0"/>
              <a:t>Um problema é um conjunto de entradas, tipicamente infinito e uma questão </a:t>
            </a:r>
            <a:br>
              <a:rPr lang="pt-BR" dirty="0" smtClean="0"/>
            </a:br>
            <a:r>
              <a:rPr lang="pt-BR" dirty="0" smtClean="0"/>
              <a:t>do tipo sim/não arguida para cada </a:t>
            </a:r>
            <a:br>
              <a:rPr lang="pt-BR" dirty="0" smtClean="0"/>
            </a:br>
            <a:r>
              <a:rPr lang="pt-BR" dirty="0" smtClean="0"/>
              <a:t>entrada (propriedade que a entrada</a:t>
            </a:r>
            <a:br>
              <a:rPr lang="pt-BR" dirty="0" smtClean="0"/>
            </a:br>
            <a:r>
              <a:rPr lang="pt-BR" dirty="0" smtClean="0"/>
              <a:t>pode ter ou não).</a:t>
            </a:r>
          </a:p>
          <a:p>
            <a:r>
              <a:rPr lang="pt-BR" dirty="0" smtClean="0"/>
              <a:t>Problema da alcançabilidade: dado um grafo direcionado G </a:t>
            </a:r>
            <a:r>
              <a:rPr lang="pt-BR" dirty="0" smtClean="0">
                <a:sym typeface="Symbol"/>
              </a:rPr>
              <a:t></a:t>
            </a:r>
            <a:r>
              <a:rPr lang="pt-BR" dirty="0" smtClean="0"/>
              <a:t> V </a:t>
            </a:r>
            <a:r>
              <a:rPr lang="pt-BR" dirty="0" smtClean="0">
                <a:sym typeface="Symbol"/>
              </a:rPr>
              <a:t> V, em que V = {v</a:t>
            </a:r>
            <a:r>
              <a:rPr lang="pt-BR" baseline="-25000" dirty="0" smtClean="0">
                <a:sym typeface="Symbol"/>
              </a:rPr>
              <a:t>1</a:t>
            </a:r>
            <a:r>
              <a:rPr lang="pt-BR" dirty="0" smtClean="0">
                <a:sym typeface="Symbol"/>
              </a:rPr>
              <a:t>, v</a:t>
            </a:r>
            <a:r>
              <a:rPr lang="pt-BR" baseline="-25000" dirty="0" smtClean="0">
                <a:sym typeface="Symbol"/>
              </a:rPr>
              <a:t>2</a:t>
            </a:r>
            <a:r>
              <a:rPr lang="pt-BR" dirty="0" smtClean="0">
                <a:sym typeface="Symbol"/>
              </a:rPr>
              <a:t>, ...,</a:t>
            </a:r>
            <a:r>
              <a:rPr lang="pt-BR" dirty="0" err="1" smtClean="0">
                <a:sym typeface="Symbol"/>
              </a:rPr>
              <a:t>v</a:t>
            </a:r>
            <a:r>
              <a:rPr lang="pt-BR" baseline="-25000" dirty="0" err="1" smtClean="0">
                <a:sym typeface="Symbol"/>
              </a:rPr>
              <a:t>n</a:t>
            </a:r>
            <a:r>
              <a:rPr lang="pt-BR" dirty="0" smtClean="0">
                <a:sym typeface="Symbol"/>
              </a:rPr>
              <a:t>} é um conjunto finito, e dois vértices v</a:t>
            </a:r>
            <a:r>
              <a:rPr lang="pt-BR" baseline="-25000" dirty="0" smtClean="0">
                <a:sym typeface="Symbol"/>
              </a:rPr>
              <a:t>i</a:t>
            </a:r>
            <a:r>
              <a:rPr lang="pt-BR" dirty="0" smtClean="0">
                <a:sym typeface="Symbol"/>
              </a:rPr>
              <a:t>, </a:t>
            </a:r>
            <a:r>
              <a:rPr lang="pt-BR" dirty="0" err="1" smtClean="0">
                <a:sym typeface="Symbol"/>
              </a:rPr>
              <a:t>v</a:t>
            </a:r>
            <a:r>
              <a:rPr lang="pt-BR" baseline="-25000" dirty="0" err="1" smtClean="0">
                <a:sym typeface="Symbol"/>
              </a:rPr>
              <a:t>j</a:t>
            </a:r>
            <a:r>
              <a:rPr lang="pt-BR" baseline="-25000" dirty="0" smtClean="0">
                <a:sym typeface="Symbol"/>
              </a:rPr>
              <a:t> </a:t>
            </a:r>
            <a:r>
              <a:rPr lang="pt-BR" dirty="0" smtClean="0">
                <a:sym typeface="Symbol"/>
              </a:rPr>
              <a:t>V, existe um caminho v</a:t>
            </a:r>
            <a:r>
              <a:rPr lang="pt-BR" baseline="-25000" dirty="0" smtClean="0">
                <a:sym typeface="Symbol"/>
              </a:rPr>
              <a:t>i</a:t>
            </a:r>
            <a:r>
              <a:rPr lang="pt-BR" dirty="0" smtClean="0">
                <a:sym typeface="Symbol"/>
              </a:rPr>
              <a:t> para </a:t>
            </a:r>
            <a:r>
              <a:rPr lang="pt-BR" dirty="0" err="1" smtClean="0">
                <a:sym typeface="Symbol"/>
              </a:rPr>
              <a:t>v</a:t>
            </a:r>
            <a:r>
              <a:rPr lang="pt-BR" baseline="-25000" dirty="0" err="1" smtClean="0">
                <a:sym typeface="Symbol"/>
              </a:rPr>
              <a:t>j</a:t>
            </a:r>
            <a:r>
              <a:rPr lang="pt-BR" dirty="0" smtClean="0">
                <a:sym typeface="Symbol"/>
              </a:rPr>
              <a:t> em G?</a:t>
            </a:r>
          </a:p>
          <a:p>
            <a:r>
              <a:rPr lang="pt-BR" dirty="0" smtClean="0">
                <a:sym typeface="Symbol"/>
              </a:rPr>
              <a:t>Solução com desempenho O(n</a:t>
            </a:r>
            <a:r>
              <a:rPr lang="pt-BR" baseline="30000" dirty="0" smtClean="0">
                <a:sym typeface="Symbol"/>
              </a:rPr>
              <a:t>3</a:t>
            </a:r>
            <a:r>
              <a:rPr lang="pt-BR" dirty="0" smtClean="0">
                <a:sym typeface="Symbol"/>
              </a:rPr>
              <a:t>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B68CA-C988-4349-9373-38D271EB71C4}" type="slidenum">
              <a:rPr lang="pt-BR" smtClean="0"/>
              <a:pPr>
                <a:defRPr/>
              </a:pPr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89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Circuito hamiltoniano</a:t>
            </a:r>
            <a:endParaRPr lang="pt-BR" altLang="pt-BR" dirty="0" smtClean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78251" y="1252538"/>
            <a:ext cx="4464050" cy="3662362"/>
          </a:xfrm>
        </p:spPr>
        <p:txBody>
          <a:bodyPr/>
          <a:lstStyle/>
          <a:p>
            <a:pPr eaLnBrk="1" hangingPunct="1"/>
            <a:r>
              <a:rPr lang="pt-BR" altLang="pt-BR" dirty="0" smtClean="0"/>
              <a:t>Dado um grafo G, existe um circuito que passe por todos os nós de G exatamente uma vez.</a:t>
            </a:r>
          </a:p>
          <a:p>
            <a:pPr eaLnBrk="1" hangingPunct="1"/>
            <a:r>
              <a:rPr lang="pt-BR" altLang="pt-BR" dirty="0" smtClean="0"/>
              <a:t>O único algoritmo conhecido para este problema consiste em examinar todas as permutações possíveis dos nós e, para cada permutação, verificar se se trata de um circuito </a:t>
            </a:r>
            <a:r>
              <a:rPr lang="pt-BR" altLang="pt-BR" dirty="0" err="1" smtClean="0"/>
              <a:t>hamiltoniano</a:t>
            </a:r>
            <a:r>
              <a:rPr lang="pt-BR" altLang="pt-BR" dirty="0" smtClean="0"/>
              <a:t>. </a:t>
            </a:r>
          </a:p>
          <a:p>
            <a:pPr eaLnBrk="1" hangingPunct="1"/>
            <a:r>
              <a:rPr lang="pt-BR" altLang="pt-BR" i="1" dirty="0" smtClean="0"/>
              <a:t>Trata-se, portanto, de um problema O(n!).</a:t>
            </a:r>
          </a:p>
          <a:p>
            <a:endParaRPr lang="pt-BR" alt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B68CA-C988-4349-9373-38D271EB71C4}" type="slidenum">
              <a:rPr lang="pt-BR" smtClean="0"/>
              <a:pPr>
                <a:defRPr/>
              </a:pPr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873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 do caixeiro viajante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78251" y="1184442"/>
            <a:ext cx="4464050" cy="3662362"/>
          </a:xfrm>
        </p:spPr>
        <p:txBody>
          <a:bodyPr/>
          <a:lstStyle/>
          <a:p>
            <a:pPr eaLnBrk="1" hangingPunct="1"/>
            <a:r>
              <a:rPr lang="pt-BR" dirty="0"/>
              <a:t>Um caixeiro viajante, partindo de sua cidade, deve visitar exatamente uma única vez cada cidade de uma dada lista </a:t>
            </a:r>
            <a:r>
              <a:rPr lang="pt-BR" dirty="0" smtClean="0"/>
              <a:t>de cidades e </a:t>
            </a:r>
            <a:r>
              <a:rPr lang="pt-BR" dirty="0"/>
              <a:t>retornar para casa </a:t>
            </a:r>
            <a:r>
              <a:rPr lang="pt-BR" dirty="0" smtClean="0"/>
              <a:t>de modo que </a:t>
            </a:r>
            <a:r>
              <a:rPr lang="pt-BR" dirty="0"/>
              <a:t>a distância total percorrida seja a </a:t>
            </a:r>
            <a:r>
              <a:rPr lang="pt-BR" i="1" dirty="0"/>
              <a:t>menor possível</a:t>
            </a:r>
            <a:r>
              <a:rPr lang="pt-BR" dirty="0"/>
              <a:t>. </a:t>
            </a:r>
          </a:p>
          <a:p>
            <a:pPr eaLnBrk="1" hangingPunct="1"/>
            <a:r>
              <a:rPr lang="pt-BR" dirty="0"/>
              <a:t>Este problema tem inúmeras aplicações práticas, como minimização de rotas de veículos, sequenciamento de </a:t>
            </a:r>
            <a:r>
              <a:rPr lang="pt-BR" dirty="0" smtClean="0"/>
              <a:t>atividades, entre </a:t>
            </a:r>
            <a:r>
              <a:rPr lang="pt-BR" dirty="0"/>
              <a:t>outros</a:t>
            </a:r>
            <a:r>
              <a:rPr lang="pt-BR" dirty="0" smtClean="0"/>
              <a:t>.</a:t>
            </a:r>
          </a:p>
          <a:p>
            <a:pPr eaLnBrk="1" hangingPunct="1"/>
            <a:r>
              <a:rPr lang="pt-BR" dirty="0" smtClean="0"/>
              <a:t>Há que se fazer uma pesquisa exaustiva sobre o espaço de busca.</a:t>
            </a:r>
          </a:p>
          <a:p>
            <a:pPr eaLnBrk="1" hangingPunct="1"/>
            <a:r>
              <a:rPr lang="pt-BR" dirty="0" smtClean="0"/>
              <a:t>Trata-se de um problema cuja solução é O(n!).</a:t>
            </a:r>
          </a:p>
          <a:p>
            <a:pPr eaLnBrk="1" hangingPunct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B68CA-C988-4349-9373-38D271EB71C4}" type="slidenum">
              <a:rPr lang="pt-BR" smtClean="0"/>
              <a:pPr>
                <a:defRPr/>
              </a:pPr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313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Problemas de otimização</a:t>
            </a:r>
            <a:endParaRPr lang="pt-BR" altLang="pt-BR" dirty="0" smtClean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78251" y="1252538"/>
            <a:ext cx="4464050" cy="366236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altLang="pt-BR" dirty="0" smtClean="0"/>
              <a:t>“São problemas cujas soluções possuem melhor ‘custo’ (determinado </a:t>
            </a:r>
            <a:r>
              <a:rPr lang="pt-BR" altLang="pt-BR" dirty="0"/>
              <a:t>por uma função de custo) entre um conjunto de possíveis </a:t>
            </a:r>
            <a:r>
              <a:rPr lang="pt-BR" altLang="pt-BR" dirty="0" smtClean="0"/>
              <a:t>soluções” </a:t>
            </a:r>
            <a:r>
              <a:rPr lang="pt-BR" altLang="pt-BR" sz="1400" dirty="0"/>
              <a:t>(RAMOS, M. V</a:t>
            </a:r>
            <a:r>
              <a:rPr lang="pt-BR" altLang="pt-BR" sz="1400" dirty="0" smtClean="0"/>
              <a:t>., </a:t>
            </a:r>
            <a:r>
              <a:rPr lang="pt-BR" altLang="pt-BR" sz="1400" dirty="0"/>
              <a:t>2012</a:t>
            </a:r>
            <a:r>
              <a:rPr lang="pt-BR" altLang="pt-BR" sz="1400" dirty="0" smtClean="0"/>
              <a:t>).</a:t>
            </a:r>
            <a:endParaRPr lang="pt-BR" altLang="pt-BR" dirty="0"/>
          </a:p>
          <a:p>
            <a:pPr>
              <a:defRPr/>
            </a:pPr>
            <a:r>
              <a:rPr lang="pt-BR" altLang="pt-BR" dirty="0" smtClean="0"/>
              <a:t>Problema do caixeiro viajante: dado um inteiro n </a:t>
            </a:r>
            <a:r>
              <a:rPr lang="pt-BR" altLang="pt-BR" dirty="0" smtClean="0">
                <a:sym typeface="Symbol"/>
              </a:rPr>
              <a:t> 2, uma matriz n x n cujos elementos  </a:t>
            </a:r>
            <a:r>
              <a:rPr lang="pt-BR" altLang="pt-BR" dirty="0" err="1" smtClean="0">
                <a:sym typeface="Symbol"/>
              </a:rPr>
              <a:t>d</a:t>
            </a:r>
            <a:r>
              <a:rPr lang="pt-BR" altLang="pt-BR" baseline="-25000" dirty="0" err="1" smtClean="0">
                <a:sym typeface="Symbol"/>
              </a:rPr>
              <a:t>ij</a:t>
            </a:r>
            <a:r>
              <a:rPr lang="pt-BR" altLang="pt-BR" baseline="30000" dirty="0" smtClean="0">
                <a:sym typeface="Symbol"/>
              </a:rPr>
              <a:t> </a:t>
            </a:r>
            <a:r>
              <a:rPr lang="pt-BR" altLang="pt-BR" dirty="0" smtClean="0">
                <a:sym typeface="Symbol"/>
              </a:rPr>
              <a:t> representam a distância entre os nós i e j e seja um inteiro B tal que B  0, encontrar uma permutação a partir do conjunto  {1, 2, ..., n} tal que:</a:t>
            </a:r>
          </a:p>
          <a:p>
            <a:pPr marL="0" indent="0" algn="ctr">
              <a:buFont typeface="Wingdings" pitchFamily="2" charset="2"/>
              <a:buNone/>
              <a:defRPr/>
            </a:pPr>
            <a:r>
              <a:rPr lang="pt-BR" altLang="pt-BR" dirty="0">
                <a:sym typeface="Symbol"/>
              </a:rPr>
              <a:t>c</a:t>
            </a:r>
            <a:r>
              <a:rPr lang="pt-BR" altLang="pt-BR" dirty="0" smtClean="0">
                <a:sym typeface="Symbol"/>
              </a:rPr>
              <a:t>(</a:t>
            </a:r>
            <a:r>
              <a:rPr lang="pt-BR" altLang="pt-BR" dirty="0">
                <a:sym typeface="Symbol"/>
              </a:rPr>
              <a:t> </a:t>
            </a:r>
            <a:r>
              <a:rPr lang="pt-BR" altLang="pt-BR" dirty="0" smtClean="0">
                <a:sym typeface="Symbol"/>
              </a:rPr>
              <a:t>) = d</a:t>
            </a:r>
            <a:r>
              <a:rPr lang="pt-BR" altLang="pt-BR" baseline="-25000" dirty="0">
                <a:sym typeface="Symbol"/>
              </a:rPr>
              <a:t> </a:t>
            </a:r>
            <a:r>
              <a:rPr lang="pt-BR" altLang="pt-BR" baseline="-25000" dirty="0" smtClean="0">
                <a:sym typeface="Symbol"/>
              </a:rPr>
              <a:t>(1) (2)</a:t>
            </a:r>
            <a:r>
              <a:rPr lang="pt-BR" altLang="pt-BR" dirty="0" smtClean="0">
                <a:sym typeface="Symbol"/>
              </a:rPr>
              <a:t> + d</a:t>
            </a:r>
            <a:r>
              <a:rPr lang="pt-BR" altLang="pt-BR" baseline="-25000" dirty="0">
                <a:sym typeface="Symbol"/>
              </a:rPr>
              <a:t> </a:t>
            </a:r>
            <a:r>
              <a:rPr lang="pt-BR" altLang="pt-BR" baseline="-25000" dirty="0" smtClean="0">
                <a:sym typeface="Symbol"/>
              </a:rPr>
              <a:t>(2) </a:t>
            </a:r>
            <a:r>
              <a:rPr lang="pt-BR" altLang="pt-BR" baseline="-25000" dirty="0">
                <a:sym typeface="Symbol"/>
              </a:rPr>
              <a:t>(3) </a:t>
            </a:r>
            <a:r>
              <a:rPr lang="pt-BR" altLang="pt-BR" dirty="0" smtClean="0">
                <a:sym typeface="Symbol"/>
              </a:rPr>
              <a:t>+ ... + d </a:t>
            </a:r>
            <a:r>
              <a:rPr lang="pt-BR" altLang="pt-BR" baseline="-25000" dirty="0" smtClean="0">
                <a:sym typeface="Symbol"/>
              </a:rPr>
              <a:t>(n)</a:t>
            </a:r>
            <a:r>
              <a:rPr lang="pt-BR" altLang="pt-BR" dirty="0">
                <a:sym typeface="Symbol"/>
              </a:rPr>
              <a:t> </a:t>
            </a:r>
            <a:r>
              <a:rPr lang="pt-BR" altLang="pt-BR" baseline="-25000" dirty="0">
                <a:sym typeface="Symbol"/>
              </a:rPr>
              <a:t></a:t>
            </a:r>
            <a:r>
              <a:rPr lang="pt-BR" altLang="pt-BR" baseline="-25000" dirty="0" smtClean="0">
                <a:sym typeface="Symbol"/>
              </a:rPr>
              <a:t>(1)</a:t>
            </a:r>
            <a:r>
              <a:rPr lang="pt-BR" altLang="pt-BR" dirty="0" smtClean="0">
                <a:sym typeface="Symbol"/>
              </a:rPr>
              <a:t> </a:t>
            </a:r>
          </a:p>
          <a:p>
            <a:pPr marL="0" indent="0" algn="ctr">
              <a:buFont typeface="Wingdings" pitchFamily="2" charset="2"/>
              <a:buNone/>
              <a:defRPr/>
            </a:pPr>
            <a:r>
              <a:rPr lang="pt-BR" altLang="pt-BR" dirty="0" smtClean="0">
                <a:sym typeface="Symbol"/>
              </a:rPr>
              <a:t>e c()  B</a:t>
            </a:r>
          </a:p>
          <a:p>
            <a:pPr marL="0" indent="0" algn="just">
              <a:buFont typeface="Wingdings" pitchFamily="2" charset="2"/>
              <a:buNone/>
              <a:defRPr/>
            </a:pPr>
            <a:endParaRPr lang="pt-BR" altLang="pt-BR" dirty="0">
              <a:sym typeface="Symbol"/>
            </a:endParaRPr>
          </a:p>
          <a:p>
            <a:pPr algn="just">
              <a:defRPr/>
            </a:pPr>
            <a:endParaRPr lang="pt-BR" alt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B68CA-C988-4349-9373-38D271EB71C4}" type="slidenum">
              <a:rPr lang="pt-BR" smtClean="0"/>
              <a:pPr>
                <a:defRPr/>
              </a:pPr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370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Interatividade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78250" y="1252538"/>
            <a:ext cx="4601699" cy="3662362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pt-BR" dirty="0" smtClean="0"/>
              <a:t>Assinale </a:t>
            </a:r>
            <a:r>
              <a:rPr lang="pt-BR" dirty="0"/>
              <a:t>a alternativa que apresenta um problema cuja solução é polinomial.</a:t>
            </a:r>
          </a:p>
          <a:p>
            <a:pPr marL="273050" indent="-273050" eaLnBrk="1" hangingPunct="1">
              <a:buAutoNum type="alphaLcParenR"/>
            </a:pPr>
            <a:r>
              <a:rPr lang="pt-BR" altLang="pt-BR" dirty="0" smtClean="0"/>
              <a:t>A rota mais longa para se visitar </a:t>
            </a:r>
            <a:br>
              <a:rPr lang="pt-BR" altLang="pt-BR" dirty="0" smtClean="0"/>
            </a:br>
            <a:r>
              <a:rPr lang="pt-BR" altLang="pt-BR" i="1" dirty="0" smtClean="0"/>
              <a:t>n</a:t>
            </a:r>
            <a:r>
              <a:rPr lang="pt-BR" altLang="pt-BR" dirty="0" smtClean="0"/>
              <a:t> cidades de uma região.</a:t>
            </a:r>
          </a:p>
          <a:p>
            <a:pPr marL="273050" indent="-273050" eaLnBrk="1" hangingPunct="1">
              <a:buAutoNum type="alphaLcParenR"/>
            </a:pPr>
            <a:r>
              <a:rPr lang="pt-BR" altLang="pt-BR" dirty="0" smtClean="0"/>
              <a:t>A rota mais curta para se visitar </a:t>
            </a:r>
            <a:br>
              <a:rPr lang="pt-BR" altLang="pt-BR" dirty="0" smtClean="0"/>
            </a:br>
            <a:r>
              <a:rPr lang="pt-BR" altLang="pt-BR" i="1" dirty="0" smtClean="0"/>
              <a:t>n </a:t>
            </a:r>
            <a:r>
              <a:rPr lang="pt-BR" altLang="pt-BR" dirty="0" smtClean="0"/>
              <a:t> cidades de uma região.</a:t>
            </a:r>
          </a:p>
          <a:p>
            <a:pPr marL="273050" indent="-273050" eaLnBrk="1" hangingPunct="1">
              <a:buAutoNum type="alphaLcParenR"/>
            </a:pPr>
            <a:r>
              <a:rPr lang="pt-BR" altLang="pt-BR" dirty="0" smtClean="0"/>
              <a:t>A pior alocação de processos à memória de um sistema computacional.</a:t>
            </a:r>
          </a:p>
          <a:p>
            <a:pPr marL="273050" indent="-273050" eaLnBrk="1" hangingPunct="1">
              <a:buAutoNum type="alphaLcParenR"/>
            </a:pPr>
            <a:r>
              <a:rPr lang="pt-BR" altLang="pt-BR" dirty="0" smtClean="0"/>
              <a:t>A alocação ótima de processos ao microprocessador. </a:t>
            </a:r>
          </a:p>
          <a:p>
            <a:pPr marL="273050" indent="-273050" eaLnBrk="1" hangingPunct="1">
              <a:buAutoNum type="alphaLcParenR"/>
            </a:pPr>
            <a:r>
              <a:rPr lang="pt-BR" altLang="pt-BR" dirty="0" smtClean="0">
                <a:solidFill>
                  <a:srgbClr val="333399"/>
                </a:solidFill>
              </a:rPr>
              <a:t>Cálculo dos zeros de um polinômio quadrático.</a:t>
            </a:r>
          </a:p>
          <a:p>
            <a:pPr>
              <a:defRPr/>
            </a:pPr>
            <a:endParaRPr lang="pt-BR" b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B68CA-C988-4349-9373-38D271EB71C4}" type="slidenum">
              <a:rPr lang="pt-BR" smtClean="0"/>
              <a:pPr>
                <a:defRPr/>
              </a:pPr>
              <a:t>24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Resposta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78250" y="1252538"/>
            <a:ext cx="4601699" cy="3662362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pt-BR" dirty="0" smtClean="0"/>
              <a:t>Assinale </a:t>
            </a:r>
            <a:r>
              <a:rPr lang="pt-BR" dirty="0"/>
              <a:t>a alternativa que apresenta um problema cuja solução é polinomial.</a:t>
            </a:r>
          </a:p>
          <a:p>
            <a:pPr marL="273050" indent="-273050" eaLnBrk="1" hangingPunct="1">
              <a:buAutoNum type="alphaLcParenR"/>
            </a:pPr>
            <a:r>
              <a:rPr lang="pt-BR" altLang="pt-BR" dirty="0" smtClean="0"/>
              <a:t>A rota mais longa para se visitar </a:t>
            </a:r>
            <a:br>
              <a:rPr lang="pt-BR" altLang="pt-BR" dirty="0" smtClean="0"/>
            </a:br>
            <a:r>
              <a:rPr lang="pt-BR" altLang="pt-BR" i="1" dirty="0" smtClean="0"/>
              <a:t>n</a:t>
            </a:r>
            <a:r>
              <a:rPr lang="pt-BR" altLang="pt-BR" dirty="0" smtClean="0"/>
              <a:t> cidades de uma região.</a:t>
            </a:r>
          </a:p>
          <a:p>
            <a:pPr marL="273050" indent="-273050" eaLnBrk="1" hangingPunct="1">
              <a:buAutoNum type="alphaLcParenR"/>
            </a:pPr>
            <a:r>
              <a:rPr lang="pt-BR" altLang="pt-BR" dirty="0" smtClean="0"/>
              <a:t>A rota mais curta para se visitar </a:t>
            </a:r>
            <a:br>
              <a:rPr lang="pt-BR" altLang="pt-BR" dirty="0" smtClean="0"/>
            </a:br>
            <a:r>
              <a:rPr lang="pt-BR" altLang="pt-BR" i="1" dirty="0" smtClean="0"/>
              <a:t>n </a:t>
            </a:r>
            <a:r>
              <a:rPr lang="pt-BR" altLang="pt-BR" dirty="0" smtClean="0"/>
              <a:t> cidades de uma região.</a:t>
            </a:r>
          </a:p>
          <a:p>
            <a:pPr marL="273050" indent="-273050" eaLnBrk="1" hangingPunct="1">
              <a:buAutoNum type="alphaLcParenR"/>
            </a:pPr>
            <a:r>
              <a:rPr lang="pt-BR" altLang="pt-BR" dirty="0" smtClean="0"/>
              <a:t>A pior alocação de processos à memória de um sistema computacional.</a:t>
            </a:r>
          </a:p>
          <a:p>
            <a:pPr marL="273050" indent="-273050" eaLnBrk="1" hangingPunct="1">
              <a:buAutoNum type="alphaLcParenR"/>
            </a:pPr>
            <a:r>
              <a:rPr lang="pt-BR" altLang="pt-BR" dirty="0" smtClean="0"/>
              <a:t>A alocação ótima de processos ao microprocessador. </a:t>
            </a:r>
          </a:p>
          <a:p>
            <a:pPr marL="273050" indent="-273050" eaLnBrk="1" hangingPunct="1">
              <a:buAutoNum type="alphaLcParenR"/>
            </a:pPr>
            <a:r>
              <a:rPr lang="pt-BR" altLang="pt-BR" dirty="0" smtClean="0">
                <a:solidFill>
                  <a:srgbClr val="FF0000"/>
                </a:solidFill>
              </a:rPr>
              <a:t>Cálculo dos zeros de um </a:t>
            </a:r>
            <a:r>
              <a:rPr lang="pt-BR" altLang="pt-BR" dirty="0">
                <a:solidFill>
                  <a:srgbClr val="FF0000"/>
                </a:solidFill>
              </a:rPr>
              <a:t>polinômio quadrático.</a:t>
            </a:r>
            <a:endParaRPr lang="pt-BR" altLang="pt-BR" dirty="0" smtClean="0">
              <a:solidFill>
                <a:srgbClr val="FF0000"/>
              </a:solidFill>
            </a:endParaRPr>
          </a:p>
          <a:p>
            <a:pPr>
              <a:defRPr/>
            </a:pPr>
            <a:endParaRPr lang="pt-BR" b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B68CA-C988-4349-9373-38D271EB71C4}" type="slidenum">
              <a:rPr lang="pt-BR" smtClean="0"/>
              <a:pPr>
                <a:defRPr/>
              </a:pPr>
              <a:t>25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A classe NP</a:t>
            </a:r>
            <a:endParaRPr lang="pt-BR" altLang="pt-BR" dirty="0" smtClean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78251" y="1252538"/>
            <a:ext cx="4464050" cy="3662362"/>
          </a:xfrm>
        </p:spPr>
        <p:txBody>
          <a:bodyPr/>
          <a:lstStyle/>
          <a:p>
            <a:pPr eaLnBrk="1" hangingPunct="1"/>
            <a:r>
              <a:rPr lang="pt-BR" altLang="pt-BR" dirty="0" smtClean="0"/>
              <a:t>NP é o conjunto de todas as linguagens que são </a:t>
            </a:r>
            <a:r>
              <a:rPr lang="pt-BR" altLang="pt-BR" dirty="0" err="1" smtClean="0"/>
              <a:t>decidíveis</a:t>
            </a:r>
            <a:r>
              <a:rPr lang="pt-BR" altLang="pt-BR" dirty="0" smtClean="0"/>
              <a:t> em tempo polinomial p(n) em MT não determinísticas.</a:t>
            </a:r>
          </a:p>
          <a:p>
            <a:pPr eaLnBrk="1" hangingPunct="1"/>
            <a:r>
              <a:rPr lang="pt-BR" altLang="pt-BR" i="1" u="sng" dirty="0" smtClean="0"/>
              <a:t>Prova-se que</a:t>
            </a:r>
            <a:r>
              <a:rPr lang="pt-BR" altLang="pt-BR" dirty="0" smtClean="0"/>
              <a:t>: sendo L uma linguagem aceita em tempo p(n) por uma Máquina de Turing não determinística, então existirá uma Máquina de Turing determinística que: </a:t>
            </a:r>
            <a:r>
              <a:rPr lang="pt-BR" altLang="pt-BR" u="sng" dirty="0" smtClean="0"/>
              <a:t>decide </a:t>
            </a:r>
            <a:r>
              <a:rPr lang="pt-BR" altLang="pt-BR" u="sng" dirty="0" smtClean="0">
                <a:solidFill>
                  <a:srgbClr val="333399"/>
                </a:solidFill>
              </a:rPr>
              <a:t>L </a:t>
            </a:r>
            <a:r>
              <a:rPr lang="pt-BR" altLang="pt-BR" i="1" u="sng" dirty="0" smtClean="0">
                <a:solidFill>
                  <a:srgbClr val="333399"/>
                </a:solidFill>
              </a:rPr>
              <a:t>em tempo     r</a:t>
            </a:r>
            <a:r>
              <a:rPr lang="pt-BR" altLang="pt-BR" i="1" u="sng" baseline="30000" dirty="0" smtClean="0">
                <a:solidFill>
                  <a:srgbClr val="333399"/>
                </a:solidFill>
              </a:rPr>
              <a:t> (n**d).,</a:t>
            </a:r>
            <a:r>
              <a:rPr lang="pt-BR" altLang="pt-BR" i="1" u="sng" dirty="0" smtClean="0">
                <a:solidFill>
                  <a:srgbClr val="333399"/>
                </a:solidFill>
              </a:rPr>
              <a:t> com </a:t>
            </a:r>
            <a:r>
              <a:rPr lang="pt-BR" altLang="pt-BR" i="1" u="sng" baseline="30000" dirty="0" smtClean="0">
                <a:solidFill>
                  <a:srgbClr val="333399"/>
                </a:solidFill>
              </a:rPr>
              <a:t> </a:t>
            </a:r>
            <a:r>
              <a:rPr lang="pt-BR" altLang="pt-BR" i="1" u="sng" dirty="0" smtClean="0">
                <a:solidFill>
                  <a:srgbClr val="333399"/>
                </a:solidFill>
              </a:rPr>
              <a:t>r, d &gt; 0.</a:t>
            </a:r>
          </a:p>
          <a:p>
            <a:pPr eaLnBrk="1" hangingPunct="1"/>
            <a:r>
              <a:rPr lang="pt-BR" altLang="pt-BR" dirty="0" smtClean="0"/>
              <a:t>P </a:t>
            </a:r>
            <a:r>
              <a:rPr lang="pt-BR" altLang="pt-BR" dirty="0" smtClean="0">
                <a:sym typeface="Symbol"/>
              </a:rPr>
              <a:t> NP. </a:t>
            </a:r>
          </a:p>
          <a:p>
            <a:pPr eaLnBrk="1" hangingPunct="1"/>
            <a:r>
              <a:rPr lang="pt-BR" altLang="pt-BR" dirty="0" smtClean="0">
                <a:sym typeface="Symbol"/>
              </a:rPr>
              <a:t>Mas... P = NP?</a:t>
            </a:r>
            <a:endParaRPr lang="pt-BR" altLang="pt-BR" dirty="0" smtClean="0"/>
          </a:p>
          <a:p>
            <a:pPr eaLnBrk="1" hangingPunct="1"/>
            <a:endParaRPr lang="pt-BR" altLang="pt-BR" dirty="0" smtClean="0"/>
          </a:p>
          <a:p>
            <a:pPr eaLnBrk="1" hangingPunct="1"/>
            <a:endParaRPr lang="pt-BR" alt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B68CA-C988-4349-9373-38D271EB71C4}" type="slidenum">
              <a:rPr lang="pt-BR" smtClean="0"/>
              <a:pPr>
                <a:defRPr/>
              </a:pPr>
              <a:t>26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 classe NP (RAMOS, M. V.)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78251" y="1252538"/>
            <a:ext cx="4464050" cy="3662362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“Um verificador para uma linguagem L é um algoritmo V tal que: L = { w | V aceita (w,c) para alguma cadeia c}”. </a:t>
            </a:r>
          </a:p>
          <a:p>
            <a:r>
              <a:rPr lang="pt-BR" dirty="0" smtClean="0"/>
              <a:t>Um verificador não encontra uma solução, apenas analisa uma possível solução gerada </a:t>
            </a:r>
            <a:r>
              <a:rPr lang="pt-BR" i="1" dirty="0" smtClean="0"/>
              <a:t>a priori </a:t>
            </a:r>
            <a:r>
              <a:rPr lang="pt-BR" dirty="0" smtClean="0"/>
              <a:t>e diz se se trata realmente de uma solução ou não. </a:t>
            </a:r>
          </a:p>
          <a:p>
            <a:r>
              <a:rPr lang="pt-BR" dirty="0" smtClean="0"/>
              <a:t>Uma linguagem é </a:t>
            </a:r>
            <a:r>
              <a:rPr lang="pt-BR" dirty="0" err="1" smtClean="0"/>
              <a:t>polinomialmente</a:t>
            </a:r>
            <a:r>
              <a:rPr lang="pt-BR" dirty="0" smtClean="0"/>
              <a:t> verificável se existe para esta um verificador de tempo polinomial.</a:t>
            </a:r>
          </a:p>
          <a:p>
            <a:r>
              <a:rPr lang="pt-BR" dirty="0" smtClean="0"/>
              <a:t>NP é a classe das linguagens que têm verificadores de tempo polinomial.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B68CA-C988-4349-9373-38D271EB71C4}" type="slidenum">
              <a:rPr lang="pt-BR" smtClean="0"/>
              <a:pPr>
                <a:defRPr/>
              </a:pPr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80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Aplicações de grafos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78251" y="1252538"/>
            <a:ext cx="4464050" cy="3662362"/>
          </a:xfrm>
        </p:spPr>
        <p:txBody>
          <a:bodyPr/>
          <a:lstStyle/>
          <a:p>
            <a:r>
              <a:rPr lang="pt-BR" dirty="0" smtClean="0"/>
              <a:t>A classe NP contém muitos problemas de interesse prático.</a:t>
            </a:r>
          </a:p>
          <a:p>
            <a:r>
              <a:rPr lang="pt-BR" dirty="0" smtClean="0"/>
              <a:t>São exemplos de aplicações de grafos:</a:t>
            </a:r>
          </a:p>
          <a:p>
            <a:pPr marL="452438" indent="-184150"/>
            <a:r>
              <a:rPr lang="pt-BR" dirty="0" smtClean="0"/>
              <a:t>o diagrama Entidade – Relacionamento é um grafo;</a:t>
            </a:r>
          </a:p>
          <a:p>
            <a:pPr marL="452438" indent="-184150"/>
            <a:r>
              <a:rPr lang="pt-BR" dirty="0" smtClean="0"/>
              <a:t>um mapa de estradas, ruas etc. é um grafo;</a:t>
            </a:r>
          </a:p>
          <a:p>
            <a:pPr marL="452438" indent="-184150"/>
            <a:r>
              <a:rPr lang="pt-BR" dirty="0" smtClean="0"/>
              <a:t>rede de computadores é um grafo;</a:t>
            </a:r>
          </a:p>
          <a:p>
            <a:pPr marL="452438" indent="-184150"/>
            <a:r>
              <a:rPr lang="pt-BR" dirty="0" smtClean="0"/>
              <a:t>redes neurais;</a:t>
            </a:r>
          </a:p>
          <a:p>
            <a:pPr marL="452438" indent="-184150"/>
            <a:r>
              <a:rPr lang="pt-BR" dirty="0" smtClean="0"/>
              <a:t>fluxograma;</a:t>
            </a:r>
          </a:p>
          <a:p>
            <a:pPr marL="452438" indent="-184150"/>
            <a:r>
              <a:rPr lang="pt-BR" dirty="0" smtClean="0"/>
              <a:t>circuito digital etc.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B68CA-C988-4349-9373-38D271EB71C4}" type="slidenum">
              <a:rPr lang="pt-BR" smtClean="0"/>
              <a:pPr>
                <a:defRPr/>
              </a:pPr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445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Redução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78251" y="1252538"/>
            <a:ext cx="4464050" cy="3662362"/>
          </a:xfrm>
        </p:spPr>
        <p:txBody>
          <a:bodyPr/>
          <a:lstStyle/>
          <a:p>
            <a:r>
              <a:rPr lang="pt-BR" dirty="0" smtClean="0"/>
              <a:t>O Princípio da Redução consiste basicamente na construção de um algoritmo de mapeamento entre as linguagens que traduzem os problemas.</a:t>
            </a:r>
          </a:p>
          <a:p>
            <a:r>
              <a:rPr lang="pt-BR" dirty="0" smtClean="0"/>
              <a:t>Se a classe de uma dessas linguagens é conhecida, então pode-se estabelecer algumas conclusões sobre a linguagem que se deseja investigar.</a:t>
            </a:r>
          </a:p>
          <a:p>
            <a:r>
              <a:rPr lang="pt-BR" dirty="0" smtClean="0"/>
              <a:t>Os problemas NP apresentados anteriormente são NP – completos, pois têm a seguinte propriedade de completude: todos os problemas em NP podem ser </a:t>
            </a:r>
            <a:r>
              <a:rPr lang="pt-BR" i="1" u="sng" dirty="0" smtClean="0"/>
              <a:t>reduzidos</a:t>
            </a:r>
            <a:r>
              <a:rPr lang="pt-BR" dirty="0" smtClean="0"/>
              <a:t> àqueles via reduções polinomiais.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B68CA-C988-4349-9373-38D271EB71C4}" type="slidenum">
              <a:rPr lang="pt-BR" smtClean="0"/>
              <a:pPr>
                <a:defRPr/>
              </a:pPr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727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Complexidade computacional</a:t>
            </a:r>
            <a:endParaRPr lang="pt-BR" altLang="pt-BR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78250" y="1252538"/>
            <a:ext cx="4601699" cy="3662362"/>
          </a:xfrm>
        </p:spPr>
        <p:txBody>
          <a:bodyPr/>
          <a:lstStyle/>
          <a:p>
            <a:r>
              <a:rPr lang="pt-BR" altLang="pt-BR" dirty="0" smtClean="0"/>
              <a:t>Complexidade: “estudo das propriedades exibidas pelas linguagens com o </a:t>
            </a:r>
            <a:br>
              <a:rPr lang="pt-BR" altLang="pt-BR" dirty="0" smtClean="0"/>
            </a:br>
            <a:r>
              <a:rPr lang="pt-BR" altLang="pt-BR" dirty="0" smtClean="0"/>
              <a:t>objetivo de determinar o custo de seu processamento, em termos do tempo e espaço finitos” </a:t>
            </a:r>
            <a:r>
              <a:rPr lang="pt-BR" altLang="pt-BR" sz="1400" dirty="0" smtClean="0"/>
              <a:t>(RAMOS, VEGA e NETO, 2009).</a:t>
            </a:r>
            <a:endParaRPr lang="pt-BR" altLang="pt-BR" dirty="0" smtClean="0"/>
          </a:p>
          <a:p>
            <a:r>
              <a:rPr lang="pt-BR" altLang="pt-BR" dirty="0" smtClean="0"/>
              <a:t>“A complexidade </a:t>
            </a:r>
            <a:r>
              <a:rPr lang="pt-BR" altLang="pt-BR" u="sng" dirty="0" smtClean="0"/>
              <a:t>de tempo</a:t>
            </a:r>
            <a:r>
              <a:rPr lang="pt-BR" altLang="pt-BR" dirty="0" smtClean="0"/>
              <a:t> de uma computação mede a quantidade de trabalho gasto pela computação” </a:t>
            </a:r>
            <a:r>
              <a:rPr lang="pt-BR" altLang="pt-BR" sz="1400" dirty="0" smtClean="0"/>
              <a:t>(ROSA, J. L. G.).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B68CA-C988-4349-9373-38D271EB71C4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Redução</a:t>
            </a:r>
            <a:endParaRPr lang="pt-BR" altLang="pt-BR" dirty="0" smtClean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78251" y="1252538"/>
            <a:ext cx="4464050" cy="3662362"/>
          </a:xfrm>
        </p:spPr>
        <p:txBody>
          <a:bodyPr/>
          <a:lstStyle/>
          <a:p>
            <a:pPr>
              <a:defRPr/>
            </a:pPr>
            <a:r>
              <a:rPr lang="pt-BR" altLang="pt-BR" dirty="0" smtClean="0"/>
              <a:t>Sejam dois problemas A e B e as correspondentes linguagens L</a:t>
            </a:r>
            <a:r>
              <a:rPr lang="pt-BR" altLang="pt-BR" baseline="-25000" dirty="0" smtClean="0"/>
              <a:t>A</a:t>
            </a:r>
            <a:r>
              <a:rPr lang="pt-BR" altLang="pt-BR" dirty="0" smtClean="0"/>
              <a:t> e L</a:t>
            </a:r>
            <a:r>
              <a:rPr lang="pt-BR" altLang="pt-BR" baseline="-25000" dirty="0" smtClean="0"/>
              <a:t>B</a:t>
            </a:r>
            <a:r>
              <a:rPr lang="pt-BR" altLang="pt-BR" dirty="0" smtClean="0">
                <a:sym typeface="Symbol"/>
              </a:rPr>
              <a:t>.</a:t>
            </a:r>
            <a:r>
              <a:rPr lang="pt-BR" altLang="pt-BR" dirty="0" smtClean="0"/>
              <a:t> Uma máquina de Redução R de L</a:t>
            </a:r>
            <a:r>
              <a:rPr lang="pt-BR" altLang="pt-BR" baseline="-25000" dirty="0" smtClean="0"/>
              <a:t>A</a:t>
            </a:r>
            <a:r>
              <a:rPr lang="pt-BR" altLang="pt-BR" dirty="0" smtClean="0"/>
              <a:t> </a:t>
            </a:r>
            <a:br>
              <a:rPr lang="pt-BR" altLang="pt-BR" dirty="0" smtClean="0"/>
            </a:br>
            <a:r>
              <a:rPr lang="pt-BR" altLang="pt-BR" dirty="0" smtClean="0"/>
              <a:t>para L</a:t>
            </a:r>
            <a:r>
              <a:rPr lang="pt-BR" altLang="pt-BR" baseline="-25000" dirty="0" smtClean="0"/>
              <a:t>B</a:t>
            </a:r>
            <a:r>
              <a:rPr lang="pt-BR" altLang="pt-BR" dirty="0" smtClean="0"/>
              <a:t> (sobre um alfabeto A) é tal </a:t>
            </a:r>
            <a:br>
              <a:rPr lang="pt-BR" altLang="pt-BR" dirty="0" smtClean="0"/>
            </a:br>
            <a:r>
              <a:rPr lang="pt-BR" altLang="pt-BR" dirty="0" smtClean="0"/>
              <a:t>que (w </a:t>
            </a:r>
            <a:r>
              <a:rPr lang="pt-BR" altLang="pt-BR" dirty="0" smtClean="0">
                <a:sym typeface="Symbol" pitchFamily="18" charset="2"/>
              </a:rPr>
              <a:t> A):</a:t>
            </a:r>
          </a:p>
          <a:p>
            <a:pPr lvl="1">
              <a:defRPr/>
            </a:pPr>
            <a:r>
              <a:rPr lang="pt-BR" altLang="pt-BR" dirty="0" smtClean="0">
                <a:sym typeface="Symbol" pitchFamily="18" charset="2"/>
              </a:rPr>
              <a:t>a) Se w  </a:t>
            </a:r>
            <a:r>
              <a:rPr lang="pt-BR" altLang="pt-BR" dirty="0" smtClean="0"/>
              <a:t>L</a:t>
            </a:r>
            <a:r>
              <a:rPr lang="pt-BR" altLang="pt-BR" baseline="-25000" dirty="0" smtClean="0"/>
              <a:t>A</a:t>
            </a:r>
            <a:r>
              <a:rPr lang="pt-BR" altLang="pt-BR" dirty="0" smtClean="0">
                <a:sym typeface="Symbol"/>
              </a:rPr>
              <a:t>.</a:t>
            </a:r>
            <a:r>
              <a:rPr lang="pt-BR" altLang="pt-BR" baseline="-25000" dirty="0" smtClean="0"/>
              <a:t> </a:t>
            </a:r>
            <a:r>
              <a:rPr lang="pt-BR" altLang="pt-BR" dirty="0" smtClean="0"/>
              <a:t>Então R(w) </a:t>
            </a:r>
            <a:r>
              <a:rPr lang="pt-BR" altLang="pt-BR" dirty="0" smtClean="0">
                <a:sym typeface="Symbol" pitchFamily="18" charset="2"/>
              </a:rPr>
              <a:t> L</a:t>
            </a:r>
            <a:r>
              <a:rPr lang="pt-BR" altLang="pt-BR" baseline="-25000" dirty="0" smtClean="0">
                <a:sym typeface="Symbol" pitchFamily="18" charset="2"/>
              </a:rPr>
              <a:t>B</a:t>
            </a:r>
            <a:r>
              <a:rPr lang="pt-BR" altLang="pt-BR" dirty="0" smtClean="0">
                <a:sym typeface="Symbol"/>
              </a:rPr>
              <a:t>.</a:t>
            </a:r>
            <a:endParaRPr lang="pt-BR" altLang="pt-BR" dirty="0" smtClean="0">
              <a:sym typeface="Symbol" pitchFamily="18" charset="2"/>
            </a:endParaRPr>
          </a:p>
          <a:p>
            <a:pPr lvl="1">
              <a:defRPr/>
            </a:pPr>
            <a:r>
              <a:rPr lang="pt-BR" altLang="pt-BR" dirty="0" smtClean="0">
                <a:sym typeface="Symbol" pitchFamily="18" charset="2"/>
              </a:rPr>
              <a:t>b) Se w  </a:t>
            </a:r>
            <a:r>
              <a:rPr lang="pt-BR" altLang="pt-BR" dirty="0" smtClean="0"/>
              <a:t>L</a:t>
            </a:r>
            <a:r>
              <a:rPr lang="pt-BR" altLang="pt-BR" baseline="-25000" dirty="0" smtClean="0"/>
              <a:t>A</a:t>
            </a:r>
            <a:r>
              <a:rPr lang="pt-BR" altLang="pt-BR" dirty="0" smtClean="0">
                <a:sym typeface="Symbol"/>
              </a:rPr>
              <a:t>.</a:t>
            </a:r>
            <a:r>
              <a:rPr lang="pt-BR" altLang="pt-BR" baseline="-25000" dirty="0" smtClean="0"/>
              <a:t> </a:t>
            </a:r>
            <a:r>
              <a:rPr lang="pt-BR" altLang="pt-BR" dirty="0" smtClean="0"/>
              <a:t>Então R(w) </a:t>
            </a:r>
            <a:r>
              <a:rPr lang="pt-BR" altLang="pt-BR" dirty="0" smtClean="0">
                <a:sym typeface="Symbol" pitchFamily="18" charset="2"/>
              </a:rPr>
              <a:t> L</a:t>
            </a:r>
            <a:r>
              <a:rPr lang="pt-BR" altLang="pt-BR" baseline="-25000" dirty="0" smtClean="0">
                <a:sym typeface="Symbol" pitchFamily="18" charset="2"/>
              </a:rPr>
              <a:t>B</a:t>
            </a:r>
            <a:r>
              <a:rPr lang="pt-BR" altLang="pt-BR" dirty="0" smtClean="0">
                <a:sym typeface="Symbol"/>
              </a:rPr>
              <a:t>.</a:t>
            </a:r>
            <a:endParaRPr lang="pt-BR" altLang="pt-BR" baseline="-25000" dirty="0" smtClean="0">
              <a:sym typeface="Symbol" pitchFamily="18" charset="2"/>
            </a:endParaRPr>
          </a:p>
          <a:p>
            <a:pPr>
              <a:defRPr/>
            </a:pPr>
            <a:r>
              <a:rPr lang="pt-BR" altLang="pt-BR" dirty="0" smtClean="0">
                <a:sym typeface="Symbol" pitchFamily="18" charset="2"/>
              </a:rPr>
              <a:t>Uma função f: A* </a:t>
            </a:r>
            <a:r>
              <a:rPr lang="pt-BR" altLang="pt-BR" dirty="0" smtClean="0">
                <a:sym typeface="Symbol"/>
              </a:rPr>
              <a:t> A* é denominada  função </a:t>
            </a:r>
            <a:r>
              <a:rPr lang="pt-BR" altLang="pt-BR" u="sng" dirty="0" smtClean="0">
                <a:sym typeface="Symbol"/>
              </a:rPr>
              <a:t>computável</a:t>
            </a:r>
            <a:r>
              <a:rPr lang="pt-BR" altLang="pt-BR" dirty="0" smtClean="0">
                <a:sym typeface="Symbol"/>
              </a:rPr>
              <a:t> em tempo polinomial se existe uma MT com limitação polinomial que efetue sua computação. </a:t>
            </a:r>
            <a:endParaRPr lang="pt-BR" altLang="pt-BR" dirty="0" smtClean="0">
              <a:sym typeface="Symbol" pitchFamily="18" charset="2"/>
            </a:endParaRPr>
          </a:p>
          <a:p>
            <a:pPr lvl="1">
              <a:defRPr/>
            </a:pPr>
            <a:endParaRPr lang="pt-BR" altLang="pt-BR" dirty="0" smtClean="0">
              <a:sym typeface="Symbol" pitchFamily="18" charset="2"/>
            </a:endParaRPr>
          </a:p>
          <a:p>
            <a:pPr lvl="1">
              <a:defRPr/>
            </a:pPr>
            <a:endParaRPr lang="pt-BR" altLang="pt-BR" i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B68CA-C988-4349-9373-38D271EB71C4}" type="slidenum">
              <a:rPr lang="pt-BR" smtClean="0"/>
              <a:pPr>
                <a:defRPr/>
              </a:pPr>
              <a:t>30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4679950" cy="1181100"/>
          </a:xfrm>
        </p:spPr>
        <p:txBody>
          <a:bodyPr/>
          <a:lstStyle/>
          <a:p>
            <a:r>
              <a:rPr lang="pt-BR" dirty="0" smtClean="0"/>
              <a:t>Redução polinomial de L</a:t>
            </a:r>
            <a:r>
              <a:rPr lang="pt-BR" baseline="-25000" dirty="0" smtClean="0"/>
              <a:t>1</a:t>
            </a:r>
            <a:r>
              <a:rPr lang="pt-BR" dirty="0" smtClean="0"/>
              <a:t> para L</a:t>
            </a:r>
            <a:r>
              <a:rPr lang="pt-BR" baseline="-25000" dirty="0" smtClean="0"/>
              <a:t>2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78250" y="1252538"/>
            <a:ext cx="4601699" cy="3662362"/>
          </a:xfrm>
        </p:spPr>
        <p:txBody>
          <a:bodyPr/>
          <a:lstStyle/>
          <a:p>
            <a:r>
              <a:rPr lang="pt-BR" dirty="0" smtClean="0"/>
              <a:t>Sejam duas linguagens L</a:t>
            </a:r>
            <a:r>
              <a:rPr lang="pt-BR" baseline="-25000" dirty="0" smtClean="0"/>
              <a:t>1</a:t>
            </a:r>
            <a:r>
              <a:rPr lang="pt-BR" dirty="0" smtClean="0"/>
              <a:t>, L</a:t>
            </a:r>
            <a:r>
              <a:rPr lang="pt-BR" baseline="-25000" dirty="0" smtClean="0"/>
              <a:t>2</a:t>
            </a:r>
            <a:r>
              <a:rPr lang="pt-BR" dirty="0" smtClean="0"/>
              <a:t> </a:t>
            </a:r>
            <a:r>
              <a:rPr lang="pt-BR" dirty="0" smtClean="0">
                <a:sym typeface="Symbol"/>
              </a:rPr>
              <a:t> A*.</a:t>
            </a:r>
          </a:p>
          <a:p>
            <a:r>
              <a:rPr lang="pt-BR" dirty="0" smtClean="0">
                <a:sym typeface="Symbol"/>
              </a:rPr>
              <a:t>Uma função computável em tempo polinomial r: </a:t>
            </a:r>
            <a:r>
              <a:rPr lang="pt-BR" altLang="pt-BR" dirty="0" smtClean="0">
                <a:sym typeface="Symbol" pitchFamily="18" charset="2"/>
              </a:rPr>
              <a:t>A* </a:t>
            </a:r>
            <a:r>
              <a:rPr lang="pt-BR" altLang="pt-BR" dirty="0" smtClean="0">
                <a:sym typeface="Symbol"/>
              </a:rPr>
              <a:t> A* é denominada redução polinomial de L</a:t>
            </a:r>
            <a:r>
              <a:rPr lang="pt-BR" altLang="pt-BR" baseline="-25000" dirty="0" smtClean="0">
                <a:sym typeface="Symbol"/>
              </a:rPr>
              <a:t>1</a:t>
            </a:r>
            <a:r>
              <a:rPr lang="pt-BR" altLang="pt-BR" dirty="0" smtClean="0">
                <a:sym typeface="Symbol"/>
              </a:rPr>
              <a:t> para L</a:t>
            </a:r>
            <a:r>
              <a:rPr lang="pt-BR" altLang="pt-BR" baseline="-25000" dirty="0" smtClean="0">
                <a:sym typeface="Symbol"/>
              </a:rPr>
              <a:t>2</a:t>
            </a:r>
            <a:r>
              <a:rPr lang="pt-BR" altLang="pt-BR" dirty="0" smtClean="0">
                <a:sym typeface="Symbol"/>
              </a:rPr>
              <a:t> se </a:t>
            </a:r>
            <a:br>
              <a:rPr lang="pt-BR" altLang="pt-BR" dirty="0" smtClean="0">
                <a:sym typeface="Symbol"/>
              </a:rPr>
            </a:br>
            <a:r>
              <a:rPr lang="pt-BR" altLang="pt-BR" dirty="0" smtClean="0">
                <a:sym typeface="Symbol"/>
              </a:rPr>
              <a:t>para cada x  A* for válido: x  L</a:t>
            </a:r>
            <a:r>
              <a:rPr lang="pt-BR" altLang="pt-BR" baseline="-25000" dirty="0" smtClean="0">
                <a:sym typeface="Symbol"/>
              </a:rPr>
              <a:t>1</a:t>
            </a:r>
            <a:r>
              <a:rPr lang="pt-BR" altLang="pt-BR" dirty="0" smtClean="0">
                <a:sym typeface="Symbol"/>
              </a:rPr>
              <a:t>, </a:t>
            </a:r>
            <a:br>
              <a:rPr lang="pt-BR" altLang="pt-BR" dirty="0" smtClean="0">
                <a:sym typeface="Symbol"/>
              </a:rPr>
            </a:br>
            <a:r>
              <a:rPr lang="pt-BR" altLang="pt-BR" dirty="0" smtClean="0">
                <a:sym typeface="Symbol"/>
              </a:rPr>
              <a:t>se e somente se r(x)  L</a:t>
            </a:r>
            <a:r>
              <a:rPr lang="pt-BR" altLang="pt-BR" baseline="-25000" dirty="0" smtClean="0">
                <a:sym typeface="Symbol"/>
              </a:rPr>
              <a:t>2</a:t>
            </a:r>
            <a:r>
              <a:rPr lang="pt-BR" altLang="pt-BR" dirty="0" smtClean="0">
                <a:sym typeface="Symbol"/>
              </a:rPr>
              <a:t>.</a:t>
            </a:r>
          </a:p>
          <a:p>
            <a:r>
              <a:rPr lang="pt-BR" altLang="pt-BR" dirty="0" smtClean="0">
                <a:sym typeface="Symbol"/>
              </a:rPr>
              <a:t>Se r</a:t>
            </a:r>
            <a:r>
              <a:rPr lang="pt-BR" altLang="pt-BR" baseline="-25000" dirty="0" smtClean="0">
                <a:sym typeface="Symbol"/>
              </a:rPr>
              <a:t>1</a:t>
            </a:r>
            <a:r>
              <a:rPr lang="pt-BR" altLang="pt-BR" dirty="0" smtClean="0">
                <a:sym typeface="Symbol"/>
              </a:rPr>
              <a:t> é uma redução polinomial de L</a:t>
            </a:r>
            <a:r>
              <a:rPr lang="pt-BR" altLang="pt-BR" baseline="-25000" dirty="0" smtClean="0">
                <a:sym typeface="Symbol"/>
              </a:rPr>
              <a:t>1</a:t>
            </a:r>
            <a:r>
              <a:rPr lang="pt-BR" altLang="pt-BR" dirty="0" smtClean="0">
                <a:sym typeface="Symbol"/>
              </a:rPr>
              <a:t> para L</a:t>
            </a:r>
            <a:r>
              <a:rPr lang="pt-BR" altLang="pt-BR" baseline="-25000" dirty="0" smtClean="0">
                <a:sym typeface="Symbol"/>
              </a:rPr>
              <a:t>2</a:t>
            </a:r>
            <a:r>
              <a:rPr lang="pt-BR" altLang="pt-BR" dirty="0" smtClean="0">
                <a:sym typeface="Symbol"/>
              </a:rPr>
              <a:t> e r</a:t>
            </a:r>
            <a:r>
              <a:rPr lang="pt-BR" altLang="pt-BR" baseline="-25000" dirty="0" smtClean="0">
                <a:sym typeface="Symbol"/>
              </a:rPr>
              <a:t>2</a:t>
            </a:r>
            <a:r>
              <a:rPr lang="pt-BR" altLang="pt-BR" dirty="0" smtClean="0">
                <a:sym typeface="Symbol"/>
              </a:rPr>
              <a:t> é uma redução polinomial de  L</a:t>
            </a:r>
            <a:r>
              <a:rPr lang="pt-BR" altLang="pt-BR" baseline="-25000" dirty="0" smtClean="0">
                <a:sym typeface="Symbol"/>
              </a:rPr>
              <a:t>2</a:t>
            </a:r>
            <a:r>
              <a:rPr lang="pt-BR" altLang="pt-BR" dirty="0" smtClean="0">
                <a:sym typeface="Symbol"/>
              </a:rPr>
              <a:t> para L</a:t>
            </a:r>
            <a:r>
              <a:rPr lang="pt-BR" altLang="pt-BR" baseline="-25000" dirty="0" smtClean="0">
                <a:sym typeface="Symbol"/>
              </a:rPr>
              <a:t>3</a:t>
            </a:r>
            <a:r>
              <a:rPr lang="pt-BR" altLang="pt-BR" dirty="0" smtClean="0">
                <a:sym typeface="Symbol"/>
              </a:rPr>
              <a:t>, então sua composição r</a:t>
            </a:r>
            <a:r>
              <a:rPr lang="pt-BR" altLang="pt-BR" baseline="-25000" dirty="0" smtClean="0">
                <a:sym typeface="Symbol"/>
              </a:rPr>
              <a:t>1 </a:t>
            </a:r>
            <a:r>
              <a:rPr lang="pt-BR" altLang="pt-BR" dirty="0" smtClean="0">
                <a:sym typeface="Symbol"/>
              </a:rPr>
              <a:t>o r</a:t>
            </a:r>
            <a:r>
              <a:rPr lang="pt-BR" altLang="pt-BR" baseline="-25000" dirty="0" smtClean="0">
                <a:sym typeface="Symbol"/>
              </a:rPr>
              <a:t>2 </a:t>
            </a:r>
            <a:r>
              <a:rPr lang="pt-BR" altLang="pt-BR" dirty="0" smtClean="0">
                <a:sym typeface="Symbol"/>
              </a:rPr>
              <a:t>é uma redução polinomial de L</a:t>
            </a:r>
            <a:r>
              <a:rPr lang="pt-BR" altLang="pt-BR" baseline="-25000" dirty="0" smtClean="0">
                <a:sym typeface="Symbol"/>
              </a:rPr>
              <a:t>1</a:t>
            </a:r>
            <a:r>
              <a:rPr lang="pt-BR" altLang="pt-BR" dirty="0" smtClean="0">
                <a:sym typeface="Symbol"/>
              </a:rPr>
              <a:t> para L</a:t>
            </a:r>
            <a:r>
              <a:rPr lang="pt-BR" altLang="pt-BR" baseline="-25000" dirty="0" smtClean="0">
                <a:sym typeface="Symbol"/>
              </a:rPr>
              <a:t>3</a:t>
            </a:r>
            <a:r>
              <a:rPr lang="pt-BR" altLang="pt-BR" dirty="0" smtClean="0">
                <a:sym typeface="Symbol"/>
              </a:rPr>
              <a:t>.</a:t>
            </a:r>
            <a:endParaRPr lang="pt-BR" altLang="pt-BR" dirty="0">
              <a:sym typeface="Symbol"/>
            </a:endParaRPr>
          </a:p>
          <a:p>
            <a:r>
              <a:rPr lang="pt-BR" dirty="0" smtClean="0">
                <a:sym typeface="Symbol"/>
              </a:rPr>
              <a:t>Lewis e </a:t>
            </a:r>
            <a:r>
              <a:rPr lang="pt-BR" dirty="0" err="1" smtClean="0">
                <a:sym typeface="Symbol"/>
              </a:rPr>
              <a:t>Papadimitriou</a:t>
            </a:r>
            <a:r>
              <a:rPr lang="pt-BR" dirty="0" smtClean="0">
                <a:sym typeface="Symbol"/>
              </a:rPr>
              <a:t> apresentam o seguinte exemplo de redução: </a:t>
            </a:r>
            <a:br>
              <a:rPr lang="pt-BR" dirty="0" smtClean="0">
                <a:sym typeface="Symbol"/>
              </a:rPr>
            </a:br>
            <a:r>
              <a:rPr lang="pt-BR" dirty="0" smtClean="0">
                <a:sym typeface="Symbol"/>
              </a:rPr>
              <a:t>ciclo </a:t>
            </a:r>
            <a:r>
              <a:rPr lang="pt-BR" dirty="0" err="1" smtClean="0">
                <a:sym typeface="Symbol"/>
              </a:rPr>
              <a:t>hamiltoniano</a:t>
            </a:r>
            <a:r>
              <a:rPr lang="pt-BR" dirty="0" smtClean="0">
                <a:sym typeface="Symbol"/>
              </a:rPr>
              <a:t> para </a:t>
            </a:r>
            <a:br>
              <a:rPr lang="pt-BR" dirty="0" smtClean="0">
                <a:sym typeface="Symbol"/>
              </a:rPr>
            </a:br>
            <a:r>
              <a:rPr lang="pt-BR" dirty="0" err="1" smtClean="0">
                <a:sym typeface="Symbol"/>
              </a:rPr>
              <a:t>satisfabilidade</a:t>
            </a:r>
            <a:r>
              <a:rPr lang="pt-BR" dirty="0" smtClean="0">
                <a:sym typeface="Symbol"/>
              </a:rPr>
              <a:t> booleana.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B68CA-C988-4349-9373-38D271EB71C4}" type="slidenum">
              <a:rPr lang="pt-BR" smtClean="0"/>
              <a:pPr>
                <a:defRPr/>
              </a:pPr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791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Redução polinomial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78251" y="1252538"/>
            <a:ext cx="4464050" cy="3662362"/>
          </a:xfrm>
        </p:spPr>
        <p:txBody>
          <a:bodyPr/>
          <a:lstStyle/>
          <a:p>
            <a:r>
              <a:rPr lang="pt-BR" altLang="pt-BR" dirty="0" smtClean="0"/>
              <a:t>Problema da mochila: dado um conjunto S = {a</a:t>
            </a:r>
            <a:r>
              <a:rPr lang="pt-BR" altLang="pt-BR" baseline="-25000" dirty="0" smtClean="0"/>
              <a:t>1</a:t>
            </a:r>
            <a:r>
              <a:rPr lang="pt-BR" altLang="pt-BR" dirty="0" smtClean="0"/>
              <a:t>, a</a:t>
            </a:r>
            <a:r>
              <a:rPr lang="pt-BR" altLang="pt-BR" baseline="-25000" dirty="0" smtClean="0"/>
              <a:t>2</a:t>
            </a:r>
            <a:r>
              <a:rPr lang="pt-BR" altLang="pt-BR" dirty="0" smtClean="0"/>
              <a:t>, ..., </a:t>
            </a:r>
            <a:r>
              <a:rPr lang="pt-BR" altLang="pt-BR" dirty="0" err="1"/>
              <a:t>a</a:t>
            </a:r>
            <a:r>
              <a:rPr lang="pt-BR" altLang="pt-BR" baseline="-25000" dirty="0" err="1"/>
              <a:t>n</a:t>
            </a:r>
            <a:r>
              <a:rPr lang="pt-BR" altLang="pt-BR" dirty="0" smtClean="0"/>
              <a:t>} de números inteiros não negativos, representados em binário e um inteiro </a:t>
            </a:r>
            <a:r>
              <a:rPr lang="pt-BR" altLang="pt-BR" i="1" dirty="0" smtClean="0"/>
              <a:t>K</a:t>
            </a:r>
            <a:r>
              <a:rPr lang="pt-BR" altLang="pt-BR" dirty="0" smtClean="0"/>
              <a:t>,</a:t>
            </a:r>
            <a:r>
              <a:rPr lang="pt-BR" altLang="pt-BR" b="0" i="1" dirty="0" smtClean="0"/>
              <a:t> </a:t>
            </a:r>
            <a:r>
              <a:rPr lang="pt-BR" altLang="pt-BR" dirty="0" smtClean="0"/>
              <a:t>existe um subconjunto     P </a:t>
            </a:r>
            <a:r>
              <a:rPr lang="pt-BR" altLang="pt-BR" dirty="0" smtClean="0">
                <a:sym typeface="Symbol" pitchFamily="18" charset="2"/>
              </a:rPr>
              <a:t> S</a:t>
            </a:r>
            <a:r>
              <a:rPr lang="pt-BR" altLang="pt-BR" b="0" dirty="0" smtClean="0">
                <a:sym typeface="Symbol" pitchFamily="18" charset="2"/>
              </a:rPr>
              <a:t> </a:t>
            </a:r>
            <a:r>
              <a:rPr lang="pt-BR" altLang="pt-BR" dirty="0" smtClean="0">
                <a:sym typeface="Symbol" pitchFamily="18" charset="2"/>
              </a:rPr>
              <a:t>tal que a soma de todos os elementos de P resulte igual a K?</a:t>
            </a:r>
          </a:p>
          <a:p>
            <a:r>
              <a:rPr lang="pt-BR" altLang="pt-BR" dirty="0" smtClean="0">
                <a:sym typeface="Symbol" pitchFamily="18" charset="2"/>
              </a:rPr>
              <a:t>Problema de escalonamento para duas máquinas: sejam duas máquinas que têm a mesma velocidade, cada tarefa pode ser executada em qualquer máquina e não há restrições em ordenar as tarefas a serem executadas. Dados os tempos de execução </a:t>
            </a:r>
            <a:r>
              <a:rPr lang="pt-BR" altLang="pt-BR" dirty="0" smtClean="0"/>
              <a:t>a</a:t>
            </a:r>
            <a:r>
              <a:rPr lang="pt-BR" altLang="pt-BR" baseline="-25000" dirty="0" smtClean="0"/>
              <a:t>1</a:t>
            </a:r>
            <a:r>
              <a:rPr lang="pt-BR" altLang="pt-BR" dirty="0" smtClean="0"/>
              <a:t>, a</a:t>
            </a:r>
            <a:r>
              <a:rPr lang="pt-BR" altLang="pt-BR" baseline="-25000" dirty="0" smtClean="0"/>
              <a:t>2</a:t>
            </a:r>
            <a:r>
              <a:rPr lang="pt-BR" altLang="pt-BR" dirty="0" smtClean="0"/>
              <a:t>, ..., </a:t>
            </a:r>
            <a:r>
              <a:rPr lang="pt-BR" altLang="pt-BR" dirty="0" err="1" smtClean="0"/>
              <a:t>a</a:t>
            </a:r>
            <a:r>
              <a:rPr lang="pt-BR" altLang="pt-BR" baseline="-25000" dirty="0" err="1" smtClean="0"/>
              <a:t>n</a:t>
            </a:r>
            <a:r>
              <a:rPr lang="pt-BR" altLang="pt-BR" baseline="-25000" dirty="0" smtClean="0"/>
              <a:t> </a:t>
            </a:r>
            <a:r>
              <a:rPr lang="pt-BR" altLang="pt-BR" dirty="0" smtClean="0"/>
              <a:t> e um prazo D. (continua)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B68CA-C988-4349-9373-38D271EB71C4}" type="slidenum">
              <a:rPr lang="pt-BR" smtClean="0"/>
              <a:pPr>
                <a:defRPr/>
              </a:pPr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501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Redução polinomial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78251" y="1252538"/>
            <a:ext cx="4464050" cy="3662362"/>
          </a:xfrm>
        </p:spPr>
        <p:txBody>
          <a:bodyPr/>
          <a:lstStyle/>
          <a:p>
            <a:r>
              <a:rPr lang="pt-BR" altLang="pt-BR" dirty="0" smtClean="0">
                <a:sym typeface="Symbol" pitchFamily="18" charset="2"/>
              </a:rPr>
              <a:t>Problema de escalonamento para duas máquinas (continuação): t</a:t>
            </a:r>
            <a:r>
              <a:rPr lang="pt-BR" dirty="0" smtClean="0"/>
              <a:t>em-se ainda que todos os valores são codificados em binários. Pergunta-se se é possível alocar as tarefas às máquinas de forma a cumprir o prazo D.</a:t>
            </a:r>
          </a:p>
          <a:p>
            <a:r>
              <a:rPr lang="pt-BR" dirty="0" smtClean="0"/>
              <a:t>Lewis e </a:t>
            </a:r>
            <a:r>
              <a:rPr lang="pt-BR" dirty="0" err="1" smtClean="0"/>
              <a:t>Papadimitriou</a:t>
            </a:r>
            <a:r>
              <a:rPr lang="pt-BR" dirty="0" smtClean="0"/>
              <a:t> apresentam a redução polinomial de problema da mochila para o problema da partição e do problema da partição para o escalonamento de duas máquinas.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B68CA-C988-4349-9373-38D271EB71C4}" type="slidenum">
              <a:rPr lang="pt-BR" smtClean="0"/>
              <a:pPr>
                <a:defRPr/>
              </a:pPr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471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Assinale a alternativa </a:t>
            </a:r>
            <a:r>
              <a:rPr lang="pt-BR" u="sng" dirty="0" smtClean="0"/>
              <a:t>incorreta</a:t>
            </a:r>
            <a:r>
              <a:rPr lang="pt-BR" i="1" dirty="0" smtClean="0"/>
              <a:t>.</a:t>
            </a:r>
          </a:p>
          <a:p>
            <a:pPr marL="273050" indent="-273050">
              <a:buAutoNum type="alphaLcParenR"/>
            </a:pPr>
            <a:r>
              <a:rPr lang="pt-BR" dirty="0" smtClean="0"/>
              <a:t>Em </a:t>
            </a:r>
            <a:r>
              <a:rPr lang="pt-BR" dirty="0"/>
              <a:t>um problema de decisão, o objetivo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é </a:t>
            </a:r>
            <a:r>
              <a:rPr lang="pt-BR" dirty="0"/>
              <a:t>decidir a resposta sim ou não a uma questão</a:t>
            </a:r>
            <a:r>
              <a:rPr lang="pt-BR" b="0" dirty="0"/>
              <a:t>. </a:t>
            </a:r>
            <a:endParaRPr lang="pt-BR" b="0" dirty="0" smtClean="0"/>
          </a:p>
          <a:p>
            <a:pPr marL="273050" indent="-273050">
              <a:buFont typeface="Wingdings" pitchFamily="2" charset="2"/>
              <a:buAutoNum type="alphaLcParenR"/>
            </a:pPr>
            <a:r>
              <a:rPr lang="pt-BR" dirty="0"/>
              <a:t>Se existe uma máquina de </a:t>
            </a:r>
            <a:r>
              <a:rPr lang="pt-BR" dirty="0" smtClean="0"/>
              <a:t>redução </a:t>
            </a:r>
            <a:br>
              <a:rPr lang="pt-BR" dirty="0" smtClean="0"/>
            </a:br>
            <a:r>
              <a:rPr lang="pt-BR" dirty="0" smtClean="0"/>
              <a:t>de </a:t>
            </a:r>
            <a:r>
              <a:rPr lang="pt-BR" dirty="0"/>
              <a:t>L</a:t>
            </a:r>
            <a:r>
              <a:rPr lang="pt-BR" baseline="-25000" dirty="0"/>
              <a:t>A</a:t>
            </a:r>
            <a:r>
              <a:rPr lang="pt-BR" dirty="0"/>
              <a:t> para L</a:t>
            </a:r>
            <a:r>
              <a:rPr lang="pt-BR" baseline="-25000" dirty="0"/>
              <a:t>B</a:t>
            </a:r>
            <a:r>
              <a:rPr lang="pt-BR" dirty="0"/>
              <a:t>, (sobre um alfabeto </a:t>
            </a:r>
            <a:r>
              <a:rPr lang="pt-BR" dirty="0">
                <a:sym typeface="Symbol"/>
              </a:rPr>
              <a:t>), então </a:t>
            </a:r>
            <a:r>
              <a:rPr lang="pt-BR" dirty="0" smtClean="0">
                <a:sym typeface="Symbol"/>
              </a:rPr>
              <a:t>L</a:t>
            </a:r>
            <a:r>
              <a:rPr lang="pt-BR" baseline="-25000" dirty="0" smtClean="0">
                <a:sym typeface="Symbol"/>
              </a:rPr>
              <a:t>B</a:t>
            </a:r>
            <a:r>
              <a:rPr lang="pt-BR" dirty="0" smtClean="0">
                <a:sym typeface="Symbol"/>
              </a:rPr>
              <a:t> = L</a:t>
            </a:r>
            <a:r>
              <a:rPr lang="pt-BR" baseline="-25000" dirty="0" smtClean="0">
                <a:sym typeface="Symbol"/>
              </a:rPr>
              <a:t>A</a:t>
            </a:r>
            <a:r>
              <a:rPr lang="pt-BR" dirty="0" smtClean="0">
                <a:sym typeface="Symbol"/>
              </a:rPr>
              <a:t>.</a:t>
            </a:r>
          </a:p>
          <a:p>
            <a:pPr marL="273050" indent="-273050">
              <a:buFont typeface="Wingdings" pitchFamily="2" charset="2"/>
              <a:buAutoNum type="alphaLcParenR"/>
            </a:pPr>
            <a:r>
              <a:rPr lang="pt-BR" dirty="0" smtClean="0">
                <a:sym typeface="Symbol"/>
              </a:rPr>
              <a:t>Linguagens codificam problemas.</a:t>
            </a:r>
          </a:p>
          <a:p>
            <a:pPr marL="273050" indent="-273050">
              <a:buFont typeface="Wingdings" pitchFamily="2" charset="2"/>
              <a:buAutoNum type="alphaLcParenR"/>
            </a:pPr>
            <a:r>
              <a:rPr lang="pt-BR" dirty="0" smtClean="0"/>
              <a:t>É possível reduzir o problema do ciclo </a:t>
            </a:r>
            <a:r>
              <a:rPr lang="pt-BR" dirty="0" err="1" smtClean="0"/>
              <a:t>hamiltoniano</a:t>
            </a:r>
            <a:r>
              <a:rPr lang="pt-BR" dirty="0" smtClean="0"/>
              <a:t> para o da </a:t>
            </a:r>
            <a:r>
              <a:rPr lang="pt-BR" dirty="0" err="1" smtClean="0"/>
              <a:t>satisfabilidade</a:t>
            </a:r>
            <a:r>
              <a:rPr lang="pt-BR" dirty="0" smtClean="0"/>
              <a:t> booleana.</a:t>
            </a:r>
          </a:p>
          <a:p>
            <a:pPr marL="273050" indent="-273050">
              <a:buFont typeface="Wingdings" pitchFamily="2" charset="2"/>
              <a:buAutoNum type="alphaLcParenR"/>
            </a:pPr>
            <a:r>
              <a:rPr lang="pt-BR" dirty="0" smtClean="0"/>
              <a:t>A classe NP contém muitos problemas de interesse prático.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B68CA-C988-4349-9373-38D271EB71C4}" type="slidenum">
              <a:rPr lang="pt-BR" smtClean="0"/>
              <a:pPr>
                <a:defRPr/>
              </a:pPr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97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Resposta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78251" y="1252538"/>
            <a:ext cx="4464050" cy="3662362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Assinale a alternativa </a:t>
            </a:r>
            <a:r>
              <a:rPr lang="pt-BR" u="sng" dirty="0" smtClean="0"/>
              <a:t>incorreta</a:t>
            </a:r>
            <a:r>
              <a:rPr lang="pt-BR" i="1" dirty="0" smtClean="0"/>
              <a:t>.</a:t>
            </a:r>
          </a:p>
          <a:p>
            <a:pPr marL="273050" indent="-273050">
              <a:buAutoNum type="alphaLcParenR"/>
            </a:pPr>
            <a:r>
              <a:rPr lang="pt-BR" dirty="0" smtClean="0"/>
              <a:t>Em </a:t>
            </a:r>
            <a:r>
              <a:rPr lang="pt-BR" dirty="0"/>
              <a:t>um problema de decisão, o objetivo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é </a:t>
            </a:r>
            <a:r>
              <a:rPr lang="pt-BR" dirty="0"/>
              <a:t>decidir a resposta sim ou não a uma questão</a:t>
            </a:r>
            <a:r>
              <a:rPr lang="pt-BR" b="0" dirty="0"/>
              <a:t>. </a:t>
            </a:r>
            <a:endParaRPr lang="pt-BR" b="0" dirty="0" smtClean="0"/>
          </a:p>
          <a:p>
            <a:pPr marL="273050" indent="-273050">
              <a:buFont typeface="Wingdings" pitchFamily="2" charset="2"/>
              <a:buAutoNum type="alphaLcParenR"/>
            </a:pPr>
            <a:r>
              <a:rPr lang="pt-BR" dirty="0">
                <a:solidFill>
                  <a:srgbClr val="FF0000"/>
                </a:solidFill>
              </a:rPr>
              <a:t>Se existe uma máquina de </a:t>
            </a:r>
            <a:r>
              <a:rPr lang="pt-BR" dirty="0" smtClean="0">
                <a:solidFill>
                  <a:srgbClr val="FF0000"/>
                </a:solidFill>
              </a:rPr>
              <a:t>redução </a:t>
            </a:r>
            <a:br>
              <a:rPr lang="pt-BR" dirty="0" smtClean="0">
                <a:solidFill>
                  <a:srgbClr val="FF0000"/>
                </a:solidFill>
              </a:rPr>
            </a:br>
            <a:r>
              <a:rPr lang="pt-BR" dirty="0" smtClean="0">
                <a:solidFill>
                  <a:srgbClr val="FF0000"/>
                </a:solidFill>
              </a:rPr>
              <a:t>de </a:t>
            </a:r>
            <a:r>
              <a:rPr lang="pt-BR" dirty="0">
                <a:solidFill>
                  <a:srgbClr val="FF0000"/>
                </a:solidFill>
              </a:rPr>
              <a:t>L</a:t>
            </a:r>
            <a:r>
              <a:rPr lang="pt-BR" baseline="-25000" dirty="0">
                <a:solidFill>
                  <a:srgbClr val="FF0000"/>
                </a:solidFill>
              </a:rPr>
              <a:t>A</a:t>
            </a:r>
            <a:r>
              <a:rPr lang="pt-BR" dirty="0">
                <a:solidFill>
                  <a:srgbClr val="FF0000"/>
                </a:solidFill>
              </a:rPr>
              <a:t> para L</a:t>
            </a:r>
            <a:r>
              <a:rPr lang="pt-BR" baseline="-25000" dirty="0">
                <a:solidFill>
                  <a:srgbClr val="FF0000"/>
                </a:solidFill>
              </a:rPr>
              <a:t>B</a:t>
            </a:r>
            <a:r>
              <a:rPr lang="pt-BR" dirty="0">
                <a:solidFill>
                  <a:srgbClr val="FF0000"/>
                </a:solidFill>
              </a:rPr>
              <a:t>, (sobre um alfabeto </a:t>
            </a:r>
            <a:r>
              <a:rPr lang="pt-BR" dirty="0">
                <a:solidFill>
                  <a:srgbClr val="FF0000"/>
                </a:solidFill>
                <a:sym typeface="Symbol"/>
              </a:rPr>
              <a:t>), então </a:t>
            </a:r>
            <a:r>
              <a:rPr lang="pt-BR" dirty="0" smtClean="0">
                <a:solidFill>
                  <a:srgbClr val="FF0000"/>
                </a:solidFill>
                <a:sym typeface="Symbol"/>
              </a:rPr>
              <a:t>L</a:t>
            </a:r>
            <a:r>
              <a:rPr lang="pt-BR" baseline="-25000" dirty="0" smtClean="0">
                <a:solidFill>
                  <a:srgbClr val="FF0000"/>
                </a:solidFill>
                <a:sym typeface="Symbol"/>
              </a:rPr>
              <a:t>B</a:t>
            </a:r>
            <a:r>
              <a:rPr lang="pt-BR" dirty="0" smtClean="0">
                <a:solidFill>
                  <a:srgbClr val="FF0000"/>
                </a:solidFill>
                <a:sym typeface="Symbol"/>
              </a:rPr>
              <a:t> = L</a:t>
            </a:r>
            <a:r>
              <a:rPr lang="pt-BR" baseline="-25000" dirty="0" smtClean="0">
                <a:solidFill>
                  <a:srgbClr val="FF0000"/>
                </a:solidFill>
                <a:sym typeface="Symbol"/>
              </a:rPr>
              <a:t>A</a:t>
            </a:r>
            <a:r>
              <a:rPr lang="pt-BR" dirty="0" smtClean="0">
                <a:solidFill>
                  <a:srgbClr val="FF0000"/>
                </a:solidFill>
                <a:sym typeface="Symbol"/>
              </a:rPr>
              <a:t>.</a:t>
            </a:r>
          </a:p>
          <a:p>
            <a:pPr marL="273050" indent="-273050">
              <a:buFont typeface="Wingdings" pitchFamily="2" charset="2"/>
              <a:buAutoNum type="alphaLcParenR"/>
            </a:pPr>
            <a:r>
              <a:rPr lang="pt-BR" dirty="0" smtClean="0">
                <a:sym typeface="Symbol"/>
              </a:rPr>
              <a:t>Linguagens codificam problemas.</a:t>
            </a:r>
          </a:p>
          <a:p>
            <a:pPr marL="273050" indent="-273050">
              <a:buFont typeface="Wingdings" pitchFamily="2" charset="2"/>
              <a:buAutoNum type="alphaLcParenR"/>
            </a:pPr>
            <a:r>
              <a:rPr lang="pt-BR" dirty="0" smtClean="0"/>
              <a:t>É possível reduzir o problema do ciclo </a:t>
            </a:r>
            <a:r>
              <a:rPr lang="pt-BR" dirty="0" err="1" smtClean="0"/>
              <a:t>hamiltoniano</a:t>
            </a:r>
            <a:r>
              <a:rPr lang="pt-BR" dirty="0" smtClean="0"/>
              <a:t> para o da </a:t>
            </a:r>
            <a:r>
              <a:rPr lang="pt-BR" dirty="0" err="1" smtClean="0"/>
              <a:t>satisfabilidade</a:t>
            </a:r>
            <a:r>
              <a:rPr lang="pt-BR" dirty="0" smtClean="0"/>
              <a:t> booleana.</a:t>
            </a:r>
          </a:p>
          <a:p>
            <a:pPr marL="273050" indent="-273050">
              <a:buFont typeface="Wingdings" pitchFamily="2" charset="2"/>
              <a:buAutoNum type="alphaLcParenR"/>
            </a:pPr>
            <a:r>
              <a:rPr lang="pt-BR" dirty="0" smtClean="0"/>
              <a:t>A classe NP contém muitos problemas de interesse prático.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B68CA-C988-4349-9373-38D271EB71C4}" type="slidenum">
              <a:rPr lang="pt-BR" smtClean="0"/>
              <a:pPr>
                <a:defRPr/>
              </a:pPr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464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Problemas NP – difíceis </a:t>
            </a:r>
            <a:br>
              <a:rPr lang="pt-BR" altLang="pt-BR" smtClean="0"/>
            </a:br>
            <a:r>
              <a:rPr lang="pt-BR" altLang="pt-BR" smtClean="0"/>
              <a:t>e NP – completos</a:t>
            </a:r>
            <a:endParaRPr lang="pt-BR" altLang="pt-BR" dirty="0" smtClean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78250" y="1252538"/>
            <a:ext cx="4601699" cy="366236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altLang="pt-BR" dirty="0" smtClean="0"/>
              <a:t>Um problema B é NP – difícil se a </a:t>
            </a:r>
            <a:br>
              <a:rPr lang="pt-BR" altLang="pt-BR" dirty="0" smtClean="0"/>
            </a:br>
            <a:r>
              <a:rPr lang="pt-BR" altLang="pt-BR" dirty="0" smtClean="0"/>
              <a:t>seguinte condição for verificada:</a:t>
            </a:r>
          </a:p>
          <a:p>
            <a:pPr>
              <a:defRPr/>
            </a:pPr>
            <a:r>
              <a:rPr lang="pt-BR" altLang="pt-BR" dirty="0" smtClean="0">
                <a:sym typeface="Symbol"/>
              </a:rPr>
              <a:t> </a:t>
            </a:r>
            <a:r>
              <a:rPr lang="pt-BR" altLang="pt-BR" dirty="0">
                <a:sym typeface="Symbol"/>
              </a:rPr>
              <a:t>L  </a:t>
            </a:r>
            <a:r>
              <a:rPr lang="pt-BR" altLang="pt-BR" dirty="0" smtClean="0">
                <a:sym typeface="Symbol"/>
              </a:rPr>
              <a:t>NP – existe uma redução de tempo polinomial de L para B. </a:t>
            </a:r>
          </a:p>
          <a:p>
            <a:pPr>
              <a:defRPr/>
            </a:pPr>
            <a:r>
              <a:rPr lang="pt-BR" altLang="pt-BR" dirty="0" smtClean="0"/>
              <a:t>A classe de problemas NP – completos </a:t>
            </a:r>
            <a:br>
              <a:rPr lang="pt-BR" altLang="pt-BR" dirty="0" smtClean="0"/>
            </a:br>
            <a:r>
              <a:rPr lang="pt-BR" altLang="pt-BR" dirty="0" smtClean="0"/>
              <a:t>é um subconjunto de problemas NP</a:t>
            </a:r>
            <a:r>
              <a:rPr lang="pt-BR" altLang="pt-BR" dirty="0"/>
              <a:t> </a:t>
            </a:r>
            <a:r>
              <a:rPr lang="pt-BR" altLang="pt-BR" dirty="0" smtClean="0"/>
              <a:t>relacionados com a complexidade </a:t>
            </a:r>
            <a:br>
              <a:rPr lang="pt-BR" altLang="pt-BR" dirty="0" smtClean="0"/>
            </a:br>
            <a:r>
              <a:rPr lang="pt-BR" altLang="pt-BR" dirty="0" smtClean="0"/>
              <a:t>de todos os problemas NP.</a:t>
            </a:r>
          </a:p>
          <a:p>
            <a:pPr>
              <a:defRPr/>
            </a:pPr>
            <a:r>
              <a:rPr lang="pt-BR" altLang="pt-BR" u="sng" dirty="0" smtClean="0"/>
              <a:t>Definição</a:t>
            </a:r>
            <a:r>
              <a:rPr lang="pt-BR" altLang="pt-BR" dirty="0" smtClean="0"/>
              <a:t>: uma linguagem L </a:t>
            </a:r>
            <a:r>
              <a:rPr lang="pt-BR" altLang="pt-BR" dirty="0" smtClean="0">
                <a:sym typeface="Symbol"/>
              </a:rPr>
              <a:t> A* </a:t>
            </a:r>
            <a:br>
              <a:rPr lang="pt-BR" altLang="pt-BR" dirty="0" smtClean="0">
                <a:sym typeface="Symbol"/>
              </a:rPr>
            </a:br>
            <a:r>
              <a:rPr lang="pt-BR" altLang="pt-BR" dirty="0" smtClean="0">
                <a:sym typeface="Symbol"/>
              </a:rPr>
              <a:t>é denominada NP – completa se </a:t>
            </a:r>
            <a:br>
              <a:rPr lang="pt-BR" altLang="pt-BR" dirty="0" smtClean="0">
                <a:sym typeface="Symbol"/>
              </a:rPr>
            </a:br>
            <a:r>
              <a:rPr lang="pt-BR" altLang="pt-BR" dirty="0" smtClean="0">
                <a:sym typeface="Symbol"/>
              </a:rPr>
              <a:t>e somente se L  NP e </a:t>
            </a:r>
            <a:r>
              <a:rPr lang="pt-BR" altLang="pt-BR" dirty="0">
                <a:sym typeface="Symbol"/>
              </a:rPr>
              <a:t>p</a:t>
            </a:r>
            <a:r>
              <a:rPr lang="pt-BR" altLang="pt-BR" dirty="0" smtClean="0">
                <a:sym typeface="Symbol"/>
              </a:rPr>
              <a:t>ara toda linguagem L’  NP existe uma </a:t>
            </a:r>
            <a:br>
              <a:rPr lang="pt-BR" altLang="pt-BR" dirty="0" smtClean="0">
                <a:sym typeface="Symbol"/>
              </a:rPr>
            </a:br>
            <a:r>
              <a:rPr lang="pt-BR" altLang="pt-BR" dirty="0" smtClean="0">
                <a:sym typeface="Symbol"/>
              </a:rPr>
              <a:t>redução polinomial de L’ para 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B68CA-C988-4349-9373-38D271EB71C4}" type="slidenum">
              <a:rPr lang="pt-BR" smtClean="0"/>
              <a:pPr>
                <a:defRPr/>
              </a:pPr>
              <a:t>36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Problemas NP – completos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78251" y="1252538"/>
            <a:ext cx="4464050" cy="3662362"/>
          </a:xfrm>
        </p:spPr>
        <p:txBody>
          <a:bodyPr/>
          <a:lstStyle/>
          <a:p>
            <a:pPr>
              <a:defRPr/>
            </a:pPr>
            <a:r>
              <a:rPr lang="pt-BR" altLang="pt-BR" dirty="0"/>
              <a:t>Teorema de Cook: </a:t>
            </a:r>
            <a:r>
              <a:rPr lang="pt-BR" altLang="pt-BR" dirty="0" smtClean="0"/>
              <a:t>o problema </a:t>
            </a:r>
            <a:r>
              <a:rPr lang="pt-BR" altLang="pt-BR" dirty="0"/>
              <a:t>da </a:t>
            </a:r>
            <a:r>
              <a:rPr lang="pt-BR" altLang="pt-BR" dirty="0" err="1" smtClean="0"/>
              <a:t>satisfabilidade</a:t>
            </a:r>
            <a:r>
              <a:rPr lang="pt-BR" altLang="pt-BR" dirty="0" smtClean="0"/>
              <a:t> é NP – completo</a:t>
            </a:r>
            <a:r>
              <a:rPr lang="pt-BR" altLang="pt-BR" dirty="0"/>
              <a:t>.</a:t>
            </a:r>
          </a:p>
          <a:p>
            <a:pPr>
              <a:defRPr/>
            </a:pPr>
            <a:r>
              <a:rPr lang="pt-BR" altLang="pt-BR" dirty="0"/>
              <a:t>Teorema: </a:t>
            </a:r>
            <a:r>
              <a:rPr lang="pt-BR" altLang="pt-BR" dirty="0" smtClean="0"/>
              <a:t>a </a:t>
            </a:r>
            <a:r>
              <a:rPr lang="pt-BR" altLang="pt-BR" dirty="0" err="1" smtClean="0"/>
              <a:t>satisfabilidade</a:t>
            </a:r>
            <a:r>
              <a:rPr lang="pt-BR" altLang="pt-BR" dirty="0" smtClean="0"/>
              <a:t> 3 </a:t>
            </a:r>
            <a:r>
              <a:rPr lang="pt-BR" altLang="pt-BR" dirty="0"/>
              <a:t>é um problema </a:t>
            </a:r>
            <a:r>
              <a:rPr lang="pt-BR" altLang="pt-BR" dirty="0" smtClean="0"/>
              <a:t>NP – completo.</a:t>
            </a:r>
          </a:p>
          <a:p>
            <a:r>
              <a:rPr lang="pt-BR" altLang="pt-BR" dirty="0" smtClean="0"/>
              <a:t>Problema MAX SAT: dado um conjunto F de cláusulas e um inteiro K, existe uma atribuição verdadeira que satisfaça pelo menos K, destas cláusulas?</a:t>
            </a:r>
          </a:p>
          <a:p>
            <a:r>
              <a:rPr lang="pt-BR" altLang="pt-BR" dirty="0" smtClean="0"/>
              <a:t>Teorema: MAX SAT é NP – completo.</a:t>
            </a:r>
          </a:p>
          <a:p>
            <a:r>
              <a:rPr lang="pt-BR" altLang="pt-BR" dirty="0" smtClean="0"/>
              <a:t>São também problemas NP – completos:</a:t>
            </a:r>
          </a:p>
          <a:p>
            <a:pPr marL="452438" indent="-184150"/>
            <a:r>
              <a:rPr lang="pt-BR" altLang="pt-BR" dirty="0" smtClean="0"/>
              <a:t>clique, ciclo </a:t>
            </a:r>
            <a:r>
              <a:rPr lang="pt-BR" altLang="pt-BR" dirty="0" err="1" smtClean="0"/>
              <a:t>hamiltoniano</a:t>
            </a:r>
            <a:r>
              <a:rPr lang="pt-BR" altLang="pt-BR" dirty="0" smtClean="0"/>
              <a:t>, ciclo </a:t>
            </a:r>
            <a:r>
              <a:rPr lang="pt-BR" altLang="pt-BR" dirty="0" err="1" smtClean="0"/>
              <a:t>hamiltoniano</a:t>
            </a:r>
            <a:r>
              <a:rPr lang="pt-BR" altLang="pt-BR" dirty="0" smtClean="0"/>
              <a:t> não direcionado, problema do caixeiro viajante.</a:t>
            </a:r>
          </a:p>
          <a:p>
            <a:pPr>
              <a:defRPr/>
            </a:pPr>
            <a:endParaRPr lang="pt-BR" alt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B68CA-C988-4349-9373-38D271EB71C4}" type="slidenum">
              <a:rPr lang="pt-BR" smtClean="0"/>
              <a:pPr>
                <a:defRPr/>
              </a:pPr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316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Problemas NP – completos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78251" y="1252538"/>
            <a:ext cx="4464050" cy="3662362"/>
          </a:xfrm>
        </p:spPr>
        <p:txBody>
          <a:bodyPr/>
          <a:lstStyle/>
          <a:p>
            <a:r>
              <a:rPr lang="pt-BR" dirty="0" smtClean="0"/>
              <a:t>São problemas NP – completos: </a:t>
            </a:r>
          </a:p>
          <a:p>
            <a:pPr marL="447675" lvl="1"/>
            <a:r>
              <a:rPr lang="pt-BR" dirty="0" smtClean="0"/>
              <a:t>problema dos conjuntos independentes;</a:t>
            </a:r>
          </a:p>
          <a:p>
            <a:pPr marL="447675" lvl="1"/>
            <a:r>
              <a:rPr lang="pt-BR" dirty="0" smtClean="0"/>
              <a:t>problema do clique;</a:t>
            </a:r>
          </a:p>
          <a:p>
            <a:pPr marL="447675" lvl="1"/>
            <a:r>
              <a:rPr lang="pt-BR" dirty="0" smtClean="0"/>
              <a:t>problema da cobertura dos nós;</a:t>
            </a:r>
          </a:p>
          <a:p>
            <a:pPr marL="447675" lvl="1"/>
            <a:r>
              <a:rPr lang="pt-BR" dirty="0" smtClean="0"/>
              <a:t>problema da mochila;</a:t>
            </a:r>
          </a:p>
          <a:p>
            <a:pPr marL="447675" lvl="1"/>
            <a:r>
              <a:rPr lang="pt-BR" dirty="0" smtClean="0"/>
              <a:t>problema da partição;</a:t>
            </a:r>
          </a:p>
          <a:p>
            <a:pPr marL="447675" lvl="1"/>
            <a:r>
              <a:rPr lang="pt-BR" dirty="0" smtClean="0"/>
              <a:t>problema de escalonamento em duas máquinas.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B68CA-C988-4349-9373-38D271EB71C4}" type="slidenum">
              <a:rPr lang="pt-BR" smtClean="0"/>
              <a:pPr>
                <a:defRPr/>
              </a:pPr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55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P = NP?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78251" y="1252538"/>
            <a:ext cx="4464050" cy="3662362"/>
          </a:xfrm>
        </p:spPr>
        <p:txBody>
          <a:bodyPr/>
          <a:lstStyle/>
          <a:p>
            <a:pPr>
              <a:defRPr/>
            </a:pPr>
            <a:r>
              <a:rPr lang="pt-BR" altLang="pt-BR" dirty="0" smtClean="0"/>
              <a:t>Trata-se de um dos maiores problemas da Ciência da Computação.</a:t>
            </a:r>
          </a:p>
          <a:p>
            <a:pPr>
              <a:defRPr/>
            </a:pPr>
            <a:r>
              <a:rPr lang="pt-BR" altLang="pt-BR" dirty="0" smtClean="0"/>
              <a:t>P </a:t>
            </a:r>
            <a:r>
              <a:rPr lang="pt-BR" altLang="pt-BR" dirty="0" smtClean="0">
                <a:sym typeface="Symbol" pitchFamily="18" charset="2"/>
              </a:rPr>
              <a:t> NP, pois toda linguagem que pode ser decidida em uma MT determinística, pode também ser decidida por uma MT não determinística.</a:t>
            </a:r>
          </a:p>
          <a:p>
            <a:pPr algn="just">
              <a:defRPr/>
            </a:pPr>
            <a:r>
              <a:rPr lang="pt-BR" altLang="pt-BR" dirty="0" smtClean="0">
                <a:sym typeface="Symbol" pitchFamily="18" charset="2"/>
              </a:rPr>
              <a:t>Teorema: seja L uma linguagem NP –completa. P = NP se e somente se L </a:t>
            </a:r>
            <a:r>
              <a:rPr lang="pt-BR" altLang="pt-BR" dirty="0" smtClean="0">
                <a:sym typeface="Symbol"/>
              </a:rPr>
              <a:t> P.</a:t>
            </a:r>
          </a:p>
          <a:p>
            <a:pPr>
              <a:defRPr/>
            </a:pPr>
            <a:r>
              <a:rPr lang="pt-BR" altLang="pt-BR" dirty="0">
                <a:sym typeface="Symbol" pitchFamily="18" charset="2"/>
              </a:rPr>
              <a:t>Resta saber se NP  P, ou </a:t>
            </a:r>
            <a:r>
              <a:rPr lang="pt-BR" altLang="pt-BR" dirty="0" smtClean="0">
                <a:sym typeface="Symbol" pitchFamily="18" charset="2"/>
              </a:rPr>
              <a:t>seja, se:</a:t>
            </a:r>
            <a:endParaRPr lang="pt-BR" altLang="pt-BR" dirty="0">
              <a:sym typeface="Symbol" pitchFamily="18" charset="2"/>
            </a:endParaRPr>
          </a:p>
          <a:p>
            <a:pPr marL="0" indent="0" algn="ctr">
              <a:buFont typeface="Wingdings" pitchFamily="2" charset="2"/>
              <a:buNone/>
              <a:defRPr/>
            </a:pPr>
            <a:r>
              <a:rPr lang="pt-BR" altLang="pt-BR" dirty="0">
                <a:sym typeface="Symbol" pitchFamily="18" charset="2"/>
              </a:rPr>
              <a:t>P = NP.</a:t>
            </a:r>
          </a:p>
          <a:p>
            <a:pPr algn="just">
              <a:defRPr/>
            </a:pPr>
            <a:endParaRPr lang="pt-BR" altLang="pt-BR" dirty="0" smtClean="0">
              <a:sym typeface="Symbol" pitchFamily="18" charset="2"/>
            </a:endParaRPr>
          </a:p>
          <a:p>
            <a:pPr>
              <a:defRPr/>
            </a:pPr>
            <a:endParaRPr lang="pt-BR" alt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B68CA-C988-4349-9373-38D271EB71C4}" type="slidenum">
              <a:rPr lang="pt-BR" smtClean="0"/>
              <a:pPr>
                <a:defRPr/>
              </a:pPr>
              <a:t>39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Estudo comparativo da</a:t>
            </a:r>
            <a:br>
              <a:rPr lang="pt-BR" altLang="pt-BR" smtClean="0"/>
            </a:br>
            <a:r>
              <a:rPr lang="pt-BR" altLang="pt-BR" smtClean="0"/>
              <a:t>grandeza de algumas funções</a:t>
            </a:r>
            <a:endParaRPr lang="pt-BR" altLang="pt-BR" dirty="0" smtClean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300401"/>
              </p:ext>
            </p:extLst>
          </p:nvPr>
        </p:nvGraphicFramePr>
        <p:xfrm>
          <a:off x="196835" y="1348586"/>
          <a:ext cx="4392613" cy="1833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343"/>
                <a:gridCol w="597343"/>
                <a:gridCol w="749463"/>
                <a:gridCol w="576109"/>
                <a:gridCol w="792150"/>
                <a:gridCol w="1080205"/>
              </a:tblGrid>
              <a:tr h="349998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</a:p>
                  </a:txBody>
                  <a:tcPr marL="44453" marR="4445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log</a:t>
                      </a:r>
                      <a:r>
                        <a:rPr lang="pt-BR" sz="1100" baseline="-25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(n)</a:t>
                      </a:r>
                    </a:p>
                  </a:txBody>
                  <a:tcPr marL="44453" marR="4445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</a:rPr>
                        <a:t>n*log</a:t>
                      </a:r>
                      <a:r>
                        <a:rPr lang="pt-BR" sz="110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</a:rPr>
                        <a:t>(n</a:t>
                      </a:r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44453" marR="4445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pt-BR" sz="1100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3" marR="4445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pt-BR" sz="1100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3" marR="4445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pt-BR" sz="1100" baseline="300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3" marR="44453" marT="0" marB="0">
                    <a:noFill/>
                  </a:tcPr>
                </a:tc>
              </a:tr>
              <a:tr h="37089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44453" marR="4445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4453" marR="4445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4453" marR="4445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44453" marR="4445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44453" marR="4445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44453" marR="44453" marT="0" marB="0">
                    <a:noFill/>
                  </a:tcPr>
                </a:tc>
              </a:tr>
              <a:tr h="37089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44453" marR="4445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3.32</a:t>
                      </a:r>
                    </a:p>
                  </a:txBody>
                  <a:tcPr marL="44453" marR="4445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33</a:t>
                      </a:r>
                    </a:p>
                  </a:txBody>
                  <a:tcPr marL="44453" marR="4445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marL="44453" marR="4445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</a:p>
                  </a:txBody>
                  <a:tcPr marL="44453" marR="4445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  <a:effectLst/>
                        </a:rPr>
                        <a:t>1024</a:t>
                      </a:r>
                    </a:p>
                  </a:txBody>
                  <a:tcPr marL="44453" marR="44453" marT="0" marB="0">
                    <a:noFill/>
                  </a:tcPr>
                </a:tc>
              </a:tr>
              <a:tr h="370891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marL="44453" marR="44453" marT="45726" marB="4572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</a:rPr>
                        <a:t>6.64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3" marR="44453" marT="45726" marB="4572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</a:rPr>
                        <a:t>664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3" marR="44453" marT="45726" marB="4572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pt-BR" sz="1100" baseline="30000" dirty="0" smtClean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3" marR="44453" marT="45726" marB="4572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pt-BR" sz="1100" baseline="30000" dirty="0" smtClean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3" marR="44453" marT="45726" marB="4572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1, 268 x10</a:t>
                      </a:r>
                      <a:r>
                        <a:rPr lang="pt-BR" sz="1100" baseline="3000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3" marR="44453" marT="45726" marB="45726">
                    <a:noFill/>
                  </a:tcPr>
                </a:tc>
              </a:tr>
              <a:tr h="370891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</a:p>
                  </a:txBody>
                  <a:tcPr marL="44453" marR="44453" marT="45726" marB="4572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</a:rPr>
                        <a:t>9.97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3" marR="44453" marT="45726" marB="4572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</a:rPr>
                        <a:t>9970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3" marR="44453" marT="45726" marB="4572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pt-BR" sz="1100" baseline="30000" dirty="0" smtClean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3" marR="44453" marT="45726" marB="4572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pt-BR" sz="1100" baseline="300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3" marR="44453" marT="45726" marB="4572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chemeClr val="tx1"/>
                          </a:solidFill>
                          <a:effectLst/>
                        </a:rPr>
                        <a:t>1, 072 x 10</a:t>
                      </a:r>
                      <a:r>
                        <a:rPr lang="pt-BR" sz="1100" baseline="30000" dirty="0">
                          <a:solidFill>
                            <a:schemeClr val="tx1"/>
                          </a:solidFill>
                          <a:effectLst/>
                        </a:rPr>
                        <a:t>301</a:t>
                      </a:r>
                      <a:endParaRPr lang="pt-BR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453" marR="44453" marT="45726" marB="45726">
                    <a:noFill/>
                  </a:tcPr>
                </a:tc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B68CA-C988-4349-9373-38D271EB71C4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Estratégias para lidar com problemas NP – completos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Lewis e </a:t>
            </a:r>
            <a:r>
              <a:rPr lang="pt-BR" dirty="0" err="1" smtClean="0"/>
              <a:t>Papadimitriou</a:t>
            </a:r>
            <a:r>
              <a:rPr lang="pt-BR" dirty="0" smtClean="0"/>
              <a:t> apresentam as seguintes estratégias para “enfrentar” problemas considerados NP – completos:</a:t>
            </a:r>
          </a:p>
          <a:p>
            <a:pPr lvl="1"/>
            <a:r>
              <a:rPr lang="pt-BR" dirty="0" smtClean="0"/>
              <a:t>considerar casos particulares;</a:t>
            </a:r>
          </a:p>
          <a:p>
            <a:pPr lvl="1"/>
            <a:r>
              <a:rPr lang="pt-BR" dirty="0" smtClean="0"/>
              <a:t>empregar algoritmos de aproximação;</a:t>
            </a:r>
          </a:p>
          <a:p>
            <a:pPr lvl="1"/>
            <a:r>
              <a:rPr lang="pt-BR" dirty="0" smtClean="0"/>
              <a:t>utilizar </a:t>
            </a:r>
            <a:r>
              <a:rPr lang="pt-BR" dirty="0" err="1" smtClean="0"/>
              <a:t>backtracking</a:t>
            </a:r>
            <a:r>
              <a:rPr lang="pt-BR" dirty="0" smtClean="0"/>
              <a:t> e ramificação limitada;</a:t>
            </a:r>
          </a:p>
          <a:p>
            <a:pPr lvl="1"/>
            <a:r>
              <a:rPr lang="pt-BR" dirty="0" smtClean="0"/>
              <a:t>efetuar melhoras locais.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B68CA-C988-4349-9373-38D271EB71C4}" type="slidenum">
              <a:rPr lang="pt-BR" smtClean="0"/>
              <a:pPr>
                <a:defRPr/>
              </a:pPr>
              <a:t>40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517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Algoritmos de aproximação</a:t>
            </a:r>
            <a:endParaRPr lang="pt-BR" dirty="0"/>
          </a:p>
        </p:txBody>
      </p:sp>
      <p:sp>
        <p:nvSpPr>
          <p:cNvPr id="8" name="Espaço Reservado para Conteúdo 17"/>
          <p:cNvSpPr>
            <a:spLocks noGrp="1"/>
          </p:cNvSpPr>
          <p:nvPr>
            <p:ph idx="1"/>
          </p:nvPr>
        </p:nvSpPr>
        <p:spPr>
          <a:xfrm>
            <a:off x="78251" y="1252538"/>
            <a:ext cx="4464050" cy="3662362"/>
          </a:xfrm>
        </p:spPr>
        <p:txBody>
          <a:bodyPr/>
          <a:lstStyle/>
          <a:p>
            <a:pPr lvl="0"/>
            <a:r>
              <a:rPr lang="pt-BR" dirty="0" smtClean="0"/>
              <a:t>Considere-se que P seja um problema de otimização NP – completo.</a:t>
            </a:r>
          </a:p>
          <a:p>
            <a:pPr lvl="0"/>
            <a:r>
              <a:rPr lang="pt-BR" dirty="0" smtClean="0"/>
              <a:t>Seja x a entrada deste problema e </a:t>
            </a:r>
            <a:r>
              <a:rPr lang="pt-BR" dirty="0" err="1" smtClean="0"/>
              <a:t>opt</a:t>
            </a:r>
            <a:r>
              <a:rPr lang="pt-BR" dirty="0" smtClean="0"/>
              <a:t>(x) represente a solução ótima.</a:t>
            </a:r>
          </a:p>
          <a:p>
            <a:pPr lvl="0"/>
            <a:r>
              <a:rPr lang="pt-BR" dirty="0" smtClean="0"/>
              <a:t>Seja A um algoritmo de tempo polinomial para P e que A(x) seja uma solução não ótima produzida para a entrada x.</a:t>
            </a:r>
          </a:p>
          <a:p>
            <a:pPr lvl="0"/>
            <a:r>
              <a:rPr lang="pt-BR" dirty="0" smtClean="0"/>
              <a:t>Se A satisfaz a desigualdade abaixo, para algum valor de ε, para todas as instâncias x do problema.</a:t>
            </a:r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	</a:t>
            </a:r>
          </a:p>
          <a:p>
            <a:pPr>
              <a:buNone/>
            </a:pPr>
            <a:endParaRPr lang="pt-BR" sz="105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dirty="0" smtClean="0"/>
              <a:t>	A: algoritmo de aproximação ε.  </a:t>
            </a:r>
          </a:p>
          <a:p>
            <a:endParaRPr lang="pt-BR" dirty="0"/>
          </a:p>
        </p:txBody>
      </p:sp>
      <p:pic>
        <p:nvPicPr>
          <p:cNvPr id="10" name="Imagem 9"/>
          <p:cNvPicPr/>
          <p:nvPr/>
        </p:nvPicPr>
        <p:blipFill>
          <a:blip r:embed="rId2"/>
          <a:srcRect l="33388" t="73847" r="31634" b="10606"/>
          <a:stretch>
            <a:fillRect/>
          </a:stretch>
        </p:blipFill>
        <p:spPr bwMode="auto">
          <a:xfrm>
            <a:off x="1054091" y="3899870"/>
            <a:ext cx="2161000" cy="785818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B68CA-C988-4349-9373-38D271EB71C4}" type="slidenum">
              <a:rPr lang="pt-BR" smtClean="0"/>
              <a:pPr>
                <a:defRPr/>
              </a:pPr>
              <a:t>41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73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Interatividade 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78250" y="1252538"/>
            <a:ext cx="4601699" cy="36623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pt-BR" dirty="0" smtClean="0"/>
              <a:t>Assinale a alternativa correta:</a:t>
            </a:r>
          </a:p>
          <a:p>
            <a:pPr marL="273050" indent="-273050" eaLnBrk="1" hangingPunct="1">
              <a:buFont typeface="+mj-lt"/>
              <a:buAutoNum type="alphaLcParenR"/>
              <a:defRPr/>
            </a:pPr>
            <a:r>
              <a:rPr lang="pt-BR" dirty="0" smtClean="0"/>
              <a:t>Verificar </a:t>
            </a:r>
            <a:r>
              <a:rPr lang="pt-BR" dirty="0"/>
              <a:t>se uma dada fórmula booleana </a:t>
            </a:r>
            <a:r>
              <a:rPr lang="pt-BR" dirty="0" smtClean="0"/>
              <a:t> cujas </a:t>
            </a:r>
            <a:r>
              <a:rPr lang="pt-BR" dirty="0"/>
              <a:t>cláusulas </a:t>
            </a:r>
            <a:r>
              <a:rPr lang="pt-BR" dirty="0" smtClean="0"/>
              <a:t>apresentam </a:t>
            </a:r>
            <a:r>
              <a:rPr lang="pt-BR" dirty="0"/>
              <a:t>apenas 2 </a:t>
            </a:r>
            <a:r>
              <a:rPr lang="pt-BR" dirty="0" smtClean="0"/>
              <a:t>literais </a:t>
            </a:r>
            <a:r>
              <a:rPr lang="pt-BR" dirty="0"/>
              <a:t>é </a:t>
            </a:r>
            <a:r>
              <a:rPr lang="pt-BR" dirty="0" smtClean="0"/>
              <a:t>“satisfazível</a:t>
            </a:r>
            <a:r>
              <a:rPr lang="pt-BR" smtClean="0"/>
              <a:t>”, não é </a:t>
            </a:r>
            <a:r>
              <a:rPr lang="pt-BR" dirty="0"/>
              <a:t>um problema </a:t>
            </a:r>
            <a:r>
              <a:rPr lang="pt-BR" dirty="0" smtClean="0"/>
              <a:t>NP.</a:t>
            </a:r>
          </a:p>
          <a:p>
            <a:pPr marL="273050" indent="-273050" eaLnBrk="1" hangingPunct="1">
              <a:buFont typeface="+mj-lt"/>
              <a:buAutoNum type="alphaLcParenR"/>
              <a:defRPr/>
            </a:pPr>
            <a:r>
              <a:rPr lang="pt-BR" dirty="0" smtClean="0"/>
              <a:t>É </a:t>
            </a:r>
            <a:r>
              <a:rPr lang="pt-BR" dirty="0"/>
              <a:t>possível demonstrar que P </a:t>
            </a:r>
            <a:r>
              <a:rPr lang="pt-BR" dirty="0">
                <a:sym typeface="Symbol"/>
              </a:rPr>
              <a:t></a:t>
            </a:r>
            <a:r>
              <a:rPr lang="pt-BR" dirty="0"/>
              <a:t> NP e  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NP </a:t>
            </a:r>
            <a:r>
              <a:rPr lang="pt-BR" dirty="0" smtClean="0">
                <a:sym typeface="Symbol"/>
              </a:rPr>
              <a:t></a:t>
            </a:r>
            <a:r>
              <a:rPr lang="pt-BR" dirty="0"/>
              <a:t>  </a:t>
            </a:r>
            <a:r>
              <a:rPr lang="pt-BR" dirty="0" smtClean="0"/>
              <a:t>P.</a:t>
            </a:r>
          </a:p>
          <a:p>
            <a:pPr marL="273050" indent="-273050" eaLnBrk="1" hangingPunct="1">
              <a:buFont typeface="+mj-lt"/>
              <a:buAutoNum type="alphaLcParenR"/>
              <a:defRPr/>
            </a:pPr>
            <a:r>
              <a:rPr lang="pt-BR" dirty="0" smtClean="0"/>
              <a:t>Não </a:t>
            </a:r>
            <a:r>
              <a:rPr lang="pt-BR" dirty="0"/>
              <a:t>se sabe se </a:t>
            </a:r>
            <a:r>
              <a:rPr lang="pt-BR" dirty="0" smtClean="0"/>
              <a:t>P </a:t>
            </a:r>
            <a:r>
              <a:rPr lang="pt-BR" dirty="0"/>
              <a:t>= </a:t>
            </a:r>
            <a:r>
              <a:rPr lang="pt-BR" dirty="0" smtClean="0"/>
              <a:t>NP.</a:t>
            </a:r>
            <a:endParaRPr lang="pt-BR" dirty="0"/>
          </a:p>
          <a:p>
            <a:pPr marL="273050" indent="-273050" eaLnBrk="1" hangingPunct="1">
              <a:buFont typeface="+mj-lt"/>
              <a:buAutoNum type="alphaLcParenR"/>
              <a:defRPr/>
            </a:pPr>
            <a:r>
              <a:rPr lang="pt-BR" dirty="0" smtClean="0"/>
              <a:t>Se </a:t>
            </a:r>
            <a:r>
              <a:rPr lang="pt-BR" dirty="0"/>
              <a:t>P é diferente de NP, então existem problemas na classe P que são </a:t>
            </a:r>
            <a:r>
              <a:rPr lang="pt-BR" dirty="0" smtClean="0"/>
              <a:t>NP – completos</a:t>
            </a:r>
            <a:r>
              <a:rPr lang="pt-BR" dirty="0"/>
              <a:t>.</a:t>
            </a:r>
          </a:p>
          <a:p>
            <a:pPr marL="273050" indent="-273050" eaLnBrk="1" hangingPunct="1">
              <a:buFont typeface="+mj-lt"/>
              <a:buAutoNum type="alphaLcParenR"/>
              <a:defRPr/>
            </a:pPr>
            <a:r>
              <a:rPr lang="pt-BR" dirty="0" smtClean="0"/>
              <a:t>O </a:t>
            </a:r>
            <a:r>
              <a:rPr lang="pt-BR" dirty="0"/>
              <a:t>algoritmo para a busca em uma árvore binária é </a:t>
            </a:r>
            <a:r>
              <a:rPr lang="pt-BR" dirty="0" smtClean="0"/>
              <a:t>NP – completo.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B68CA-C988-4349-9373-38D271EB71C4}" type="slidenum">
              <a:rPr lang="pt-BR" smtClean="0"/>
              <a:pPr>
                <a:defRPr/>
              </a:pPr>
              <a:t>42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Resposta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78250" y="1252538"/>
            <a:ext cx="4601699" cy="36623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pt-BR" dirty="0" smtClean="0"/>
              <a:t>Assinale a alternativa correta:</a:t>
            </a:r>
          </a:p>
          <a:p>
            <a:pPr marL="273050" indent="-273050" eaLnBrk="1" hangingPunct="1">
              <a:buFont typeface="+mj-lt"/>
              <a:buAutoNum type="alphaLcParenR"/>
              <a:defRPr/>
            </a:pPr>
            <a:r>
              <a:rPr lang="pt-BR" dirty="0" smtClean="0"/>
              <a:t>Verificar </a:t>
            </a:r>
            <a:r>
              <a:rPr lang="pt-BR" dirty="0"/>
              <a:t>se uma dada fórmula booleana </a:t>
            </a:r>
            <a:r>
              <a:rPr lang="pt-BR" dirty="0" smtClean="0"/>
              <a:t> cujas </a:t>
            </a:r>
            <a:r>
              <a:rPr lang="pt-BR" dirty="0"/>
              <a:t>cláusulas </a:t>
            </a:r>
            <a:r>
              <a:rPr lang="pt-BR" dirty="0" smtClean="0"/>
              <a:t>apresentam </a:t>
            </a:r>
            <a:r>
              <a:rPr lang="pt-BR" dirty="0"/>
              <a:t>apenas 2 </a:t>
            </a:r>
            <a:r>
              <a:rPr lang="pt-BR" dirty="0" smtClean="0"/>
              <a:t>literais </a:t>
            </a:r>
            <a:r>
              <a:rPr lang="pt-BR" dirty="0"/>
              <a:t>é </a:t>
            </a:r>
            <a:r>
              <a:rPr lang="pt-BR" dirty="0" smtClean="0"/>
              <a:t>“satisfazível”, não é </a:t>
            </a:r>
            <a:r>
              <a:rPr lang="pt-BR" dirty="0"/>
              <a:t>um problema </a:t>
            </a:r>
            <a:r>
              <a:rPr lang="pt-BR" dirty="0" smtClean="0"/>
              <a:t>NP.</a:t>
            </a:r>
          </a:p>
          <a:p>
            <a:pPr marL="273050" indent="-273050" eaLnBrk="1" hangingPunct="1">
              <a:buFont typeface="+mj-lt"/>
              <a:buAutoNum type="alphaLcParenR"/>
              <a:defRPr/>
            </a:pPr>
            <a:r>
              <a:rPr lang="pt-BR" dirty="0" smtClean="0"/>
              <a:t>É </a:t>
            </a:r>
            <a:r>
              <a:rPr lang="pt-BR" dirty="0"/>
              <a:t>possível demonstrar que P </a:t>
            </a:r>
            <a:r>
              <a:rPr lang="pt-BR" dirty="0">
                <a:sym typeface="Symbol"/>
              </a:rPr>
              <a:t></a:t>
            </a:r>
            <a:r>
              <a:rPr lang="pt-BR" dirty="0"/>
              <a:t> NP e  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NP </a:t>
            </a:r>
            <a:r>
              <a:rPr lang="pt-BR" dirty="0" smtClean="0">
                <a:sym typeface="Symbol"/>
              </a:rPr>
              <a:t></a:t>
            </a:r>
            <a:r>
              <a:rPr lang="pt-BR" dirty="0"/>
              <a:t>  </a:t>
            </a:r>
            <a:r>
              <a:rPr lang="pt-BR" dirty="0" smtClean="0"/>
              <a:t>P.</a:t>
            </a:r>
          </a:p>
          <a:p>
            <a:pPr marL="273050" indent="-273050" eaLnBrk="1" hangingPunct="1">
              <a:buFont typeface="+mj-lt"/>
              <a:buAutoNum type="alphaLcParenR"/>
              <a:defRPr/>
            </a:pPr>
            <a:r>
              <a:rPr lang="pt-BR" dirty="0" smtClean="0">
                <a:solidFill>
                  <a:srgbClr val="FF0000"/>
                </a:solidFill>
              </a:rPr>
              <a:t>Não </a:t>
            </a:r>
            <a:r>
              <a:rPr lang="pt-BR" dirty="0">
                <a:solidFill>
                  <a:srgbClr val="FF0000"/>
                </a:solidFill>
              </a:rPr>
              <a:t>se sabe se </a:t>
            </a:r>
            <a:r>
              <a:rPr lang="pt-BR" dirty="0" smtClean="0">
                <a:solidFill>
                  <a:srgbClr val="FF0000"/>
                </a:solidFill>
              </a:rPr>
              <a:t>P </a:t>
            </a:r>
            <a:r>
              <a:rPr lang="pt-BR" dirty="0">
                <a:solidFill>
                  <a:srgbClr val="FF0000"/>
                </a:solidFill>
              </a:rPr>
              <a:t>= </a:t>
            </a:r>
            <a:r>
              <a:rPr lang="pt-BR" dirty="0" smtClean="0">
                <a:solidFill>
                  <a:srgbClr val="FF0000"/>
                </a:solidFill>
              </a:rPr>
              <a:t>NP.</a:t>
            </a:r>
            <a:endParaRPr lang="pt-BR" dirty="0">
              <a:solidFill>
                <a:srgbClr val="FF0000"/>
              </a:solidFill>
            </a:endParaRPr>
          </a:p>
          <a:p>
            <a:pPr marL="273050" indent="-273050" eaLnBrk="1" hangingPunct="1">
              <a:buFont typeface="+mj-lt"/>
              <a:buAutoNum type="alphaLcParenR"/>
              <a:defRPr/>
            </a:pPr>
            <a:r>
              <a:rPr lang="pt-BR" dirty="0" smtClean="0"/>
              <a:t>Se </a:t>
            </a:r>
            <a:r>
              <a:rPr lang="pt-BR" dirty="0"/>
              <a:t>P é diferente de NP, então existem problemas na classe P que são </a:t>
            </a:r>
            <a:r>
              <a:rPr lang="pt-BR" dirty="0" smtClean="0"/>
              <a:t>NP – completos</a:t>
            </a:r>
            <a:r>
              <a:rPr lang="pt-BR" dirty="0"/>
              <a:t>.</a:t>
            </a:r>
          </a:p>
          <a:p>
            <a:pPr marL="273050" indent="-273050" eaLnBrk="1" hangingPunct="1">
              <a:buFont typeface="+mj-lt"/>
              <a:buAutoNum type="alphaLcParenR"/>
              <a:defRPr/>
            </a:pPr>
            <a:r>
              <a:rPr lang="pt-BR" dirty="0" smtClean="0"/>
              <a:t>O </a:t>
            </a:r>
            <a:r>
              <a:rPr lang="pt-BR" dirty="0"/>
              <a:t>algoritmo para a busca em uma árvore binária é </a:t>
            </a:r>
            <a:r>
              <a:rPr lang="pt-BR" dirty="0" smtClean="0"/>
              <a:t>NP – completo.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B68CA-C988-4349-9373-38D271EB71C4}" type="slidenum">
              <a:rPr lang="pt-BR" smtClean="0"/>
              <a:pPr>
                <a:defRPr/>
              </a:pPr>
              <a:t>43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pt-BR" altLang="pt-BR" sz="2000" smtClean="0"/>
          </a:p>
          <a:p>
            <a:pPr algn="ctr" eaLnBrk="1" hangingPunct="1">
              <a:buFont typeface="Wingdings" pitchFamily="2" charset="2"/>
              <a:buNone/>
            </a:pPr>
            <a:endParaRPr lang="pt-BR" altLang="pt-BR" sz="2000" smtClean="0"/>
          </a:p>
          <a:p>
            <a:pPr algn="ctr" eaLnBrk="1" hangingPunct="1">
              <a:buFont typeface="Wingdings" pitchFamily="2" charset="2"/>
              <a:buNone/>
            </a:pPr>
            <a:endParaRPr lang="pt-BR" altLang="pt-BR" sz="2000" smtClean="0"/>
          </a:p>
          <a:p>
            <a:pPr algn="ctr" eaLnBrk="1" hangingPunct="1">
              <a:buFont typeface="Wingdings" pitchFamily="2" charset="2"/>
              <a:buNone/>
            </a:pPr>
            <a:endParaRPr lang="pt-BR" altLang="pt-BR" sz="2000" smtClean="0"/>
          </a:p>
          <a:p>
            <a:pPr algn="ctr" eaLnBrk="1" hangingPunct="1">
              <a:buFont typeface="Wingdings" pitchFamily="2" charset="2"/>
              <a:buNone/>
            </a:pPr>
            <a:r>
              <a:rPr lang="pt-BR" altLang="pt-BR" sz="2000" smtClean="0"/>
              <a:t>ATÉ A PRÓXIMA!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B68CA-C988-4349-9373-38D271EB71C4}" type="slidenum">
              <a:rPr lang="pt-BR" smtClean="0"/>
              <a:pPr>
                <a:defRPr/>
              </a:pPr>
              <a:t>44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Complexidade de tempo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78251" y="1252538"/>
            <a:ext cx="4464050" cy="3662362"/>
          </a:xfrm>
        </p:spPr>
        <p:txBody>
          <a:bodyPr/>
          <a:lstStyle/>
          <a:p>
            <a:r>
              <a:rPr lang="pt-BR" dirty="0" smtClean="0"/>
              <a:t>Seja MT uma Máquina de Turing  determinística.</a:t>
            </a:r>
          </a:p>
          <a:p>
            <a:r>
              <a:rPr lang="pt-BR" dirty="0" smtClean="0"/>
              <a:t>“A </a:t>
            </a:r>
            <a:r>
              <a:rPr lang="pt-BR" i="1" dirty="0" smtClean="0"/>
              <a:t>complexidade de tempo </a:t>
            </a:r>
            <a:r>
              <a:rPr lang="pt-BR" dirty="0" smtClean="0"/>
              <a:t>(tempo de execução)  é a função f: </a:t>
            </a:r>
            <a:r>
              <a:rPr lang="pt-BR" dirty="0" smtClean="0">
                <a:sym typeface="Symbol"/>
              </a:rPr>
              <a:t> tal que f(n) é o número máximo de transições processadas por uma computação de MT quando iniciada com uma cadeia de entrada de </a:t>
            </a:r>
            <a:r>
              <a:rPr lang="pt-BR" i="1" u="sng" dirty="0" smtClean="0">
                <a:sym typeface="Symbol"/>
              </a:rPr>
              <a:t>comprimento n</a:t>
            </a:r>
            <a:r>
              <a:rPr lang="pt-BR" dirty="0" smtClean="0">
                <a:sym typeface="Symbol"/>
              </a:rPr>
              <a:t>, independentemente de MT aceitar ou não.” (ROSA, J. L. G.)</a:t>
            </a:r>
          </a:p>
          <a:p>
            <a:r>
              <a:rPr lang="pt-BR" dirty="0" smtClean="0">
                <a:sym typeface="Symbol"/>
              </a:rPr>
              <a:t>Assume-se que a computação termina para toda a cadeia de entrada.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B68CA-C988-4349-9373-38D271EB71C4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89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 notação </a:t>
            </a:r>
            <a:r>
              <a:rPr lang="pt-BR" smtClean="0">
                <a:sym typeface="Symbol"/>
              </a:rPr>
              <a:t> </a:t>
            </a:r>
            <a:r>
              <a:rPr lang="pt-BR" smtClean="0"/>
              <a:t>– grande </a:t>
            </a:r>
            <a:r>
              <a:rPr lang="pt-BR" smtClean="0">
                <a:sym typeface="Symbol"/>
              </a:rPr>
              <a:t>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78251" y="1252538"/>
            <a:ext cx="4464050" cy="3662362"/>
          </a:xfrm>
        </p:spPr>
        <p:txBody>
          <a:bodyPr/>
          <a:lstStyle/>
          <a:p>
            <a:r>
              <a:rPr lang="pt-BR" dirty="0" smtClean="0"/>
              <a:t>Sejam f, </a:t>
            </a:r>
            <a:r>
              <a:rPr lang="pt-BR" dirty="0"/>
              <a:t>g </a:t>
            </a:r>
            <a:r>
              <a:rPr lang="pt-BR" dirty="0">
                <a:sym typeface="Symbol"/>
              </a:rPr>
              <a:t>R</a:t>
            </a:r>
            <a:r>
              <a:rPr lang="pt-BR" baseline="30000" dirty="0">
                <a:sym typeface="Symbol"/>
              </a:rPr>
              <a:t>+, </a:t>
            </a:r>
            <a:r>
              <a:rPr lang="pt-BR" dirty="0">
                <a:sym typeface="Symbol"/>
              </a:rPr>
              <a:t>diz-se que f(n) = O(g(n)), se existirem números inteiros e positivos </a:t>
            </a:r>
            <a:r>
              <a:rPr lang="pt-BR" i="1" dirty="0">
                <a:sym typeface="Symbol"/>
              </a:rPr>
              <a:t>c </a:t>
            </a:r>
            <a:r>
              <a:rPr lang="pt-BR" dirty="0">
                <a:sym typeface="Symbol"/>
              </a:rPr>
              <a:t>e </a:t>
            </a:r>
            <a:r>
              <a:rPr lang="pt-BR" i="1" dirty="0">
                <a:sym typeface="Symbol"/>
              </a:rPr>
              <a:t>n</a:t>
            </a:r>
            <a:r>
              <a:rPr lang="pt-BR" i="1" baseline="-25000" dirty="0">
                <a:sym typeface="Symbol"/>
              </a:rPr>
              <a:t>0</a:t>
            </a:r>
            <a:r>
              <a:rPr lang="pt-BR" dirty="0">
                <a:sym typeface="Symbol"/>
              </a:rPr>
              <a:t> tais que:</a:t>
            </a:r>
          </a:p>
          <a:p>
            <a:pPr marL="0" indent="0" algn="ctr">
              <a:buNone/>
            </a:pPr>
            <a:r>
              <a:rPr lang="pt-BR" dirty="0">
                <a:sym typeface="Symbol"/>
              </a:rPr>
              <a:t>n, </a:t>
            </a:r>
            <a:r>
              <a:rPr lang="pt-BR" dirty="0" smtClean="0">
                <a:sym typeface="Symbol"/>
              </a:rPr>
              <a:t>n  </a:t>
            </a:r>
            <a:r>
              <a:rPr lang="pt-BR" dirty="0">
                <a:sym typeface="Symbol"/>
              </a:rPr>
              <a:t>n</a:t>
            </a:r>
            <a:r>
              <a:rPr lang="pt-BR" baseline="-25000" dirty="0">
                <a:sym typeface="Symbol"/>
              </a:rPr>
              <a:t>0</a:t>
            </a:r>
            <a:r>
              <a:rPr lang="pt-BR" dirty="0">
                <a:sym typeface="Symbol"/>
              </a:rPr>
              <a:t>, f(n) &lt; c. g(n)</a:t>
            </a:r>
          </a:p>
          <a:p>
            <a:r>
              <a:rPr lang="pt-BR" dirty="0" smtClean="0">
                <a:sym typeface="Symbol"/>
              </a:rPr>
              <a:t>A notação  é utilizada para dar um </a:t>
            </a:r>
            <a:r>
              <a:rPr lang="pt-BR" i="1" dirty="0" smtClean="0">
                <a:sym typeface="Symbol"/>
              </a:rPr>
              <a:t>limite assintótico superior </a:t>
            </a:r>
            <a:r>
              <a:rPr lang="pt-BR" dirty="0" smtClean="0">
                <a:sym typeface="Symbol"/>
              </a:rPr>
              <a:t>sobre uma função, dentro de um fator constante.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B68CA-C988-4349-9373-38D271EB71C4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886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 notação </a:t>
            </a:r>
            <a:r>
              <a:rPr lang="pt-BR" smtClean="0">
                <a:sym typeface="Symbol"/>
              </a:rPr>
              <a:t> </a:t>
            </a:r>
            <a:r>
              <a:rPr lang="pt-BR" smtClean="0"/>
              <a:t>– grande </a:t>
            </a:r>
            <a:r>
              <a:rPr lang="pt-BR" smtClean="0">
                <a:sym typeface="Symbol"/>
              </a:rPr>
              <a:t>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78251" y="1252538"/>
            <a:ext cx="4464050" cy="3662362"/>
          </a:xfrm>
        </p:spPr>
        <p:txBody>
          <a:bodyPr/>
          <a:lstStyle/>
          <a:p>
            <a:r>
              <a:rPr lang="pt-BR" dirty="0" smtClean="0">
                <a:sym typeface="Symbol"/>
              </a:rPr>
              <a:t>Seja f(n) = n e g(n) = n</a:t>
            </a:r>
            <a:r>
              <a:rPr lang="pt-BR" baseline="30000" dirty="0" smtClean="0">
                <a:sym typeface="Symbol"/>
              </a:rPr>
              <a:t>2</a:t>
            </a:r>
            <a:r>
              <a:rPr lang="pt-BR" dirty="0" smtClean="0">
                <a:sym typeface="Symbol"/>
              </a:rPr>
              <a:t>. Tem-se que n = O(n</a:t>
            </a:r>
            <a:r>
              <a:rPr lang="pt-BR" baseline="30000" dirty="0" smtClean="0">
                <a:sym typeface="Symbol"/>
              </a:rPr>
              <a:t>2</a:t>
            </a:r>
            <a:r>
              <a:rPr lang="pt-BR" dirty="0" smtClean="0">
                <a:sym typeface="Symbol"/>
              </a:rPr>
              <a:t>). De fato, </a:t>
            </a:r>
            <a:r>
              <a:rPr lang="pt-BR" dirty="0" smtClean="0"/>
              <a:t>n</a:t>
            </a:r>
            <a:r>
              <a:rPr lang="pt-BR" baseline="30000" dirty="0" smtClean="0"/>
              <a:t>2 </a:t>
            </a:r>
            <a:r>
              <a:rPr lang="pt-BR" dirty="0" smtClean="0">
                <a:sym typeface="Symbol"/>
              </a:rPr>
              <a:t></a:t>
            </a:r>
            <a:r>
              <a:rPr lang="pt-BR" dirty="0" smtClean="0"/>
              <a:t> n e, portanto, f(n) é O(n</a:t>
            </a:r>
            <a:r>
              <a:rPr lang="pt-BR" baseline="30000" dirty="0" smtClean="0"/>
              <a:t>2</a:t>
            </a:r>
            <a:r>
              <a:rPr lang="pt-BR" dirty="0" smtClean="0"/>
              <a:t>), com constantes c = 1 e </a:t>
            </a:r>
            <a:r>
              <a:rPr lang="pt-BR" dirty="0"/>
              <a:t>n</a:t>
            </a:r>
            <a:r>
              <a:rPr lang="pt-BR" baseline="-25000" dirty="0"/>
              <a:t>0</a:t>
            </a:r>
            <a:r>
              <a:rPr lang="pt-BR" dirty="0"/>
              <a:t> </a:t>
            </a:r>
            <a:r>
              <a:rPr lang="pt-BR" dirty="0">
                <a:sym typeface="Symbol"/>
              </a:rPr>
              <a:t> 0</a:t>
            </a:r>
            <a:endParaRPr lang="pt-BR" dirty="0"/>
          </a:p>
          <a:p>
            <a:pPr marL="0" indent="0">
              <a:buNone/>
            </a:pPr>
            <a:endParaRPr lang="pt-BR" dirty="0" smtClean="0">
              <a:sym typeface="Symbol"/>
            </a:endParaRPr>
          </a:p>
          <a:p>
            <a:endParaRPr lang="pt-BR" sz="800" dirty="0" smtClean="0"/>
          </a:p>
          <a:p>
            <a:r>
              <a:rPr lang="pt-BR" dirty="0" smtClean="0"/>
              <a:t>Seja f(n) = (n + 2)</a:t>
            </a:r>
            <a:r>
              <a:rPr lang="pt-BR" baseline="30000" dirty="0" smtClean="0"/>
              <a:t>2</a:t>
            </a:r>
            <a:r>
              <a:rPr lang="pt-BR" dirty="0" smtClean="0"/>
              <a:t>, f(n) é </a:t>
            </a:r>
            <a:r>
              <a:rPr lang="pt-BR" dirty="0" smtClean="0">
                <a:sym typeface="Symbol"/>
              </a:rPr>
              <a:t></a:t>
            </a:r>
            <a:r>
              <a:rPr lang="pt-BR" dirty="0" smtClean="0"/>
              <a:t>(n</a:t>
            </a:r>
            <a:r>
              <a:rPr lang="pt-BR" baseline="30000" dirty="0" smtClean="0"/>
              <a:t>2</a:t>
            </a:r>
            <a:r>
              <a:rPr lang="pt-BR" dirty="0" smtClean="0"/>
              <a:t>), com c = 5:</a:t>
            </a:r>
            <a:endParaRPr lang="pt-BR" dirty="0" smtClean="0">
              <a:sym typeface="Symbol"/>
            </a:endParaRPr>
          </a:p>
          <a:p>
            <a:pPr marL="0" indent="0" algn="ctr">
              <a:buNone/>
            </a:pPr>
            <a:r>
              <a:rPr lang="pt-BR" dirty="0" smtClean="0"/>
              <a:t>n</a:t>
            </a:r>
            <a:r>
              <a:rPr lang="pt-BR" baseline="30000" dirty="0" smtClean="0"/>
              <a:t>2 </a:t>
            </a:r>
            <a:r>
              <a:rPr lang="pt-BR" dirty="0" smtClean="0"/>
              <a:t>+ 4n + 4 </a:t>
            </a:r>
            <a:r>
              <a:rPr lang="pt-BR" dirty="0" smtClean="0">
                <a:sym typeface="Symbol"/>
              </a:rPr>
              <a:t> 5 n</a:t>
            </a:r>
            <a:r>
              <a:rPr lang="pt-BR" baseline="30000" dirty="0" smtClean="0">
                <a:sym typeface="Symbol"/>
              </a:rPr>
              <a:t>2</a:t>
            </a:r>
            <a:r>
              <a:rPr lang="pt-BR" dirty="0" smtClean="0">
                <a:sym typeface="Symbol"/>
              </a:rPr>
              <a:t>, para n</a:t>
            </a:r>
            <a:r>
              <a:rPr lang="pt-BR" dirty="0"/>
              <a:t> </a:t>
            </a:r>
            <a:r>
              <a:rPr lang="pt-BR" dirty="0" smtClean="0">
                <a:sym typeface="Symbol"/>
              </a:rPr>
              <a:t></a:t>
            </a:r>
            <a:r>
              <a:rPr lang="pt-BR" dirty="0" smtClean="0"/>
              <a:t> </a:t>
            </a:r>
            <a:r>
              <a:rPr lang="pt-BR" dirty="0"/>
              <a:t>2</a:t>
            </a:r>
            <a:endParaRPr lang="pt-BR" dirty="0" smtClean="0">
              <a:sym typeface="Symbol"/>
            </a:endParaRP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B68CA-C988-4349-9373-38D271EB71C4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71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com a notação </a:t>
            </a:r>
            <a:r>
              <a:rPr lang="pt-BR" dirty="0" smtClean="0">
                <a:sym typeface="Symbol"/>
              </a:rPr>
              <a:t></a:t>
            </a: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791499"/>
              </p:ext>
            </p:extLst>
          </p:nvPr>
        </p:nvGraphicFramePr>
        <p:xfrm>
          <a:off x="251743" y="1274493"/>
          <a:ext cx="4176466" cy="30506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8233"/>
                <a:gridCol w="2088233"/>
              </a:tblGrid>
              <a:tr h="360831">
                <a:tc>
                  <a:txBody>
                    <a:bodyPr/>
                    <a:lstStyle/>
                    <a:p>
                      <a:r>
                        <a:rPr lang="pt-BR" sz="1600" b="1" dirty="0" smtClean="0">
                          <a:solidFill>
                            <a:schemeClr val="accent2"/>
                          </a:solidFill>
                        </a:rPr>
                        <a:t>f(n)</a:t>
                      </a:r>
                      <a:endParaRPr lang="pt-BR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 smtClean="0">
                          <a:solidFill>
                            <a:schemeClr val="accent2"/>
                          </a:solidFill>
                        </a:rPr>
                        <a:t>= O(f(n))</a:t>
                      </a:r>
                      <a:endParaRPr lang="pt-BR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>
                          <a:solidFill>
                            <a:schemeClr val="accent2"/>
                          </a:solidFill>
                        </a:rPr>
                        <a:t>c x f(n), </a:t>
                      </a:r>
                      <a:r>
                        <a:rPr lang="pt-BR" sz="1600" b="1" baseline="0" dirty="0" smtClean="0">
                          <a:solidFill>
                            <a:schemeClr val="accent2"/>
                          </a:solidFill>
                        </a:rPr>
                        <a:t>c constante</a:t>
                      </a:r>
                      <a:endParaRPr lang="pt-BR" sz="1600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>
                          <a:solidFill>
                            <a:schemeClr val="accent2"/>
                          </a:solidFill>
                        </a:rPr>
                        <a:t>= O(f(n))</a:t>
                      </a:r>
                      <a:r>
                        <a:rPr lang="pt-BR" sz="1600" b="1" baseline="0" dirty="0" smtClean="0">
                          <a:solidFill>
                            <a:schemeClr val="accent2"/>
                          </a:solidFill>
                        </a:rPr>
                        <a:t> </a:t>
                      </a:r>
                      <a:endParaRPr lang="pt-BR" sz="1600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831">
                <a:tc>
                  <a:txBody>
                    <a:bodyPr/>
                    <a:lstStyle/>
                    <a:p>
                      <a:r>
                        <a:rPr lang="pt-BR" sz="1600" b="1" dirty="0" smtClean="0">
                          <a:solidFill>
                            <a:schemeClr val="accent2"/>
                          </a:solidFill>
                        </a:rPr>
                        <a:t>O(f(n))</a:t>
                      </a:r>
                      <a:r>
                        <a:rPr lang="pt-BR" sz="1600" b="1" baseline="0" dirty="0" smtClean="0">
                          <a:solidFill>
                            <a:schemeClr val="accent2"/>
                          </a:solidFill>
                        </a:rPr>
                        <a:t> + O(f(n))</a:t>
                      </a:r>
                      <a:endParaRPr lang="pt-BR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 smtClean="0">
                          <a:solidFill>
                            <a:schemeClr val="accent2"/>
                          </a:solidFill>
                        </a:rPr>
                        <a:t>= O(f(n))</a:t>
                      </a:r>
                      <a:endParaRPr lang="pt-BR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831">
                <a:tc>
                  <a:txBody>
                    <a:bodyPr/>
                    <a:lstStyle/>
                    <a:p>
                      <a:r>
                        <a:rPr lang="pt-BR" sz="1600" b="1" dirty="0" smtClean="0">
                          <a:solidFill>
                            <a:schemeClr val="accent2"/>
                          </a:solidFill>
                        </a:rPr>
                        <a:t>O(O(f(n))</a:t>
                      </a:r>
                      <a:endParaRPr lang="pt-BR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>
                          <a:solidFill>
                            <a:schemeClr val="accent2"/>
                          </a:solidFill>
                        </a:rPr>
                        <a:t>= O(f(n))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>
                          <a:solidFill>
                            <a:schemeClr val="accent2"/>
                          </a:solidFill>
                        </a:rPr>
                        <a:t>O(f(n))</a:t>
                      </a:r>
                      <a:r>
                        <a:rPr lang="pt-BR" sz="1600" b="1" baseline="0" dirty="0" smtClean="0">
                          <a:solidFill>
                            <a:schemeClr val="accent2"/>
                          </a:solidFill>
                        </a:rPr>
                        <a:t> + O(g(n))</a:t>
                      </a:r>
                      <a:endParaRPr lang="pt-BR" sz="1600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 smtClean="0">
                          <a:solidFill>
                            <a:schemeClr val="accent2"/>
                          </a:solidFill>
                        </a:rPr>
                        <a:t>= O(</a:t>
                      </a:r>
                      <a:r>
                        <a:rPr lang="pt-BR" sz="1600" b="1" dirty="0" err="1" smtClean="0">
                          <a:solidFill>
                            <a:schemeClr val="accent2"/>
                          </a:solidFill>
                        </a:rPr>
                        <a:t>max</a:t>
                      </a:r>
                      <a:r>
                        <a:rPr lang="pt-BR" sz="1600" b="1" dirty="0" smtClean="0">
                          <a:solidFill>
                            <a:schemeClr val="accent2"/>
                          </a:solidFill>
                        </a:rPr>
                        <a:t>(f(n),</a:t>
                      </a:r>
                      <a:r>
                        <a:rPr lang="pt-BR" sz="1600" b="1" baseline="0" dirty="0" smtClean="0">
                          <a:solidFill>
                            <a:schemeClr val="accent2"/>
                          </a:solidFill>
                        </a:rPr>
                        <a:t> g(n)))</a:t>
                      </a:r>
                      <a:endParaRPr lang="pt-BR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>
                          <a:solidFill>
                            <a:schemeClr val="accent2"/>
                          </a:solidFill>
                        </a:rPr>
                        <a:t>O(f(n))</a:t>
                      </a:r>
                      <a:r>
                        <a:rPr lang="pt-BR" sz="1600" b="1" baseline="0" dirty="0" smtClean="0">
                          <a:solidFill>
                            <a:schemeClr val="accent2"/>
                          </a:solidFill>
                        </a:rPr>
                        <a:t> . O(g(n))</a:t>
                      </a:r>
                      <a:endParaRPr lang="pt-BR" sz="1600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>
                          <a:solidFill>
                            <a:schemeClr val="accent2"/>
                          </a:solidFill>
                        </a:rPr>
                        <a:t>= O(f(n) . g(n)</a:t>
                      </a:r>
                      <a:r>
                        <a:rPr lang="pt-BR" sz="1600" b="1" baseline="0" dirty="0" smtClean="0">
                          <a:solidFill>
                            <a:schemeClr val="accent2"/>
                          </a:solidFill>
                        </a:rPr>
                        <a:t>)</a:t>
                      </a:r>
                      <a:endParaRPr lang="pt-BR" sz="1600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831">
                <a:tc>
                  <a:txBody>
                    <a:bodyPr/>
                    <a:lstStyle/>
                    <a:p>
                      <a:r>
                        <a:rPr lang="pt-BR" sz="1600" b="1" dirty="0" smtClean="0">
                          <a:solidFill>
                            <a:schemeClr val="accent2"/>
                          </a:solidFill>
                        </a:rPr>
                        <a:t>f(n) . O(g(n))</a:t>
                      </a:r>
                      <a:endParaRPr lang="pt-BR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>
                          <a:solidFill>
                            <a:schemeClr val="accent2"/>
                          </a:solidFill>
                        </a:rPr>
                        <a:t>= O(f(n) . g(n)</a:t>
                      </a:r>
                      <a:r>
                        <a:rPr lang="pt-BR" sz="1600" b="1" baseline="0" dirty="0" smtClean="0">
                          <a:solidFill>
                            <a:schemeClr val="accent2"/>
                          </a:solidFill>
                        </a:rPr>
                        <a:t>)</a:t>
                      </a:r>
                      <a:endParaRPr lang="pt-BR" sz="1600" b="1" dirty="0" smtClean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B68CA-C988-4349-9373-38D271EB71C4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173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Máquina de Turing  de k fitas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78250" y="1252538"/>
            <a:ext cx="4601699" cy="3662362"/>
          </a:xfrm>
        </p:spPr>
        <p:txBody>
          <a:bodyPr/>
          <a:lstStyle/>
          <a:p>
            <a:r>
              <a:rPr lang="pt-BR" u="sng" dirty="0" smtClean="0"/>
              <a:t>Teorema</a:t>
            </a:r>
            <a:r>
              <a:rPr lang="pt-BR" dirty="0" smtClean="0"/>
              <a:t>:</a:t>
            </a:r>
            <a:r>
              <a:rPr lang="pt-BR" b="0" dirty="0" smtClean="0"/>
              <a:t> </a:t>
            </a:r>
            <a:r>
              <a:rPr lang="pt-BR" dirty="0" smtClean="0"/>
              <a:t>seja L uma linguagem aceita por uma Máquina de Turing determinística de k fitas M com complexidade de tempo f(n). Então L é aceita por uma Máquina de Turing padrão de uma fita com complexidade de tempo </a:t>
            </a:r>
            <a:r>
              <a:rPr lang="pt-BR" dirty="0" smtClean="0">
                <a:sym typeface="Symbol"/>
              </a:rPr>
              <a:t> (f(n)</a:t>
            </a:r>
            <a:r>
              <a:rPr lang="pt-BR" baseline="30000" dirty="0" smtClean="0">
                <a:sym typeface="Symbol"/>
              </a:rPr>
              <a:t>2</a:t>
            </a:r>
            <a:r>
              <a:rPr lang="pt-BR" dirty="0" smtClean="0">
                <a:sym typeface="Symbol"/>
              </a:rPr>
              <a:t>).</a:t>
            </a:r>
          </a:p>
          <a:p>
            <a:r>
              <a:rPr lang="pt-BR" dirty="0" smtClean="0">
                <a:sym typeface="Symbol"/>
              </a:rPr>
              <a:t>Observe-se que a eliminação de fitas adicionais (de k fitas para 1 fita) transforma o tempo de execução para </a:t>
            </a:r>
            <a:br>
              <a:rPr lang="pt-BR" dirty="0" smtClean="0">
                <a:sym typeface="Symbol"/>
              </a:rPr>
            </a:br>
            <a:r>
              <a:rPr lang="pt-BR" dirty="0" smtClean="0">
                <a:sym typeface="Symbol"/>
              </a:rPr>
              <a:t>no máximo uma potência de 2.</a:t>
            </a:r>
          </a:p>
          <a:p>
            <a:endParaRPr lang="pt-BR" dirty="0" smtClean="0">
              <a:sym typeface="Symbol"/>
            </a:endParaRPr>
          </a:p>
          <a:p>
            <a:endParaRPr lang="pt-BR" dirty="0" smtClean="0">
              <a:sym typeface="Symbol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B68CA-C988-4349-9373-38D271EB71C4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762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5651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5651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 Unicode" pitchFamily="34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BDE5D0236350A46A214B5D1D9F0E09B" ma:contentTypeVersion="2" ma:contentTypeDescription="Crie um novo documento." ma:contentTypeScope="" ma:versionID="34c8e61eeadb028a6bf1255f314aee82">
  <xsd:schema xmlns:xsd="http://www.w3.org/2001/XMLSchema" xmlns:xs="http://www.w3.org/2001/XMLSchema" xmlns:p="http://schemas.microsoft.com/office/2006/metadata/properties" xmlns:ns2="253597ac-c8d7-42e7-90bb-68a9c72880a0" targetNamespace="http://schemas.microsoft.com/office/2006/metadata/properties" ma:root="true" ma:fieldsID="7071aef09212dccfc99e7f9caebda5c9" ns2:_="">
    <xsd:import namespace="253597ac-c8d7-42e7-90bb-68a9c72880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3597ac-c8d7-42e7-90bb-68a9c72880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74D338-134C-4BDD-884F-11C76E51D191}"/>
</file>

<file path=customXml/itemProps2.xml><?xml version="1.0" encoding="utf-8"?>
<ds:datastoreItem xmlns:ds="http://schemas.openxmlformats.org/officeDocument/2006/customXml" ds:itemID="{E40BA967-EDDE-4992-BDC0-27F82BD5D376}"/>
</file>

<file path=customXml/itemProps3.xml><?xml version="1.0" encoding="utf-8"?>
<ds:datastoreItem xmlns:ds="http://schemas.openxmlformats.org/officeDocument/2006/customXml" ds:itemID="{5017A251-45FA-4A57-B339-D91CBA988F1B}"/>
</file>

<file path=docProps/app.xml><?xml version="1.0" encoding="utf-8"?>
<Properties xmlns="http://schemas.openxmlformats.org/officeDocument/2006/extended-properties" xmlns:vt="http://schemas.openxmlformats.org/officeDocument/2006/docPropsVTypes">
  <Template>PADRÃO SLIDE 2007 arial</Template>
  <TotalTime>3879</TotalTime>
  <Words>2410</Words>
  <Application>Microsoft Office PowerPoint</Application>
  <PresentationFormat>Personalizar</PresentationFormat>
  <Paragraphs>319</Paragraphs>
  <Slides>44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5" baseType="lpstr">
      <vt:lpstr>3_Custom Design</vt:lpstr>
      <vt:lpstr>Apresentação do PowerPoint</vt:lpstr>
      <vt:lpstr>Introdução</vt:lpstr>
      <vt:lpstr>Complexidade computacional</vt:lpstr>
      <vt:lpstr>Estudo comparativo da grandeza de algumas funções</vt:lpstr>
      <vt:lpstr>Complexidade de tempo</vt:lpstr>
      <vt:lpstr>A notação  – grande </vt:lpstr>
      <vt:lpstr>A notação  – grande </vt:lpstr>
      <vt:lpstr>Operações com a notação  </vt:lpstr>
      <vt:lpstr>Máquina de Turing  de k fitas</vt:lpstr>
      <vt:lpstr>Não determinismo</vt:lpstr>
      <vt:lpstr>Algumas considerações</vt:lpstr>
      <vt:lpstr>Interatividade</vt:lpstr>
      <vt:lpstr>Resposta</vt:lpstr>
      <vt:lpstr>A classe P</vt:lpstr>
      <vt:lpstr>A classe P</vt:lpstr>
      <vt:lpstr>Caminho de Euler (Gersting, J.)</vt:lpstr>
      <vt:lpstr>Caminho de Euler (Gersting, J.)</vt:lpstr>
      <vt:lpstr>Satisfabilidade booleana</vt:lpstr>
      <vt:lpstr>Satisfabilidade booleana – 2SAT</vt:lpstr>
      <vt:lpstr>Alcançabilidade</vt:lpstr>
      <vt:lpstr>Circuito hamiltoniano</vt:lpstr>
      <vt:lpstr>Problema do caixeiro viajante</vt:lpstr>
      <vt:lpstr>Problemas de otimização</vt:lpstr>
      <vt:lpstr>Interatividade </vt:lpstr>
      <vt:lpstr>Resposta</vt:lpstr>
      <vt:lpstr>A classe NP</vt:lpstr>
      <vt:lpstr>A classe NP (RAMOS, M. V.)</vt:lpstr>
      <vt:lpstr>Aplicações de grafos</vt:lpstr>
      <vt:lpstr>Redução</vt:lpstr>
      <vt:lpstr>Redução</vt:lpstr>
      <vt:lpstr>Redução polinomial de L1 para L2</vt:lpstr>
      <vt:lpstr>Redução polinomial</vt:lpstr>
      <vt:lpstr>Redução polinomial</vt:lpstr>
      <vt:lpstr>Interatividade</vt:lpstr>
      <vt:lpstr>Resposta</vt:lpstr>
      <vt:lpstr>Problemas NP – difíceis  e NP – completos</vt:lpstr>
      <vt:lpstr>Problemas NP – completos</vt:lpstr>
      <vt:lpstr>Problemas NP – completos</vt:lpstr>
      <vt:lpstr>P = NP?</vt:lpstr>
      <vt:lpstr>Estratégias para lidar com problemas NP – completos</vt:lpstr>
      <vt:lpstr>Algoritmos de aproximação</vt:lpstr>
      <vt:lpstr>Interatividade </vt:lpstr>
      <vt:lpstr>Resposta</vt:lpstr>
      <vt:lpstr>Apresentação do PowerPoint</vt:lpstr>
    </vt:vector>
  </TitlesOfParts>
  <Company>Blay Corretora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Breve Histórico</dc:title>
  <dc:creator>atissiani</dc:creator>
  <cp:lastModifiedBy>Isachar</cp:lastModifiedBy>
  <cp:revision>311</cp:revision>
  <dcterms:created xsi:type="dcterms:W3CDTF">2007-01-08T19:38:41Z</dcterms:created>
  <dcterms:modified xsi:type="dcterms:W3CDTF">2014-01-03T12:50:05Z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0x0101004BDE5D0236350A46A214B5D1D9F0E09B</vt:lpwstr>
  </property>
</Properties>
</file>