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3"/>
  </p:notesMasterIdLst>
  <p:handoutMasterIdLst>
    <p:handoutMasterId r:id="rId24"/>
  </p:handoutMasterIdLst>
  <p:sldIdLst>
    <p:sldId id="257" r:id="rId3"/>
    <p:sldId id="258" r:id="rId4"/>
    <p:sldId id="270" r:id="rId5"/>
    <p:sldId id="288" r:id="rId6"/>
    <p:sldId id="275" r:id="rId7"/>
    <p:sldId id="283" r:id="rId8"/>
    <p:sldId id="282" r:id="rId9"/>
    <p:sldId id="289" r:id="rId10"/>
    <p:sldId id="271" r:id="rId11"/>
    <p:sldId id="260" r:id="rId12"/>
    <p:sldId id="276" r:id="rId13"/>
    <p:sldId id="284" r:id="rId14"/>
    <p:sldId id="273" r:id="rId15"/>
    <p:sldId id="279" r:id="rId16"/>
    <p:sldId id="280" r:id="rId17"/>
    <p:sldId id="286" r:id="rId18"/>
    <p:sldId id="269" r:id="rId19"/>
    <p:sldId id="268" r:id="rId20"/>
    <p:sldId id="281"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14" d="100"/>
          <a:sy n="114" d="100"/>
        </p:scale>
        <p:origin x="-408"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pPr/>
              <a:t>6/24/2017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pPr/>
              <a:t>‹#›</a:t>
            </a:fld>
            <a:endParaRPr lang="en-US"/>
          </a:p>
        </p:txBody>
      </p:sp>
    </p:spTree>
    <p:extLst>
      <p:ext uri="{BB962C8B-B14F-4D97-AF65-F5344CB8AC3E}">
        <p14:creationId xmlns:p14="http://schemas.microsoft.com/office/powerpoint/2010/main" xmlns=""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pPr/>
              <a:t>6/24/2017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pPr/>
              <a:t>‹#›</a:t>
            </a:fld>
            <a:endParaRPr lang="en-US"/>
          </a:p>
        </p:txBody>
      </p:sp>
    </p:spTree>
    <p:extLst>
      <p:ext uri="{BB962C8B-B14F-4D97-AF65-F5344CB8AC3E}">
        <p14:creationId xmlns:p14="http://schemas.microsoft.com/office/powerpoint/2010/main" xmlns=""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CA"/>
          </a:p>
        </p:txBody>
      </p:sp>
      <p:sp>
        <p:nvSpPr>
          <p:cNvPr id="4" name="灯片编号占位符 3"/>
          <p:cNvSpPr>
            <a:spLocks noGrp="1"/>
          </p:cNvSpPr>
          <p:nvPr>
            <p:ph type="sldNum" sz="quarter" idx="10"/>
          </p:nvPr>
        </p:nvSpPr>
        <p:spPr/>
        <p:txBody>
          <a:bodyPr/>
          <a:lstStyle/>
          <a:p>
            <a:fld id="{1B9A179D-2D27-49E2-B022-8EDDA2EFE68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CA"/>
          </a:p>
        </p:txBody>
      </p:sp>
      <p:sp>
        <p:nvSpPr>
          <p:cNvPr id="4" name="灯片编号占位符 3"/>
          <p:cNvSpPr>
            <a:spLocks noGrp="1"/>
          </p:cNvSpPr>
          <p:nvPr>
            <p:ph type="sldNum" sz="quarter" idx="10"/>
          </p:nvPr>
        </p:nvSpPr>
        <p:spPr/>
        <p:txBody>
          <a:bodyPr/>
          <a:lstStyle/>
          <a:p>
            <a:fld id="{1B9A179D-2D27-49E2-B022-8EDDA2EFE68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CA"/>
          </a:p>
        </p:txBody>
      </p:sp>
      <p:sp>
        <p:nvSpPr>
          <p:cNvPr id="4" name="灯片编号占位符 3"/>
          <p:cNvSpPr>
            <a:spLocks noGrp="1"/>
          </p:cNvSpPr>
          <p:nvPr>
            <p:ph type="sldNum" sz="quarter" idx="10"/>
          </p:nvPr>
        </p:nvSpPr>
        <p:spPr/>
        <p:txBody>
          <a:bodyPr/>
          <a:lstStyle/>
          <a:p>
            <a:fld id="{1B9A179D-2D27-49E2-B022-8EDDA2EFE682}"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Tree>
    <p:extLst>
      <p:ext uri="{BB962C8B-B14F-4D97-AF65-F5344CB8AC3E}">
        <p14:creationId xmlns:p14="http://schemas.microsoft.com/office/powerpoint/2010/main" xmlns="" val="5125859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pPr/>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xmlns="" val="1067590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ltLang="zh-CN" smtClean="0"/>
              <a:t>Click to edit Master title style</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pPr/>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Tree>
    <p:extLst>
      <p:ext uri="{BB962C8B-B14F-4D97-AF65-F5344CB8AC3E}">
        <p14:creationId xmlns:p14="http://schemas.microsoft.com/office/powerpoint/2010/main" xmlns="" val="39440104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xmlns="" val="10929453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xmlns="" val="18041103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xmlns="" val="25961823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ltLang="zh-CN" smtClean="0"/>
              <a:t>Click icon to add picture</a:t>
            </a:r>
            <a:endParaRPr lang="en-US"/>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xmlns="" val="2402813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Tree>
    <p:extLst>
      <p:ext uri="{BB962C8B-B14F-4D97-AF65-F5344CB8AC3E}">
        <p14:creationId xmlns:p14="http://schemas.microsoft.com/office/powerpoint/2010/main" xmlns="" val="15196429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A79A3335-6331-4872-A8B7-ECD55539F4D0}" type="datetimeFigureOut">
              <a:rPr lang="en-US" smtClean="0"/>
              <a:pPr/>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xmlns="" val="2448206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pPr/>
              <a:t>6/24/2017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xmlns="" val="26023603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A79A3335-6331-4872-A8B7-ECD55539F4D0}" type="datetimeFigureOut">
              <a:rPr lang="en-US" smtClean="0"/>
              <a:pPr/>
              <a:t>6/24/2017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xmlns="" val="33973370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pPr/>
              <a:t>6/24/2017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xmlns="" val="29836364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pPr/>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xmlns="" val="2547638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6/24/2017</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xmlns=""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solidFill>
                  <a:schemeClr val="tx2"/>
                </a:solidFill>
              </a:rPr>
              <a:t>3D </a:t>
            </a:r>
            <a:r>
              <a:rPr lang="zh-CN" altLang="en-US" sz="8000" b="1" dirty="0" smtClean="0">
                <a:solidFill>
                  <a:schemeClr val="tx2"/>
                </a:solidFill>
              </a:rPr>
              <a:t>打印机共享概念</a:t>
            </a:r>
            <a:endParaRPr lang="en-US" sz="8000" b="1" dirty="0">
              <a:solidFill>
                <a:schemeClr val="tx2"/>
              </a:solidFill>
            </a:endParaRPr>
          </a:p>
        </p:txBody>
      </p:sp>
      <p:sp>
        <p:nvSpPr>
          <p:cNvPr id="3" name="Subtitle 2"/>
          <p:cNvSpPr>
            <a:spLocks noGrp="1"/>
          </p:cNvSpPr>
          <p:nvPr>
            <p:ph type="subTitle" idx="1"/>
          </p:nvPr>
        </p:nvSpPr>
        <p:spPr/>
        <p:txBody>
          <a:bodyPr/>
          <a:lstStyle/>
          <a:p>
            <a:pPr algn="ctr"/>
            <a:r>
              <a:rPr lang="zh-CN" altLang="en-US" sz="1600" dirty="0" smtClean="0">
                <a:solidFill>
                  <a:schemeClr val="tx2"/>
                </a:solidFill>
              </a:rPr>
              <a:t>策划划</a:t>
            </a:r>
            <a:r>
              <a:rPr lang="zh-CN" altLang="en-US" sz="1600" dirty="0">
                <a:solidFill>
                  <a:schemeClr val="tx2"/>
                </a:solidFill>
              </a:rPr>
              <a:t>人员：</a:t>
            </a:r>
            <a:endParaRPr lang="en-US" altLang="zh-CN" sz="1600" dirty="0">
              <a:solidFill>
                <a:schemeClr val="tx2"/>
              </a:solidFill>
            </a:endParaRPr>
          </a:p>
          <a:p>
            <a:pPr algn="ctr"/>
            <a:r>
              <a:rPr lang="en-CA" altLang="zh-CN" sz="1600" dirty="0">
                <a:solidFill>
                  <a:schemeClr val="tx2"/>
                </a:solidFill>
              </a:rPr>
              <a:t>Bill Lin</a:t>
            </a:r>
          </a:p>
          <a:p>
            <a:pPr algn="ctr"/>
            <a:r>
              <a:rPr lang="en-CA" altLang="zh-CN" sz="1600" dirty="0">
                <a:solidFill>
                  <a:schemeClr val="tx2"/>
                </a:solidFill>
              </a:rPr>
              <a:t>Christy Yan</a:t>
            </a:r>
          </a:p>
          <a:p>
            <a:endParaRPr lang="en-US" dirty="0"/>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xmlns="" val="0"/>
              </a:ext>
            </a:extLst>
          </a:blip>
          <a:srcRect/>
          <a:stretch>
            <a:fillRect/>
          </a:stretch>
        </p:blipFill>
        <p:spPr/>
      </p:pic>
    </p:spTree>
    <p:extLst>
      <p:ext uri="{BB962C8B-B14F-4D97-AF65-F5344CB8AC3E}">
        <p14:creationId xmlns:p14="http://schemas.microsoft.com/office/powerpoint/2010/main" xmlns="" val="13805955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b="1" dirty="0" smtClean="0">
                <a:solidFill>
                  <a:srgbClr val="FFFF00"/>
                </a:solidFill>
              </a:rPr>
              <a:t>高回报 </a:t>
            </a:r>
            <a:r>
              <a:rPr lang="en-US" altLang="zh-CN" sz="5400" b="1" dirty="0" smtClean="0">
                <a:solidFill>
                  <a:srgbClr val="FFFF00"/>
                </a:solidFill>
              </a:rPr>
              <a:t>【</a:t>
            </a:r>
            <a:r>
              <a:rPr lang="zh-CN" altLang="en-US" sz="5400" b="1" dirty="0" smtClean="0">
                <a:solidFill>
                  <a:srgbClr val="FFFF00"/>
                </a:solidFill>
              </a:rPr>
              <a:t>一</a:t>
            </a:r>
            <a:r>
              <a:rPr lang="en-US" altLang="zh-CN" sz="5400" b="1" dirty="0" smtClean="0">
                <a:solidFill>
                  <a:srgbClr val="FFFF00"/>
                </a:solidFill>
              </a:rPr>
              <a:t>】</a:t>
            </a:r>
            <a:endParaRPr lang="en-US" sz="5400" b="1" dirty="0">
              <a:solidFill>
                <a:srgbClr val="FFFF00"/>
              </a:solidFill>
            </a:endParaRPr>
          </a:p>
        </p:txBody>
      </p:sp>
      <p:sp>
        <p:nvSpPr>
          <p:cNvPr id="3" name="Content Placeholder 2"/>
          <p:cNvSpPr>
            <a:spLocks noGrp="1"/>
          </p:cNvSpPr>
          <p:nvPr>
            <p:ph sz="half" idx="1"/>
          </p:nvPr>
        </p:nvSpPr>
        <p:spPr/>
        <p:txBody>
          <a:bodyPr>
            <a:normAutofit/>
          </a:bodyPr>
          <a:lstStyle/>
          <a:p>
            <a:r>
              <a:rPr lang="zh-CN" altLang="en-US" sz="2000" b="1" dirty="0" smtClean="0">
                <a:solidFill>
                  <a:schemeClr val="tx2"/>
                </a:solidFill>
              </a:rPr>
              <a:t>如果按每部</a:t>
            </a:r>
            <a:r>
              <a:rPr lang="en-US" altLang="zh-CN" sz="2000" b="1" dirty="0" smtClean="0">
                <a:solidFill>
                  <a:schemeClr val="tx2"/>
                </a:solidFill>
              </a:rPr>
              <a:t>3D</a:t>
            </a:r>
            <a:r>
              <a:rPr lang="zh-CN" altLang="en-US" sz="2000" b="1" dirty="0" smtClean="0">
                <a:solidFill>
                  <a:schemeClr val="tx2"/>
                </a:solidFill>
              </a:rPr>
              <a:t>打印机</a:t>
            </a:r>
            <a:r>
              <a:rPr lang="en-US" altLang="zh-CN" sz="2000" b="1" dirty="0" smtClean="0">
                <a:solidFill>
                  <a:schemeClr val="tx2"/>
                </a:solidFill>
              </a:rPr>
              <a:t>400</a:t>
            </a:r>
            <a:r>
              <a:rPr lang="zh-CN" altLang="en-US" sz="2000" b="1" dirty="0" smtClean="0">
                <a:solidFill>
                  <a:schemeClr val="tx2"/>
                </a:solidFill>
              </a:rPr>
              <a:t>美元，每月消费</a:t>
            </a:r>
            <a:r>
              <a:rPr lang="en-US" altLang="zh-CN" sz="2000" b="1" dirty="0" smtClean="0">
                <a:solidFill>
                  <a:schemeClr val="tx2"/>
                </a:solidFill>
              </a:rPr>
              <a:t>1KG</a:t>
            </a:r>
            <a:r>
              <a:rPr lang="zh-CN" altLang="en-US" sz="2000" b="1" dirty="0" smtClean="0">
                <a:solidFill>
                  <a:schemeClr val="tx2"/>
                </a:solidFill>
              </a:rPr>
              <a:t>耗材计算，五个月就能收回成本。</a:t>
            </a:r>
            <a:endParaRPr lang="en-US" sz="2000" b="1" dirty="0">
              <a:solidFill>
                <a:schemeClr val="tx2"/>
              </a:solidFill>
            </a:endParaRPr>
          </a:p>
        </p:txBody>
      </p:sp>
      <p:graphicFrame>
        <p:nvGraphicFramePr>
          <p:cNvPr id="6" name="表格 5"/>
          <p:cNvGraphicFramePr>
            <a:graphicFrameLocks noGrp="1"/>
          </p:cNvGraphicFramePr>
          <p:nvPr/>
        </p:nvGraphicFramePr>
        <p:xfrm>
          <a:off x="1005306" y="2436169"/>
          <a:ext cx="10528968" cy="4125052"/>
        </p:xfrm>
        <a:graphic>
          <a:graphicData uri="http://schemas.openxmlformats.org/drawingml/2006/table">
            <a:tbl>
              <a:tblPr firstRow="1" bandRow="1">
                <a:tableStyleId>{5C22544A-7EE6-4342-B048-85BDC9FD1C3A}</a:tableStyleId>
              </a:tblPr>
              <a:tblGrid>
                <a:gridCol w="1754828"/>
                <a:gridCol w="1754828"/>
                <a:gridCol w="1754828"/>
                <a:gridCol w="1754828"/>
                <a:gridCol w="1754828"/>
                <a:gridCol w="1754828"/>
              </a:tblGrid>
              <a:tr h="1031263">
                <a:tc>
                  <a:txBody>
                    <a:bodyPr/>
                    <a:lstStyle/>
                    <a:p>
                      <a:pPr algn="ctr"/>
                      <a:r>
                        <a:rPr lang="zh-CN" altLang="en-US" dirty="0" smtClean="0"/>
                        <a:t>打印机数量</a:t>
                      </a:r>
                      <a:endParaRPr lang="en-CA" dirty="0"/>
                    </a:p>
                  </a:txBody>
                  <a:tcPr/>
                </a:tc>
                <a:tc>
                  <a:txBody>
                    <a:bodyPr/>
                    <a:lstStyle/>
                    <a:p>
                      <a:pPr algn="ctr"/>
                      <a:r>
                        <a:rPr lang="zh-CN" altLang="en-US" dirty="0" smtClean="0"/>
                        <a:t>树脂零售价（</a:t>
                      </a:r>
                      <a:r>
                        <a:rPr lang="en-US" altLang="zh-CN" dirty="0" smtClean="0"/>
                        <a:t>1kg</a:t>
                      </a:r>
                      <a:r>
                        <a:rPr lang="zh-CN" altLang="en-US" dirty="0" smtClean="0"/>
                        <a:t>）</a:t>
                      </a:r>
                      <a:endParaRPr lang="en-CA" dirty="0"/>
                    </a:p>
                  </a:txBody>
                  <a:tcPr/>
                </a:tc>
                <a:tc>
                  <a:txBody>
                    <a:bodyPr/>
                    <a:lstStyle/>
                    <a:p>
                      <a:pPr algn="ctr"/>
                      <a:r>
                        <a:rPr lang="zh-CN" altLang="en-US" dirty="0" smtClean="0"/>
                        <a:t>树脂成本</a:t>
                      </a:r>
                      <a:endParaRPr lang="en-CA" dirty="0"/>
                    </a:p>
                  </a:txBody>
                  <a:tcPr/>
                </a:tc>
                <a:tc>
                  <a:txBody>
                    <a:bodyPr/>
                    <a:lstStyle/>
                    <a:p>
                      <a:pPr algn="ctr"/>
                      <a:r>
                        <a:rPr lang="zh-CN" altLang="en-US" dirty="0" smtClean="0"/>
                        <a:t>每月利润（美元）</a:t>
                      </a:r>
                      <a:endParaRPr lang="en-CA" dirty="0"/>
                    </a:p>
                  </a:txBody>
                  <a:tcPr/>
                </a:tc>
                <a:tc>
                  <a:txBody>
                    <a:bodyPr/>
                    <a:lstStyle/>
                    <a:p>
                      <a:pPr algn="ctr"/>
                      <a:r>
                        <a:rPr lang="zh-CN" altLang="en-US" dirty="0" smtClean="0"/>
                        <a:t>每年利润（美元）</a:t>
                      </a:r>
                      <a:endParaRPr lang="en-CA" dirty="0"/>
                    </a:p>
                  </a:txBody>
                  <a:tcPr/>
                </a:tc>
                <a:tc>
                  <a:txBody>
                    <a:bodyPr/>
                    <a:lstStyle/>
                    <a:p>
                      <a:pPr algn="ctr"/>
                      <a:r>
                        <a:rPr lang="zh-CN" altLang="en-US" dirty="0" smtClean="0"/>
                        <a:t>回报（月）</a:t>
                      </a:r>
                      <a:endParaRPr lang="en-CA" dirty="0"/>
                    </a:p>
                  </a:txBody>
                  <a:tcPr/>
                </a:tc>
              </a:tr>
              <a:tr h="1031263">
                <a:tc>
                  <a:txBody>
                    <a:bodyPr/>
                    <a:lstStyle/>
                    <a:p>
                      <a:pPr algn="ctr"/>
                      <a:r>
                        <a:rPr lang="en-US" dirty="0" smtClean="0"/>
                        <a:t>1</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US$99</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US$15</a:t>
                      </a:r>
                      <a:endParaRPr lang="en-CA" dirty="0"/>
                    </a:p>
                  </a:txBody>
                  <a:tcPr/>
                </a:tc>
                <a:tc>
                  <a:txBody>
                    <a:bodyPr/>
                    <a:lstStyle/>
                    <a:p>
                      <a:pPr algn="ctr"/>
                      <a:r>
                        <a:rPr lang="en-US" dirty="0" smtClean="0"/>
                        <a:t>US$84</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US$1,008</a:t>
                      </a:r>
                      <a:endParaRPr lang="en-CA" dirty="0" smtClean="0"/>
                    </a:p>
                  </a:txBody>
                  <a:tcPr/>
                </a:tc>
                <a:tc>
                  <a:txBody>
                    <a:bodyPr/>
                    <a:lstStyle/>
                    <a:p>
                      <a:pPr algn="ctr"/>
                      <a:r>
                        <a:rPr lang="en-US" dirty="0" smtClean="0"/>
                        <a:t>5</a:t>
                      </a:r>
                      <a:endParaRPr lang="en-CA" dirty="0"/>
                    </a:p>
                  </a:txBody>
                  <a:tcPr/>
                </a:tc>
              </a:tr>
              <a:tr h="1031263">
                <a:tc>
                  <a:txBody>
                    <a:bodyPr/>
                    <a:lstStyle/>
                    <a:p>
                      <a:pPr algn="ctr"/>
                      <a:r>
                        <a:rPr lang="en-US" dirty="0" smtClean="0"/>
                        <a:t>100</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US$99</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US$15</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US$8,400</a:t>
                      </a:r>
                      <a:endParaRPr lang="en-CA"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US$100,800</a:t>
                      </a:r>
                      <a:endParaRPr lang="en-CA" dirty="0" smtClean="0"/>
                    </a:p>
                  </a:txBody>
                  <a:tcPr/>
                </a:tc>
                <a:tc>
                  <a:txBody>
                    <a:bodyPr/>
                    <a:lstStyle/>
                    <a:p>
                      <a:pPr algn="ctr"/>
                      <a:r>
                        <a:rPr lang="en-US" dirty="0" smtClean="0"/>
                        <a:t>5</a:t>
                      </a:r>
                      <a:endParaRPr lang="en-CA" dirty="0"/>
                    </a:p>
                  </a:txBody>
                  <a:tcPr/>
                </a:tc>
              </a:tr>
              <a:tr h="1031263">
                <a:tc>
                  <a:txBody>
                    <a:bodyPr/>
                    <a:lstStyle/>
                    <a:p>
                      <a:pPr algn="ctr"/>
                      <a:r>
                        <a:rPr lang="en-US" dirty="0" smtClean="0"/>
                        <a:t>1000</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US$</a:t>
                      </a:r>
                      <a:r>
                        <a:rPr lang="en-CA" dirty="0" smtClean="0"/>
                        <a:t>99</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US$15</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US$84,000</a:t>
                      </a:r>
                      <a:endParaRPr lang="en-CA"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US$1,008,000</a:t>
                      </a:r>
                      <a:endParaRPr lang="en-CA" dirty="0" smtClean="0"/>
                    </a:p>
                  </a:txBody>
                  <a:tcPr/>
                </a:tc>
                <a:tc>
                  <a:txBody>
                    <a:bodyPr/>
                    <a:lstStyle/>
                    <a:p>
                      <a:pPr algn="ctr"/>
                      <a:r>
                        <a:rPr lang="en-US" dirty="0" smtClean="0"/>
                        <a:t>5</a:t>
                      </a:r>
                      <a:endParaRPr lang="en-CA" dirty="0"/>
                    </a:p>
                  </a:txBody>
                  <a:tcPr/>
                </a:tc>
              </a:tr>
            </a:tbl>
          </a:graphicData>
        </a:graphic>
      </p:graphicFrame>
    </p:spTree>
    <p:extLst>
      <p:ext uri="{BB962C8B-B14F-4D97-AF65-F5344CB8AC3E}">
        <p14:creationId xmlns:p14="http://schemas.microsoft.com/office/powerpoint/2010/main" xmlns="" val="42138553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b="1" dirty="0" smtClean="0">
                <a:solidFill>
                  <a:srgbClr val="FFFF00"/>
                </a:solidFill>
              </a:rPr>
              <a:t>高回报 </a:t>
            </a:r>
            <a:r>
              <a:rPr lang="en-US" altLang="zh-CN" sz="5400" b="1" dirty="0" smtClean="0">
                <a:solidFill>
                  <a:srgbClr val="FFFF00"/>
                </a:solidFill>
              </a:rPr>
              <a:t>【</a:t>
            </a:r>
            <a:r>
              <a:rPr lang="zh-CN" altLang="en-US" sz="5400" b="1" dirty="0" smtClean="0">
                <a:solidFill>
                  <a:srgbClr val="FFFF00"/>
                </a:solidFill>
              </a:rPr>
              <a:t>二</a:t>
            </a:r>
            <a:r>
              <a:rPr lang="en-US" altLang="zh-CN" sz="5400" b="1" dirty="0" smtClean="0">
                <a:solidFill>
                  <a:srgbClr val="FFFF00"/>
                </a:solidFill>
              </a:rPr>
              <a:t>】</a:t>
            </a:r>
            <a:endParaRPr lang="en-US" sz="5400" b="1" dirty="0">
              <a:solidFill>
                <a:srgbClr val="FFFF00"/>
              </a:solidFill>
            </a:endParaRPr>
          </a:p>
        </p:txBody>
      </p:sp>
      <p:sp>
        <p:nvSpPr>
          <p:cNvPr id="3" name="Content Placeholder 2"/>
          <p:cNvSpPr>
            <a:spLocks noGrp="1"/>
          </p:cNvSpPr>
          <p:nvPr>
            <p:ph sz="half" idx="1"/>
          </p:nvPr>
        </p:nvSpPr>
        <p:spPr/>
        <p:txBody>
          <a:bodyPr>
            <a:normAutofit/>
          </a:bodyPr>
          <a:lstStyle/>
          <a:p>
            <a:endParaRPr lang="en-US" altLang="zh-CN" sz="2000" b="1" dirty="0" smtClean="0">
              <a:solidFill>
                <a:schemeClr val="tx2"/>
              </a:solidFill>
            </a:endParaRPr>
          </a:p>
          <a:p>
            <a:r>
              <a:rPr lang="zh-CN" altLang="en-US" sz="2000" b="1" dirty="0" smtClean="0">
                <a:solidFill>
                  <a:schemeClr val="tx2"/>
                </a:solidFill>
              </a:rPr>
              <a:t>帮客户打印光敏树脂产品，</a:t>
            </a:r>
            <a:endParaRPr lang="en-US" altLang="zh-CN" sz="2000" b="1" dirty="0">
              <a:solidFill>
                <a:schemeClr val="tx2"/>
              </a:solidFill>
            </a:endParaRPr>
          </a:p>
          <a:p>
            <a:r>
              <a:rPr lang="en-US" sz="2000" b="1" dirty="0" smtClean="0">
                <a:solidFill>
                  <a:schemeClr val="tx2"/>
                </a:solidFill>
              </a:rPr>
              <a:t>0.8</a:t>
            </a:r>
            <a:r>
              <a:rPr lang="zh-CN" altLang="en-US" sz="2000" b="1" dirty="0" smtClean="0">
                <a:solidFill>
                  <a:schemeClr val="tx2"/>
                </a:solidFill>
              </a:rPr>
              <a:t>美元一克</a:t>
            </a:r>
            <a:endParaRPr lang="en-US" sz="2000" b="1" dirty="0">
              <a:solidFill>
                <a:schemeClr val="tx2"/>
              </a:solidFill>
            </a:endParaRPr>
          </a:p>
        </p:txBody>
      </p:sp>
      <p:graphicFrame>
        <p:nvGraphicFramePr>
          <p:cNvPr id="5" name="Content Placeholder 4" descr="Sample table with 3 columns, 4 rows"/>
          <p:cNvGraphicFramePr>
            <a:graphicFrameLocks noGrp="1"/>
          </p:cNvGraphicFramePr>
          <p:nvPr>
            <p:ph sz="half" idx="2"/>
            <p:extLst>
              <p:ext uri="{D42A27DB-BD31-4B8C-83A1-F6EECF244321}">
                <p14:modId xmlns:p14="http://schemas.microsoft.com/office/powerpoint/2010/main" xmlns="" val="132647961"/>
              </p:ext>
            </p:extLst>
          </p:nvPr>
        </p:nvGraphicFramePr>
        <p:xfrm>
          <a:off x="4957011" y="2005264"/>
          <a:ext cx="6677525" cy="3898232"/>
        </p:xfrm>
        <a:graphic>
          <a:graphicData uri="http://schemas.openxmlformats.org/drawingml/2006/table">
            <a:tbl>
              <a:tblPr firstRow="1" bandRow="1">
                <a:tableStyleId>{5C22544A-7EE6-4342-B048-85BDC9FD1C3A}</a:tableStyleId>
              </a:tblPr>
              <a:tblGrid>
                <a:gridCol w="1700797"/>
                <a:gridCol w="2338964"/>
                <a:gridCol w="2637764"/>
              </a:tblGrid>
              <a:tr h="1055444">
                <a:tc>
                  <a:txBody>
                    <a:bodyPr/>
                    <a:lstStyle/>
                    <a:p>
                      <a:pPr algn="ctr"/>
                      <a:r>
                        <a:rPr lang="zh-CN" altLang="en-US" dirty="0" smtClean="0"/>
                        <a:t>每月（</a:t>
                      </a:r>
                      <a:r>
                        <a:rPr lang="en-US" altLang="zh-CN" dirty="0" smtClean="0"/>
                        <a:t>KG</a:t>
                      </a:r>
                      <a:r>
                        <a:rPr lang="zh-CN" altLang="en-US" dirty="0" smtClean="0"/>
                        <a:t>）</a:t>
                      </a:r>
                      <a:endParaRPr lang="en-US" dirty="0"/>
                    </a:p>
                  </a:txBody>
                  <a:tcPr anchor="ctr"/>
                </a:tc>
                <a:tc>
                  <a:txBody>
                    <a:bodyPr/>
                    <a:lstStyle/>
                    <a:p>
                      <a:pPr algn="ctr"/>
                      <a:r>
                        <a:rPr lang="zh-CN" altLang="en-US" dirty="0" smtClean="0"/>
                        <a:t>利润（每月）</a:t>
                      </a:r>
                      <a:endParaRPr lang="en-US" dirty="0"/>
                    </a:p>
                  </a:txBody>
                  <a:tcPr anchor="ctr"/>
                </a:tc>
                <a:tc>
                  <a:txBody>
                    <a:bodyPr/>
                    <a:lstStyle/>
                    <a:p>
                      <a:pPr algn="ctr"/>
                      <a:r>
                        <a:rPr lang="zh-CN" altLang="en-US" dirty="0" smtClean="0"/>
                        <a:t>利润（每年）</a:t>
                      </a:r>
                      <a:endParaRPr lang="en-US" dirty="0"/>
                    </a:p>
                  </a:txBody>
                  <a:tcPr anchor="ctr"/>
                </a:tc>
              </a:tr>
              <a:tr h="947596">
                <a:tc>
                  <a:txBody>
                    <a:bodyPr/>
                    <a:lstStyle/>
                    <a:p>
                      <a:pPr algn="ctr"/>
                      <a:r>
                        <a:rPr lang="en-US" altLang="zh-CN" dirty="0" smtClean="0"/>
                        <a:t>1</a:t>
                      </a:r>
                      <a:endParaRPr lang="en-US" dirty="0"/>
                    </a:p>
                  </a:txBody>
                  <a:tcPr anchor="ctr"/>
                </a:tc>
                <a:tc>
                  <a:txBody>
                    <a:bodyPr/>
                    <a:lstStyle/>
                    <a:p>
                      <a:pPr algn="ctr"/>
                      <a:r>
                        <a:rPr lang="en-US" altLang="zh-CN" dirty="0" smtClean="0"/>
                        <a:t>USD785</a:t>
                      </a:r>
                      <a:endParaRPr lang="en-US" dirty="0"/>
                    </a:p>
                  </a:txBody>
                  <a:tcPr anchor="ctr"/>
                </a:tc>
                <a:tc>
                  <a:txBody>
                    <a:bodyPr/>
                    <a:lstStyle/>
                    <a:p>
                      <a:pPr algn="ctr"/>
                      <a:r>
                        <a:rPr lang="en-US" dirty="0" smtClean="0"/>
                        <a:t>USD9,420</a:t>
                      </a:r>
                      <a:endParaRPr lang="en-US" dirty="0"/>
                    </a:p>
                  </a:txBody>
                  <a:tcPr anchor="ctr"/>
                </a:tc>
              </a:tr>
              <a:tr h="947596">
                <a:tc>
                  <a:txBody>
                    <a:bodyPr/>
                    <a:lstStyle/>
                    <a:p>
                      <a:pPr algn="ctr"/>
                      <a:r>
                        <a:rPr lang="en-US" altLang="zh-CN" dirty="0" smtClean="0"/>
                        <a:t>10</a:t>
                      </a:r>
                      <a:endParaRPr lang="en-US" dirty="0"/>
                    </a:p>
                  </a:txBody>
                  <a:tcPr anchor="ctr"/>
                </a:tc>
                <a:tc>
                  <a:txBody>
                    <a:bodyPr/>
                    <a:lstStyle/>
                    <a:p>
                      <a:pPr algn="ctr"/>
                      <a:r>
                        <a:rPr lang="en-US" altLang="zh-CN" dirty="0" smtClean="0"/>
                        <a:t>USD7,850</a:t>
                      </a:r>
                      <a:endParaRPr lang="en-US" dirty="0"/>
                    </a:p>
                  </a:txBody>
                  <a:tcPr anchor="ctr"/>
                </a:tc>
                <a:tc>
                  <a:txBody>
                    <a:bodyPr/>
                    <a:lstStyle/>
                    <a:p>
                      <a:pPr algn="ctr"/>
                      <a:r>
                        <a:rPr lang="en-US" dirty="0" smtClean="0"/>
                        <a:t>USD94,200</a:t>
                      </a:r>
                      <a:endParaRPr lang="en-US" dirty="0"/>
                    </a:p>
                  </a:txBody>
                  <a:tcPr anchor="ctr"/>
                </a:tc>
              </a:tr>
              <a:tr h="947596">
                <a:tc>
                  <a:txBody>
                    <a:bodyPr/>
                    <a:lstStyle/>
                    <a:p>
                      <a:pPr algn="ctr"/>
                      <a:r>
                        <a:rPr lang="en-US" altLang="zh-CN" dirty="0" smtClean="0"/>
                        <a:t>100</a:t>
                      </a:r>
                      <a:endParaRPr lang="en-US" dirty="0"/>
                    </a:p>
                  </a:txBody>
                  <a:tcPr anchor="ctr"/>
                </a:tc>
                <a:tc>
                  <a:txBody>
                    <a:bodyPr/>
                    <a:lstStyle/>
                    <a:p>
                      <a:pPr algn="ctr"/>
                      <a:r>
                        <a:rPr lang="en-US" altLang="zh-CN" dirty="0" smtClean="0"/>
                        <a:t>USD78,500</a:t>
                      </a:r>
                      <a:endParaRPr lang="en-US" dirty="0"/>
                    </a:p>
                  </a:txBody>
                  <a:tcPr anchor="ctr"/>
                </a:tc>
                <a:tc>
                  <a:txBody>
                    <a:bodyPr/>
                    <a:lstStyle/>
                    <a:p>
                      <a:pPr algn="ctr"/>
                      <a:r>
                        <a:rPr lang="en-US" dirty="0" smtClean="0"/>
                        <a:t>USD942,000</a:t>
                      </a:r>
                      <a:endParaRPr lang="en-US" dirty="0"/>
                    </a:p>
                  </a:txBody>
                  <a:tcPr anchor="ctr"/>
                </a:tc>
              </a:tr>
            </a:tbl>
          </a:graphicData>
        </a:graphic>
      </p:graphicFrame>
    </p:spTree>
    <p:extLst>
      <p:ext uri="{BB962C8B-B14F-4D97-AF65-F5344CB8AC3E}">
        <p14:creationId xmlns:p14="http://schemas.microsoft.com/office/powerpoint/2010/main" xmlns="" val="12839353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b="1" dirty="0" smtClean="0">
                <a:solidFill>
                  <a:srgbClr val="FFFF00"/>
                </a:solidFill>
              </a:rPr>
              <a:t>报价单</a:t>
            </a:r>
            <a:endParaRPr lang="en-CA" sz="5400" b="1" dirty="0">
              <a:solidFill>
                <a:srgbClr val="FFFF00"/>
              </a:solidFill>
            </a:endParaRPr>
          </a:p>
        </p:txBody>
      </p:sp>
      <p:pic>
        <p:nvPicPr>
          <p:cNvPr id="5" name="内容占位符 4" descr="QQ截图20170624011353.png"/>
          <p:cNvPicPr>
            <a:picLocks noGrp="1" noChangeAspect="1"/>
          </p:cNvPicPr>
          <p:nvPr>
            <p:ph sz="half" idx="1"/>
          </p:nvPr>
        </p:nvPicPr>
        <p:blipFill>
          <a:blip r:embed="rId2" cstate="print"/>
          <a:stretch>
            <a:fillRect/>
          </a:stretch>
        </p:blipFill>
        <p:spPr>
          <a:xfrm>
            <a:off x="3604072" y="1543574"/>
            <a:ext cx="4633915" cy="5125482"/>
          </a:xfr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5400" b="1" dirty="0" smtClean="0">
                <a:solidFill>
                  <a:srgbClr val="FFFF00"/>
                </a:solidFill>
              </a:rPr>
              <a:t>打印机和光敏树脂的市场比较</a:t>
            </a:r>
            <a:endParaRPr lang="zh-CN" altLang="en-US" sz="5400" b="1" dirty="0">
              <a:solidFill>
                <a:srgbClr val="FFFF00"/>
              </a:solidFill>
            </a:endParaRPr>
          </a:p>
        </p:txBody>
      </p:sp>
      <p:sp>
        <p:nvSpPr>
          <p:cNvPr id="3" name="Content Placeholder 2"/>
          <p:cNvSpPr>
            <a:spLocks noGrp="1"/>
          </p:cNvSpPr>
          <p:nvPr>
            <p:ph idx="1"/>
          </p:nvPr>
        </p:nvSpPr>
        <p:spPr/>
        <p:txBody>
          <a:bodyPr>
            <a:normAutofit/>
          </a:bodyPr>
          <a:lstStyle/>
          <a:p>
            <a:pPr>
              <a:buNone/>
            </a:pPr>
            <a:endParaRPr lang="zh-CN" altLang="en-US" sz="4400" b="1" dirty="0">
              <a:solidFill>
                <a:srgbClr val="FF0000"/>
              </a:solidFill>
            </a:endParaRPr>
          </a:p>
        </p:txBody>
      </p:sp>
      <p:graphicFrame>
        <p:nvGraphicFramePr>
          <p:cNvPr id="5" name="表格 4"/>
          <p:cNvGraphicFramePr>
            <a:graphicFrameLocks noGrp="1"/>
          </p:cNvGraphicFramePr>
          <p:nvPr/>
        </p:nvGraphicFramePr>
        <p:xfrm>
          <a:off x="1187117" y="1668379"/>
          <a:ext cx="9480884" cy="4554945"/>
        </p:xfrm>
        <a:graphic>
          <a:graphicData uri="http://schemas.openxmlformats.org/drawingml/2006/table">
            <a:tbl>
              <a:tblPr firstRow="1" bandRow="1">
                <a:tableStyleId>{5C22544A-7EE6-4342-B048-85BDC9FD1C3A}</a:tableStyleId>
              </a:tblPr>
              <a:tblGrid>
                <a:gridCol w="2837358"/>
                <a:gridCol w="2837358"/>
                <a:gridCol w="3806168"/>
              </a:tblGrid>
              <a:tr h="1138989">
                <a:tc>
                  <a:txBody>
                    <a:bodyPr/>
                    <a:lstStyle/>
                    <a:p>
                      <a:pPr algn="ctr"/>
                      <a:r>
                        <a:rPr lang="zh-CN" altLang="en-US" sz="3200" dirty="0" smtClean="0"/>
                        <a:t>品牌</a:t>
                      </a:r>
                      <a:endParaRPr lang="en-CA" sz="3200" dirty="0"/>
                    </a:p>
                  </a:txBody>
                  <a:tcPr/>
                </a:tc>
                <a:tc>
                  <a:txBody>
                    <a:bodyPr/>
                    <a:lstStyle/>
                    <a:p>
                      <a:pPr algn="ctr"/>
                      <a:r>
                        <a:rPr lang="zh-CN" altLang="en-US" sz="3200" dirty="0" smtClean="0"/>
                        <a:t>打印机价钱</a:t>
                      </a:r>
                      <a:endParaRPr lang="en-US" altLang="zh-CN" sz="3200" dirty="0" smtClean="0"/>
                    </a:p>
                    <a:p>
                      <a:pPr algn="ctr"/>
                      <a:r>
                        <a:rPr lang="en-US" sz="3200" dirty="0" smtClean="0"/>
                        <a:t>USD</a:t>
                      </a:r>
                      <a:endParaRPr lang="en-CA" sz="3200" dirty="0"/>
                    </a:p>
                  </a:txBody>
                  <a:tcPr/>
                </a:tc>
                <a:tc>
                  <a:txBody>
                    <a:bodyPr/>
                    <a:lstStyle/>
                    <a:p>
                      <a:pPr algn="ctr"/>
                      <a:r>
                        <a:rPr lang="zh-CN" altLang="en-US" sz="3200" dirty="0" smtClean="0"/>
                        <a:t>树脂价钱</a:t>
                      </a:r>
                      <a:endParaRPr lang="en-US" altLang="zh-CN" sz="3200" dirty="0" smtClean="0"/>
                    </a:p>
                    <a:p>
                      <a:pPr algn="ctr"/>
                      <a:r>
                        <a:rPr lang="en-US" sz="3200" dirty="0" smtClean="0"/>
                        <a:t>USD(1kg)</a:t>
                      </a:r>
                      <a:endParaRPr lang="en-CA" sz="3200" dirty="0"/>
                    </a:p>
                  </a:txBody>
                  <a:tcPr/>
                </a:tc>
              </a:tr>
              <a:tr h="853989">
                <a:tc>
                  <a:txBody>
                    <a:bodyPr/>
                    <a:lstStyle/>
                    <a:p>
                      <a:pPr algn="ctr"/>
                      <a:r>
                        <a:rPr lang="en-US" sz="3200" dirty="0" smtClean="0"/>
                        <a:t>XYZ Printing</a:t>
                      </a:r>
                      <a:endParaRPr lang="en-CA" sz="3200" dirty="0"/>
                    </a:p>
                  </a:txBody>
                  <a:tcPr/>
                </a:tc>
                <a:tc>
                  <a:txBody>
                    <a:bodyPr/>
                    <a:lstStyle/>
                    <a:p>
                      <a:pPr algn="ctr"/>
                      <a:r>
                        <a:rPr lang="en-US" sz="3200" dirty="0" smtClean="0"/>
                        <a:t> $1,999.95</a:t>
                      </a:r>
                      <a:endParaRPr lang="en-CA" sz="3200" dirty="0"/>
                    </a:p>
                  </a:txBody>
                  <a:tcPr/>
                </a:tc>
                <a:tc>
                  <a:txBody>
                    <a:bodyPr/>
                    <a:lstStyle/>
                    <a:p>
                      <a:pPr algn="ctr"/>
                      <a:r>
                        <a:rPr lang="en-US" sz="3200" dirty="0" smtClean="0"/>
                        <a:t>$269.00</a:t>
                      </a:r>
                      <a:endParaRPr lang="en-CA" sz="3200" dirty="0"/>
                    </a:p>
                  </a:txBody>
                  <a:tcPr/>
                </a:tc>
              </a:tr>
              <a:tr h="853989">
                <a:tc>
                  <a:txBody>
                    <a:bodyPr/>
                    <a:lstStyle/>
                    <a:p>
                      <a:pPr algn="ctr"/>
                      <a:r>
                        <a:rPr lang="en-US" sz="3200" b="0" dirty="0" err="1" smtClean="0"/>
                        <a:t>FormL</a:t>
                      </a:r>
                      <a:r>
                        <a:rPr lang="en-US" sz="3200" dirty="0" err="1" smtClean="0"/>
                        <a:t>abs</a:t>
                      </a:r>
                      <a:endParaRPr lang="en-CA" sz="3200" dirty="0"/>
                    </a:p>
                  </a:txBody>
                  <a:tcPr/>
                </a:tc>
                <a:tc>
                  <a:txBody>
                    <a:bodyPr/>
                    <a:lstStyle/>
                    <a:p>
                      <a:pPr algn="ctr"/>
                      <a:r>
                        <a:rPr lang="en-US" sz="3200" dirty="0" smtClean="0"/>
                        <a:t>$3,499.00</a:t>
                      </a:r>
                      <a:endParaRPr lang="en-CA" sz="3200" dirty="0"/>
                    </a:p>
                  </a:txBody>
                  <a:tcPr/>
                </a:tc>
                <a:tc>
                  <a:txBody>
                    <a:bodyPr/>
                    <a:lstStyle/>
                    <a:p>
                      <a:pPr algn="ctr"/>
                      <a:r>
                        <a:rPr lang="en-US" sz="3200" dirty="0" smtClean="0"/>
                        <a:t>$299.00</a:t>
                      </a:r>
                      <a:endParaRPr lang="en-CA" sz="3200" dirty="0"/>
                    </a:p>
                  </a:txBody>
                  <a:tcPr/>
                </a:tc>
              </a:tr>
              <a:tr h="853989">
                <a:tc>
                  <a:txBody>
                    <a:bodyPr/>
                    <a:lstStyle/>
                    <a:p>
                      <a:pPr algn="ctr"/>
                      <a:r>
                        <a:rPr lang="en-CA" sz="3200" dirty="0" smtClean="0"/>
                        <a:t>DWSLAB</a:t>
                      </a:r>
                      <a:endParaRPr lang="en-CA" sz="3200" dirty="0"/>
                    </a:p>
                  </a:txBody>
                  <a:tcPr/>
                </a:tc>
                <a:tc>
                  <a:txBody>
                    <a:bodyPr/>
                    <a:lstStyle/>
                    <a:p>
                      <a:pPr algn="ctr"/>
                      <a:r>
                        <a:rPr lang="en-CA" sz="3200" dirty="0" smtClean="0"/>
                        <a:t>$6,000.00</a:t>
                      </a:r>
                      <a:endParaRPr lang="en-CA" sz="3200" dirty="0"/>
                    </a:p>
                  </a:txBody>
                  <a:tcPr/>
                </a:tc>
                <a:tc>
                  <a:txBody>
                    <a:bodyPr/>
                    <a:lstStyle/>
                    <a:p>
                      <a:pPr algn="ctr"/>
                      <a:r>
                        <a:rPr lang="en-CA" sz="3200" dirty="0" smtClean="0"/>
                        <a:t>$100.00</a:t>
                      </a:r>
                      <a:endParaRPr lang="en-CA" sz="3200" dirty="0"/>
                    </a:p>
                  </a:txBody>
                  <a:tcPr/>
                </a:tc>
              </a:tr>
              <a:tr h="853989">
                <a:tc>
                  <a:txBody>
                    <a:bodyPr/>
                    <a:lstStyle/>
                    <a:p>
                      <a:pPr algn="ctr"/>
                      <a:r>
                        <a:rPr lang="en-CA" sz="3200" dirty="0" smtClean="0"/>
                        <a:t>3D SYSTEMS</a:t>
                      </a:r>
                      <a:endParaRPr lang="en-CA" sz="3200" dirty="0"/>
                    </a:p>
                  </a:txBody>
                  <a:tcPr/>
                </a:tc>
                <a:tc>
                  <a:txBody>
                    <a:bodyPr/>
                    <a:lstStyle/>
                    <a:p>
                      <a:pPr algn="ctr"/>
                      <a:r>
                        <a:rPr lang="en-CA" sz="3200" dirty="0" smtClean="0"/>
                        <a:t>$4,900.00</a:t>
                      </a:r>
                      <a:endParaRPr lang="en-CA" sz="3200" dirty="0"/>
                    </a:p>
                  </a:txBody>
                  <a:tcPr/>
                </a:tc>
                <a:tc>
                  <a:txBody>
                    <a:bodyPr/>
                    <a:lstStyle/>
                    <a:p>
                      <a:pPr algn="ctr"/>
                      <a:r>
                        <a:rPr lang="en-CA" sz="3200" dirty="0" smtClean="0"/>
                        <a:t>$100.00</a:t>
                      </a:r>
                      <a:endParaRPr lang="en-CA" sz="3200" dirty="0"/>
                    </a:p>
                  </a:txBody>
                  <a:tcPr/>
                </a:tc>
              </a:tr>
            </a:tbl>
          </a:graphicData>
        </a:graphic>
      </p:graphicFrame>
    </p:spTree>
    <p:extLst>
      <p:ext uri="{BB962C8B-B14F-4D97-AF65-F5344CB8AC3E}">
        <p14:creationId xmlns:p14="http://schemas.microsoft.com/office/powerpoint/2010/main" xmlns="" val="39641740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b="1" dirty="0" smtClean="0">
                <a:solidFill>
                  <a:srgbClr val="FFFF00"/>
                </a:solidFill>
              </a:rPr>
              <a:t>我们的市场调查 （用户反应）</a:t>
            </a:r>
            <a:endParaRPr lang="zh-CN" altLang="en-US" sz="5400" b="1" dirty="0">
              <a:solidFill>
                <a:srgbClr val="FFFF00"/>
              </a:solidFill>
            </a:endParaRPr>
          </a:p>
        </p:txBody>
      </p:sp>
      <p:sp>
        <p:nvSpPr>
          <p:cNvPr id="3" name="Content Placeholder 2"/>
          <p:cNvSpPr>
            <a:spLocks noGrp="1"/>
          </p:cNvSpPr>
          <p:nvPr>
            <p:ph idx="1"/>
          </p:nvPr>
        </p:nvSpPr>
        <p:spPr/>
        <p:txBody>
          <a:bodyPr>
            <a:normAutofit/>
          </a:bodyPr>
          <a:lstStyle/>
          <a:p>
            <a:r>
              <a:rPr lang="en-US" altLang="zh-CN" sz="2800" b="1" dirty="0" smtClean="0">
                <a:solidFill>
                  <a:schemeClr val="tx2"/>
                </a:solidFill>
              </a:rPr>
              <a:t>3D </a:t>
            </a:r>
            <a:r>
              <a:rPr lang="zh-CN" altLang="en-US" sz="2800" b="1" dirty="0" smtClean="0">
                <a:solidFill>
                  <a:schemeClr val="tx2"/>
                </a:solidFill>
              </a:rPr>
              <a:t>打印机的价格昂贵</a:t>
            </a:r>
            <a:endParaRPr lang="en-US" altLang="zh-CN" sz="2800" b="1" dirty="0" smtClean="0">
              <a:solidFill>
                <a:schemeClr val="tx2"/>
              </a:solidFill>
            </a:endParaRPr>
          </a:p>
          <a:p>
            <a:r>
              <a:rPr lang="zh-CN" altLang="en-US" sz="2800" b="1" dirty="0" smtClean="0">
                <a:solidFill>
                  <a:schemeClr val="tx2"/>
                </a:solidFill>
              </a:rPr>
              <a:t>更新换代很快</a:t>
            </a:r>
            <a:endParaRPr lang="en-US" altLang="zh-CN" sz="2800" b="1" dirty="0" smtClean="0">
              <a:solidFill>
                <a:schemeClr val="tx2"/>
              </a:solidFill>
            </a:endParaRPr>
          </a:p>
          <a:p>
            <a:r>
              <a:rPr lang="zh-CN" altLang="en-US" sz="2800" b="1" dirty="0" smtClean="0">
                <a:solidFill>
                  <a:schemeClr val="tx2"/>
                </a:solidFill>
              </a:rPr>
              <a:t>市场还没有公司提供免费</a:t>
            </a:r>
            <a:r>
              <a:rPr lang="en-US" altLang="zh-CN" sz="2800" b="1" dirty="0" smtClean="0">
                <a:solidFill>
                  <a:schemeClr val="tx2"/>
                </a:solidFill>
              </a:rPr>
              <a:t>3D</a:t>
            </a:r>
            <a:r>
              <a:rPr lang="zh-CN" altLang="en-US" sz="2800" b="1" dirty="0" smtClean="0">
                <a:solidFill>
                  <a:schemeClr val="tx2"/>
                </a:solidFill>
              </a:rPr>
              <a:t>打印机服务。</a:t>
            </a:r>
            <a:endParaRPr lang="en-US" altLang="zh-CN" sz="2800" b="1" dirty="0" smtClean="0">
              <a:solidFill>
                <a:schemeClr val="tx2"/>
              </a:solidFill>
            </a:endParaRPr>
          </a:p>
          <a:p>
            <a:r>
              <a:rPr lang="zh-CN" altLang="en-US" sz="3600" b="1" dirty="0" smtClean="0">
                <a:solidFill>
                  <a:srgbClr val="FF0000"/>
                </a:solidFill>
              </a:rPr>
              <a:t>如果有公司能提供免费的</a:t>
            </a:r>
            <a:r>
              <a:rPr lang="en-US" altLang="zh-CN" sz="3600" b="1" dirty="0" smtClean="0">
                <a:solidFill>
                  <a:srgbClr val="FF0000"/>
                </a:solidFill>
              </a:rPr>
              <a:t>3D</a:t>
            </a:r>
            <a:r>
              <a:rPr lang="zh-CN" altLang="en-US" sz="3600" b="1" dirty="0" smtClean="0">
                <a:solidFill>
                  <a:srgbClr val="FF0000"/>
                </a:solidFill>
              </a:rPr>
              <a:t>打印机，很多人愿意使用</a:t>
            </a:r>
            <a:endParaRPr lang="en-US" altLang="zh-CN" sz="3600" b="1" dirty="0" smtClean="0">
              <a:solidFill>
                <a:srgbClr val="FF0000"/>
              </a:solidFill>
            </a:endParaRPr>
          </a:p>
          <a:p>
            <a:endParaRPr lang="en-US" altLang="zh-CN" sz="2800" b="1" dirty="0" smtClean="0">
              <a:solidFill>
                <a:schemeClr val="tx2"/>
              </a:solidFill>
            </a:endParaRPr>
          </a:p>
        </p:txBody>
      </p:sp>
    </p:spTree>
    <p:extLst>
      <p:ext uri="{BB962C8B-B14F-4D97-AF65-F5344CB8AC3E}">
        <p14:creationId xmlns:p14="http://schemas.microsoft.com/office/powerpoint/2010/main" xmlns="" val="35133734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800" b="1" dirty="0" smtClean="0">
                <a:solidFill>
                  <a:srgbClr val="FFFF00"/>
                </a:solidFill>
              </a:rPr>
              <a:t>目前进展</a:t>
            </a:r>
            <a:endParaRPr lang="zh-CN" altLang="en-US" sz="4800" b="1" dirty="0">
              <a:solidFill>
                <a:srgbClr val="FFFF00"/>
              </a:solidFill>
            </a:endParaRPr>
          </a:p>
        </p:txBody>
      </p:sp>
      <p:sp>
        <p:nvSpPr>
          <p:cNvPr id="3" name="Content Placeholder 2"/>
          <p:cNvSpPr>
            <a:spLocks noGrp="1"/>
          </p:cNvSpPr>
          <p:nvPr>
            <p:ph idx="1"/>
          </p:nvPr>
        </p:nvSpPr>
        <p:spPr/>
        <p:txBody>
          <a:bodyPr>
            <a:normAutofit/>
          </a:bodyPr>
          <a:lstStyle/>
          <a:p>
            <a:r>
              <a:rPr lang="zh-CN" altLang="en-US" sz="2800" b="1" dirty="0" smtClean="0">
                <a:solidFill>
                  <a:schemeClr val="tx2"/>
                </a:solidFill>
              </a:rPr>
              <a:t>我们已经拿到</a:t>
            </a:r>
            <a:r>
              <a:rPr lang="en-US" altLang="zh-CN" sz="2800" b="1" dirty="0" smtClean="0">
                <a:solidFill>
                  <a:schemeClr val="tx2"/>
                </a:solidFill>
              </a:rPr>
              <a:t>3D</a:t>
            </a:r>
            <a:r>
              <a:rPr lang="zh-CN" altLang="en-US" sz="2800" b="1" dirty="0" smtClean="0">
                <a:solidFill>
                  <a:schemeClr val="tx2"/>
                </a:solidFill>
              </a:rPr>
              <a:t>打印机和耗材的初步报价</a:t>
            </a:r>
            <a:endParaRPr lang="en-US" altLang="zh-CN" sz="2800" b="1" dirty="0" smtClean="0">
              <a:solidFill>
                <a:schemeClr val="tx2"/>
              </a:solidFill>
            </a:endParaRPr>
          </a:p>
          <a:p>
            <a:r>
              <a:rPr lang="zh-CN" altLang="en-US" sz="2800" b="1" dirty="0" smtClean="0">
                <a:solidFill>
                  <a:schemeClr val="tx2"/>
                </a:solidFill>
              </a:rPr>
              <a:t>信用卡公司和大型连锁店合作正在磋商</a:t>
            </a:r>
            <a:endParaRPr lang="en-US" altLang="zh-CN" sz="2800" b="1" dirty="0" smtClean="0">
              <a:solidFill>
                <a:schemeClr val="tx2"/>
              </a:solidFill>
            </a:endParaRPr>
          </a:p>
          <a:p>
            <a:r>
              <a:rPr lang="zh-CN" altLang="en-US" sz="2800" b="1" dirty="0" smtClean="0">
                <a:solidFill>
                  <a:schemeClr val="tx2"/>
                </a:solidFill>
              </a:rPr>
              <a:t>在中国大陆，很多学校对免费概念的反应非常正面</a:t>
            </a:r>
            <a:endParaRPr lang="en-US" altLang="zh-CN" sz="2800" b="1" dirty="0" smtClean="0">
              <a:solidFill>
                <a:schemeClr val="tx2"/>
              </a:solidFill>
            </a:endParaRPr>
          </a:p>
          <a:p>
            <a:r>
              <a:rPr lang="zh-CN" altLang="en-US" sz="2800" b="1" dirty="0" smtClean="0">
                <a:solidFill>
                  <a:schemeClr val="tx2"/>
                </a:solidFill>
              </a:rPr>
              <a:t>在香港，也有很多公司表态愿意使用免费的</a:t>
            </a:r>
            <a:r>
              <a:rPr lang="en-US" altLang="zh-CN" sz="2800" b="1" dirty="0" smtClean="0">
                <a:solidFill>
                  <a:schemeClr val="tx2"/>
                </a:solidFill>
              </a:rPr>
              <a:t>3D</a:t>
            </a:r>
            <a:r>
              <a:rPr lang="zh-CN" altLang="en-US" sz="2800" b="1" dirty="0" smtClean="0">
                <a:solidFill>
                  <a:schemeClr val="tx2"/>
                </a:solidFill>
              </a:rPr>
              <a:t>打印机</a:t>
            </a:r>
            <a:endParaRPr lang="en-US" altLang="zh-CN" sz="2800" b="1" dirty="0" smtClean="0">
              <a:solidFill>
                <a:schemeClr val="tx2"/>
              </a:solidFill>
            </a:endParaRPr>
          </a:p>
          <a:p>
            <a:r>
              <a:rPr lang="zh-CN" altLang="en-US" sz="2800" b="1" dirty="0" smtClean="0">
                <a:solidFill>
                  <a:srgbClr val="FF0000"/>
                </a:solidFill>
              </a:rPr>
              <a:t>很多公司和学校都说期待我们的计划能尽早实现</a:t>
            </a:r>
            <a:endParaRPr lang="en-US" altLang="zh-CN" sz="2800" b="1" dirty="0" smtClean="0">
              <a:solidFill>
                <a:srgbClr val="FF0000"/>
              </a:solidFill>
            </a:endParaRPr>
          </a:p>
          <a:p>
            <a:endParaRPr lang="en-US" altLang="zh-CN" sz="2800" b="1" dirty="0" smtClean="0">
              <a:solidFill>
                <a:schemeClr val="tx2"/>
              </a:solidFill>
            </a:endParaRPr>
          </a:p>
        </p:txBody>
      </p:sp>
    </p:spTree>
    <p:extLst>
      <p:ext uri="{BB962C8B-B14F-4D97-AF65-F5344CB8AC3E}">
        <p14:creationId xmlns:p14="http://schemas.microsoft.com/office/powerpoint/2010/main" xmlns="" val="30054148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9568" y="0"/>
            <a:ext cx="9601200" cy="1036850"/>
          </a:xfrm>
        </p:spPr>
        <p:txBody>
          <a:bodyPr>
            <a:normAutofit/>
          </a:bodyPr>
          <a:lstStyle/>
          <a:p>
            <a:r>
              <a:rPr lang="zh-CN" altLang="en-US" sz="4800" b="1" dirty="0" smtClean="0">
                <a:solidFill>
                  <a:srgbClr val="FFFF00"/>
                </a:solidFill>
              </a:rPr>
              <a:t>未来计划</a:t>
            </a:r>
            <a:endParaRPr lang="en-CA" sz="4800" b="1" dirty="0">
              <a:solidFill>
                <a:srgbClr val="FFFF00"/>
              </a:solidFill>
            </a:endParaRPr>
          </a:p>
        </p:txBody>
      </p:sp>
      <p:sp>
        <p:nvSpPr>
          <p:cNvPr id="3" name="内容占位符 2"/>
          <p:cNvSpPr>
            <a:spLocks noGrp="1"/>
          </p:cNvSpPr>
          <p:nvPr>
            <p:ph idx="1"/>
          </p:nvPr>
        </p:nvSpPr>
        <p:spPr/>
        <p:txBody>
          <a:bodyPr/>
          <a:lstStyle/>
          <a:p>
            <a:r>
              <a:rPr lang="zh-CN" altLang="en-US" b="1" dirty="0" smtClean="0">
                <a:solidFill>
                  <a:srgbClr val="FF0000"/>
                </a:solidFill>
              </a:rPr>
              <a:t>希望在第</a:t>
            </a:r>
            <a:r>
              <a:rPr lang="en-US" altLang="zh-CN" b="1" dirty="0" smtClean="0">
                <a:solidFill>
                  <a:srgbClr val="FF0000"/>
                </a:solidFill>
              </a:rPr>
              <a:t>1-3</a:t>
            </a:r>
            <a:r>
              <a:rPr lang="zh-CN" altLang="en-US" b="1" dirty="0" smtClean="0">
                <a:solidFill>
                  <a:srgbClr val="FF0000"/>
                </a:solidFill>
              </a:rPr>
              <a:t>年内</a:t>
            </a:r>
            <a:r>
              <a:rPr lang="zh-CN" altLang="en-US" b="1" dirty="0" smtClean="0">
                <a:solidFill>
                  <a:srgbClr val="FF0000"/>
                </a:solidFill>
              </a:rPr>
              <a:t>，收集更多的客户用量数据，以此更好的调整耗材的策略方案。</a:t>
            </a:r>
            <a:endParaRPr lang="en-US" altLang="zh-CN" b="1" dirty="0" smtClean="0">
              <a:solidFill>
                <a:srgbClr val="FF0000"/>
              </a:solidFill>
            </a:endParaRPr>
          </a:p>
          <a:p>
            <a:r>
              <a:rPr lang="zh-CN" altLang="en-US" b="1" dirty="0" smtClean="0">
                <a:solidFill>
                  <a:srgbClr val="FF0000"/>
                </a:solidFill>
              </a:rPr>
              <a:t>将</a:t>
            </a:r>
            <a:r>
              <a:rPr lang="zh-CN" altLang="en-US" b="1" dirty="0" smtClean="0">
                <a:solidFill>
                  <a:srgbClr val="FF0000"/>
                </a:solidFill>
              </a:rPr>
              <a:t>免费用户</a:t>
            </a:r>
            <a:r>
              <a:rPr lang="zh-CN" altLang="en-US" b="1" dirty="0" smtClean="0">
                <a:solidFill>
                  <a:srgbClr val="FF0000"/>
                </a:solidFill>
              </a:rPr>
              <a:t>增加</a:t>
            </a:r>
            <a:r>
              <a:rPr lang="en-US" altLang="zh-CN" b="1" dirty="0" smtClean="0">
                <a:solidFill>
                  <a:srgbClr val="FF0000"/>
                </a:solidFill>
              </a:rPr>
              <a:t>3000 - 5000 </a:t>
            </a:r>
            <a:r>
              <a:rPr lang="zh-CN" altLang="en-US" b="1" dirty="0" smtClean="0">
                <a:solidFill>
                  <a:srgbClr val="FF0000"/>
                </a:solidFill>
              </a:rPr>
              <a:t>个</a:t>
            </a:r>
            <a:endParaRPr lang="en-US" altLang="zh-CN" b="1" dirty="0" smtClean="0">
              <a:solidFill>
                <a:schemeClr val="tx2"/>
              </a:solidFill>
            </a:endParaRPr>
          </a:p>
          <a:p>
            <a:r>
              <a:rPr lang="zh-CN" altLang="en-US" dirty="0" smtClean="0">
                <a:solidFill>
                  <a:schemeClr val="tx2"/>
                </a:solidFill>
              </a:rPr>
              <a:t>我们的客户群越大，我们的耗材成本就越低，竞争力就越强</a:t>
            </a:r>
            <a:endParaRPr lang="en-US" altLang="zh-CN" dirty="0" smtClean="0">
              <a:solidFill>
                <a:schemeClr val="tx2"/>
              </a:solidFill>
            </a:endParaRPr>
          </a:p>
          <a:p>
            <a:r>
              <a:rPr lang="zh-CN" altLang="en-US" dirty="0" smtClean="0">
                <a:solidFill>
                  <a:schemeClr val="tx2"/>
                </a:solidFill>
              </a:rPr>
              <a:t>在第</a:t>
            </a:r>
            <a:r>
              <a:rPr lang="en-US" altLang="zh-CN" dirty="0" smtClean="0">
                <a:solidFill>
                  <a:schemeClr val="tx2"/>
                </a:solidFill>
              </a:rPr>
              <a:t>4-5</a:t>
            </a:r>
            <a:r>
              <a:rPr lang="zh-CN" altLang="en-US" dirty="0" smtClean="0">
                <a:solidFill>
                  <a:schemeClr val="tx2"/>
                </a:solidFill>
              </a:rPr>
              <a:t>年内，推广至更多小型企业及个人用户</a:t>
            </a:r>
            <a:endParaRPr lang="en-US" altLang="zh-CN" dirty="0" smtClean="0">
              <a:solidFill>
                <a:schemeClr val="tx2"/>
              </a:solidFill>
            </a:endParaRPr>
          </a:p>
          <a:p>
            <a:r>
              <a:rPr lang="zh-CN" altLang="en-US" dirty="0" smtClean="0">
                <a:solidFill>
                  <a:schemeClr val="tx2"/>
                </a:solidFill>
              </a:rPr>
              <a:t>达到广泛普及</a:t>
            </a:r>
            <a:r>
              <a:rPr lang="en-US" altLang="zh-CN" dirty="0" smtClean="0">
                <a:solidFill>
                  <a:schemeClr val="tx2"/>
                </a:solidFill>
              </a:rPr>
              <a:t>3D </a:t>
            </a:r>
            <a:r>
              <a:rPr lang="zh-CN" altLang="en-US" dirty="0" smtClean="0">
                <a:solidFill>
                  <a:schemeClr val="tx2"/>
                </a:solidFill>
              </a:rPr>
              <a:t>打印机的目的</a:t>
            </a:r>
            <a:endParaRPr lang="en-CA" dirty="0">
              <a:solidFill>
                <a:schemeClr val="tx2"/>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3" descr="revolution_3dprinting.jpg"/>
          <p:cNvPicPr>
            <a:picLocks noChangeAspect="1"/>
          </p:cNvPicPr>
          <p:nvPr/>
        </p:nvPicPr>
        <p:blipFill>
          <a:blip r:embed="rId2" cstate="print"/>
          <a:stretch>
            <a:fillRect/>
          </a:stretch>
        </p:blipFill>
        <p:spPr>
          <a:xfrm>
            <a:off x="1621762" y="1576377"/>
            <a:ext cx="5328592" cy="2241323"/>
          </a:xfrm>
          <a:prstGeom prst="rect">
            <a:avLst/>
          </a:prstGeom>
        </p:spPr>
      </p:pic>
      <p:sp>
        <p:nvSpPr>
          <p:cNvPr id="2" name="Title 1"/>
          <p:cNvSpPr>
            <a:spLocks noGrp="1"/>
          </p:cNvSpPr>
          <p:nvPr>
            <p:ph type="title"/>
          </p:nvPr>
        </p:nvSpPr>
        <p:spPr/>
        <p:txBody>
          <a:bodyPr>
            <a:noAutofit/>
          </a:bodyPr>
          <a:lstStyle/>
          <a:p>
            <a:r>
              <a:rPr lang="en-US" altLang="zh-CN" sz="4400" b="1" dirty="0" smtClean="0">
                <a:solidFill>
                  <a:srgbClr val="FFFF00"/>
                </a:solidFill>
                <a:latin typeface="Arial Black" pitchFamily="34" charset="0"/>
              </a:rPr>
              <a:t>3D</a:t>
            </a:r>
            <a:r>
              <a:rPr lang="zh-CN" altLang="en-US" sz="4400" b="1" dirty="0" smtClean="0">
                <a:solidFill>
                  <a:srgbClr val="FFFF00"/>
                </a:solidFill>
                <a:latin typeface="Arial Black" pitchFamily="34" charset="0"/>
              </a:rPr>
              <a:t>打印机推动传统行业数字化发展</a:t>
            </a:r>
            <a:endParaRPr lang="en-US" sz="4400" dirty="0">
              <a:solidFill>
                <a:srgbClr val="FFFF00"/>
              </a:solidFill>
            </a:endParaRPr>
          </a:p>
        </p:txBody>
      </p:sp>
      <p:sp>
        <p:nvSpPr>
          <p:cNvPr id="3" name="Text Placeholder 2"/>
          <p:cNvSpPr>
            <a:spLocks noGrp="1"/>
          </p:cNvSpPr>
          <p:nvPr>
            <p:ph idx="1"/>
          </p:nvPr>
        </p:nvSpPr>
        <p:spPr/>
        <p:txBody>
          <a:bodyPr>
            <a:normAutofit lnSpcReduction="10000"/>
          </a:bodyPr>
          <a:lstStyle/>
          <a:p>
            <a:pPr>
              <a:buNone/>
            </a:pPr>
            <a:r>
              <a:rPr lang="en-US" altLang="zh-CN" b="1" dirty="0" smtClean="0">
                <a:latin typeface="Bodoni MT Black" pitchFamily="18" charset="0"/>
              </a:rPr>
              <a:t>	</a:t>
            </a:r>
          </a:p>
          <a:p>
            <a:pPr>
              <a:buNone/>
            </a:pPr>
            <a:r>
              <a:rPr lang="en-US" altLang="zh-CN" b="1" dirty="0" smtClean="0">
                <a:latin typeface="Bodoni MT Black" pitchFamily="18" charset="0"/>
              </a:rPr>
              <a:t>	</a:t>
            </a:r>
          </a:p>
          <a:p>
            <a:pPr>
              <a:buNone/>
            </a:pPr>
            <a:endParaRPr lang="en-US" altLang="zh-CN" b="1" dirty="0" smtClean="0">
              <a:latin typeface="Bodoni MT Black" pitchFamily="18" charset="0"/>
            </a:endParaRPr>
          </a:p>
          <a:p>
            <a:pPr>
              <a:buNone/>
            </a:pPr>
            <a:r>
              <a:rPr lang="en-US" altLang="zh-CN" b="1" dirty="0" smtClean="0">
                <a:latin typeface="Bodoni MT Black" pitchFamily="18" charset="0"/>
              </a:rPr>
              <a:t>	</a:t>
            </a:r>
          </a:p>
          <a:p>
            <a:pPr>
              <a:buNone/>
            </a:pPr>
            <a:r>
              <a:rPr lang="en-US" altLang="zh-CN" b="1" dirty="0" smtClean="0">
                <a:latin typeface="Bodoni MT Black" pitchFamily="18" charset="0"/>
              </a:rPr>
              <a:t>	3D</a:t>
            </a:r>
            <a:r>
              <a:rPr lang="zh-CN" altLang="en-US" b="1" dirty="0" smtClean="0">
                <a:latin typeface="Bodoni MT Black" pitchFamily="18" charset="0"/>
              </a:rPr>
              <a:t>打印机好处不单只是体现在一些设计，模具，牙科之类的一方面对于传统行业像是手工类或者维修服务业也有一定的推动发展。</a:t>
            </a:r>
            <a:endParaRPr lang="en-US" altLang="zh-CN" b="1" dirty="0" smtClean="0">
              <a:latin typeface="Bodoni MT Black" pitchFamily="18" charset="0"/>
            </a:endParaRPr>
          </a:p>
          <a:p>
            <a:pPr>
              <a:buNone/>
            </a:pPr>
            <a:r>
              <a:rPr lang="en-CA" altLang="zh-CN" b="1" dirty="0" smtClean="0">
                <a:latin typeface="Bodoni MT Black" pitchFamily="18" charset="0"/>
              </a:rPr>
              <a:t>	</a:t>
            </a:r>
            <a:r>
              <a:rPr lang="zh-CN" altLang="en-US" b="1" dirty="0" smtClean="0">
                <a:latin typeface="Bodoni MT Black" pitchFamily="18" charset="0"/>
              </a:rPr>
              <a:t>例子：修车行不需再留有塑料件库存。所有塑料件都以数字化数据的形式存在电脑里。需要哪台汽车的零件，只需要打开文件打印出来就可以安装了。大大缩小了需要订货的时间和零件的价钱，提供了极大便利性。</a:t>
            </a:r>
            <a:endParaRPr lang="en-CA" b="1" dirty="0" smtClean="0">
              <a:latin typeface="Bodoni MT Black" pitchFamily="18" charset="0"/>
            </a:endParaRPr>
          </a:p>
          <a:p>
            <a:pPr>
              <a:buNone/>
            </a:pPr>
            <a:endParaRPr lang="en-US" dirty="0"/>
          </a:p>
        </p:txBody>
      </p:sp>
    </p:spTree>
    <p:extLst>
      <p:ext uri="{BB962C8B-B14F-4D97-AF65-F5344CB8AC3E}">
        <p14:creationId xmlns:p14="http://schemas.microsoft.com/office/powerpoint/2010/main" xmlns="" val="188841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315" y="0"/>
            <a:ext cx="9601200" cy="1036850"/>
          </a:xfrm>
        </p:spPr>
        <p:txBody>
          <a:bodyPr>
            <a:normAutofit/>
          </a:bodyPr>
          <a:lstStyle/>
          <a:p>
            <a:r>
              <a:rPr lang="zh-CN" altLang="en-US" sz="5400" b="1" dirty="0" smtClean="0">
                <a:solidFill>
                  <a:srgbClr val="FFFF00"/>
                </a:solidFill>
              </a:rPr>
              <a:t>模型产品（一）</a:t>
            </a:r>
            <a:endParaRPr lang="en-US" sz="5400" b="1" dirty="0">
              <a:solidFill>
                <a:srgbClr val="FFFF00"/>
              </a:solidFill>
            </a:endParaRPr>
          </a:p>
        </p:txBody>
      </p:sp>
      <p:sp>
        <p:nvSpPr>
          <p:cNvPr id="4" name="Text Placeholder 3"/>
          <p:cNvSpPr>
            <a:spLocks noGrp="1"/>
          </p:cNvSpPr>
          <p:nvPr>
            <p:ph type="body" sz="half" idx="2"/>
          </p:nvPr>
        </p:nvSpPr>
        <p:spPr>
          <a:xfrm>
            <a:off x="689810" y="5710989"/>
            <a:ext cx="3430604" cy="577516"/>
          </a:xfrm>
        </p:spPr>
        <p:txBody>
          <a:bodyPr/>
          <a:lstStyle/>
          <a:p>
            <a:r>
              <a:rPr lang="zh-CN" altLang="en-US" dirty="0" smtClean="0"/>
              <a:t>耗材</a:t>
            </a:r>
            <a:r>
              <a:rPr lang="en-US" altLang="zh-CN" dirty="0" smtClean="0"/>
              <a:t>52</a:t>
            </a:r>
            <a:r>
              <a:rPr lang="zh-CN" altLang="en-US" dirty="0" smtClean="0"/>
              <a:t>克，用时</a:t>
            </a:r>
            <a:r>
              <a:rPr lang="en-US" altLang="zh-CN" dirty="0" smtClean="0"/>
              <a:t>4</a:t>
            </a:r>
            <a:r>
              <a:rPr lang="zh-CN" altLang="en-US" dirty="0" smtClean="0"/>
              <a:t>小时</a:t>
            </a:r>
            <a:endParaRPr lang="en-US" dirty="0"/>
          </a:p>
        </p:txBody>
      </p:sp>
      <p:pic>
        <p:nvPicPr>
          <p:cNvPr id="5" name="内容占位符 3" descr="file3.jpeg"/>
          <p:cNvPicPr>
            <a:picLocks noGrp="1" noChangeAspect="1"/>
          </p:cNvPicPr>
          <p:nvPr>
            <p:ph idx="1"/>
          </p:nvPr>
        </p:nvPicPr>
        <p:blipFill>
          <a:blip r:embed="rId2" cstate="print"/>
          <a:stretch>
            <a:fillRect/>
          </a:stretch>
        </p:blipFill>
        <p:spPr>
          <a:xfrm>
            <a:off x="899592" y="2636912"/>
            <a:ext cx="3777500" cy="2880320"/>
          </a:xfrm>
        </p:spPr>
      </p:pic>
      <p:pic>
        <p:nvPicPr>
          <p:cNvPr id="6" name="图片占位符 5" descr="file1.jpeg"/>
          <p:cNvPicPr>
            <a:picLocks noGrp="1" noChangeAspect="1"/>
          </p:cNvPicPr>
          <p:nvPr>
            <p:ph type="pic" idx="1"/>
          </p:nvPr>
        </p:nvPicPr>
        <p:blipFill>
          <a:blip r:embed="rId3" cstate="print"/>
          <a:srcRect t="3102" b="3102"/>
          <a:stretch>
            <a:fillRect/>
          </a:stretch>
        </p:blipFill>
        <p:spPr>
          <a:xfrm>
            <a:off x="5708413" y="1762277"/>
            <a:ext cx="6172200" cy="4343400"/>
          </a:xfrm>
          <a:prstGeom prst="rect">
            <a:avLst/>
          </a:prstGeom>
        </p:spPr>
      </p:pic>
      <p:pic>
        <p:nvPicPr>
          <p:cNvPr id="7" name="内容占位符 3" descr="file3.jpeg"/>
          <p:cNvPicPr>
            <a:picLocks noGrp="1" noChangeAspect="1"/>
          </p:cNvPicPr>
          <p:nvPr>
            <p:ph idx="1"/>
          </p:nvPr>
        </p:nvPicPr>
        <p:blipFill>
          <a:blip r:embed="rId2" cstate="print"/>
          <a:stretch>
            <a:fillRect/>
          </a:stretch>
        </p:blipFill>
        <p:spPr>
          <a:xfrm>
            <a:off x="299355" y="1714637"/>
            <a:ext cx="5241353" cy="3996499"/>
          </a:xfrm>
        </p:spPr>
      </p:pic>
    </p:spTree>
    <p:extLst>
      <p:ext uri="{BB962C8B-B14F-4D97-AF65-F5344CB8AC3E}">
        <p14:creationId xmlns:p14="http://schemas.microsoft.com/office/powerpoint/2010/main" xmlns="" val="41299261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b="1" dirty="0" smtClean="0">
                <a:solidFill>
                  <a:srgbClr val="FFFF00"/>
                </a:solidFill>
              </a:rPr>
              <a:t>模型产品（二）</a:t>
            </a:r>
            <a:endParaRPr lang="en-CA" sz="5400" dirty="0"/>
          </a:p>
        </p:txBody>
      </p:sp>
      <p:sp>
        <p:nvSpPr>
          <p:cNvPr id="4" name="文本占位符 3"/>
          <p:cNvSpPr>
            <a:spLocks noGrp="1"/>
          </p:cNvSpPr>
          <p:nvPr>
            <p:ph type="body" sz="half" idx="2"/>
          </p:nvPr>
        </p:nvSpPr>
        <p:spPr>
          <a:xfrm>
            <a:off x="914400" y="5805182"/>
            <a:ext cx="3607266" cy="545284"/>
          </a:xfrm>
        </p:spPr>
        <p:txBody>
          <a:bodyPr/>
          <a:lstStyle/>
          <a:p>
            <a:r>
              <a:rPr lang="zh-CN" altLang="en-US" dirty="0" smtClean="0"/>
              <a:t>耗材</a:t>
            </a:r>
            <a:r>
              <a:rPr lang="en-US" altLang="zh-CN" dirty="0" smtClean="0"/>
              <a:t>48</a:t>
            </a:r>
            <a:r>
              <a:rPr lang="zh-CN" altLang="en-US" dirty="0" smtClean="0"/>
              <a:t>克，用时</a:t>
            </a:r>
            <a:r>
              <a:rPr lang="en-US" altLang="zh-CN" dirty="0" smtClean="0"/>
              <a:t>3.5</a:t>
            </a:r>
            <a:r>
              <a:rPr lang="zh-CN" altLang="en-US" dirty="0" smtClean="0"/>
              <a:t>小时</a:t>
            </a:r>
            <a:endParaRPr lang="en-US" dirty="0" smtClean="0"/>
          </a:p>
          <a:p>
            <a:endParaRPr lang="en-CA" dirty="0"/>
          </a:p>
        </p:txBody>
      </p:sp>
      <p:pic>
        <p:nvPicPr>
          <p:cNvPr id="5" name="内容占位符 3" descr="file.jpeg"/>
          <p:cNvPicPr>
            <a:picLocks noGrp="1" noChangeAspect="1"/>
          </p:cNvPicPr>
          <p:nvPr>
            <p:ph idx="1"/>
          </p:nvPr>
        </p:nvPicPr>
        <p:blipFill>
          <a:blip r:embed="rId2" cstate="print"/>
          <a:stretch>
            <a:fillRect/>
          </a:stretch>
        </p:blipFill>
        <p:spPr>
          <a:xfrm>
            <a:off x="784236" y="1895875"/>
            <a:ext cx="4232381" cy="3630824"/>
          </a:xfrm>
        </p:spPr>
      </p:pic>
      <p:pic>
        <p:nvPicPr>
          <p:cNvPr id="6" name="图片 5" descr="file2.jpeg"/>
          <p:cNvPicPr>
            <a:picLocks noChangeAspect="1"/>
          </p:cNvPicPr>
          <p:nvPr/>
        </p:nvPicPr>
        <p:blipFill>
          <a:blip r:embed="rId3" cstate="print"/>
          <a:stretch>
            <a:fillRect/>
          </a:stretch>
        </p:blipFill>
        <p:spPr>
          <a:xfrm>
            <a:off x="7212325" y="1918823"/>
            <a:ext cx="2951747" cy="378904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6000" b="1" dirty="0" smtClean="0">
                <a:solidFill>
                  <a:srgbClr val="FFFF00"/>
                </a:solidFill>
              </a:rPr>
              <a:t>我們的想法</a:t>
            </a:r>
            <a:endParaRPr lang="en-US" sz="6000" b="1" dirty="0">
              <a:solidFill>
                <a:srgbClr val="FFFF00"/>
              </a:solidFill>
            </a:endParaRPr>
          </a:p>
        </p:txBody>
      </p:sp>
      <p:sp>
        <p:nvSpPr>
          <p:cNvPr id="3" name="Content Placeholder 2"/>
          <p:cNvSpPr>
            <a:spLocks noGrp="1"/>
          </p:cNvSpPr>
          <p:nvPr>
            <p:ph idx="1"/>
          </p:nvPr>
        </p:nvSpPr>
        <p:spPr/>
        <p:txBody>
          <a:bodyPr/>
          <a:lstStyle/>
          <a:p>
            <a:r>
              <a:rPr lang="zh-CN" altLang="en-US" sz="3800" b="1" dirty="0" smtClean="0">
                <a:solidFill>
                  <a:schemeClr val="tx2"/>
                </a:solidFill>
              </a:rPr>
              <a:t>結合共享和大数据概念</a:t>
            </a:r>
            <a:endParaRPr lang="en-US" altLang="zh-CN" sz="3800" b="1" dirty="0" smtClean="0">
              <a:solidFill>
                <a:schemeClr val="tx2"/>
              </a:solidFill>
            </a:endParaRPr>
          </a:p>
          <a:p>
            <a:r>
              <a:rPr lang="zh-CN" altLang="en-US" sz="3800" b="1" dirty="0" smtClean="0">
                <a:solidFill>
                  <a:schemeClr val="tx2"/>
                </a:solidFill>
              </a:rPr>
              <a:t>把互联网的运用模式应用在实体产品上</a:t>
            </a:r>
            <a:endParaRPr lang="en-US" altLang="zh-CN" sz="3800" b="1" dirty="0" smtClean="0">
              <a:solidFill>
                <a:schemeClr val="tx2"/>
              </a:solidFill>
            </a:endParaRPr>
          </a:p>
          <a:p>
            <a:r>
              <a:rPr lang="zh-CN" altLang="en-US" sz="3800" b="1" dirty="0" smtClean="0">
                <a:solidFill>
                  <a:schemeClr val="tx2"/>
                </a:solidFill>
              </a:rPr>
              <a:t>提供免费的</a:t>
            </a:r>
            <a:r>
              <a:rPr lang="en-US" altLang="zh-CN" sz="3800" b="1" dirty="0" smtClean="0">
                <a:solidFill>
                  <a:schemeClr val="tx2"/>
                </a:solidFill>
              </a:rPr>
              <a:t>3D </a:t>
            </a:r>
            <a:r>
              <a:rPr lang="zh-CN" altLang="en-US" sz="3800" b="1" dirty="0" smtClean="0">
                <a:solidFill>
                  <a:schemeClr val="tx2"/>
                </a:solidFill>
              </a:rPr>
              <a:t>打印机给用户使用</a:t>
            </a:r>
            <a:endParaRPr lang="en-US" altLang="zh-CN" sz="3800" b="1" dirty="0" smtClean="0">
              <a:solidFill>
                <a:schemeClr val="tx2"/>
              </a:solidFill>
            </a:endParaRPr>
          </a:p>
          <a:p>
            <a:r>
              <a:rPr lang="zh-CN" altLang="en-US" sz="3800" b="1" dirty="0" smtClean="0">
                <a:solidFill>
                  <a:srgbClr val="FF0000"/>
                </a:solidFill>
              </a:rPr>
              <a:t>我们靠后续的服务赚取利润</a:t>
            </a:r>
            <a:endParaRPr lang="en-US" altLang="zh-CN" sz="3800" b="1" dirty="0" smtClean="0">
              <a:solidFill>
                <a:srgbClr val="FF0000"/>
              </a:solidFill>
            </a:endParaRPr>
          </a:p>
          <a:p>
            <a:endParaRPr lang="en-US" altLang="zh-CN" dirty="0" smtClean="0">
              <a:solidFill>
                <a:schemeClr val="tx2"/>
              </a:solidFill>
            </a:endParaRPr>
          </a:p>
          <a:p>
            <a:endParaRPr lang="en-US" altLang="zh-CN" dirty="0" smtClean="0"/>
          </a:p>
          <a:p>
            <a:endParaRPr lang="en-US" dirty="0" smtClean="0"/>
          </a:p>
          <a:p>
            <a:endParaRPr lang="en-US" dirty="0"/>
          </a:p>
        </p:txBody>
      </p:sp>
      <p:pic>
        <p:nvPicPr>
          <p:cNvPr id="4" name="图片 3" descr="landscape (1).jpg"/>
          <p:cNvPicPr>
            <a:picLocks noChangeAspect="1"/>
          </p:cNvPicPr>
          <p:nvPr/>
        </p:nvPicPr>
        <p:blipFill>
          <a:blip r:embed="rId3" cstate="print"/>
          <a:stretch>
            <a:fillRect/>
          </a:stretch>
        </p:blipFill>
        <p:spPr>
          <a:xfrm>
            <a:off x="7748562" y="3952551"/>
            <a:ext cx="3974377" cy="2649585"/>
          </a:xfrm>
          <a:prstGeom prst="rect">
            <a:avLst/>
          </a:prstGeom>
        </p:spPr>
      </p:pic>
    </p:spTree>
    <p:extLst>
      <p:ext uri="{BB962C8B-B14F-4D97-AF65-F5344CB8AC3E}">
        <p14:creationId xmlns:p14="http://schemas.microsoft.com/office/powerpoint/2010/main" xmlns="" val="36398723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solidFill>
                  <a:srgbClr val="FFFF00"/>
                </a:solidFill>
              </a:rPr>
              <a:t>谢谢观看</a:t>
            </a:r>
            <a:endParaRPr lang="en-CA" sz="5400" dirty="0">
              <a:solidFill>
                <a:srgbClr val="FFFF00"/>
              </a:solidFill>
            </a:endParaRPr>
          </a:p>
        </p:txBody>
      </p:sp>
      <p:sp>
        <p:nvSpPr>
          <p:cNvPr id="4" name="文本占位符 3"/>
          <p:cNvSpPr>
            <a:spLocks noGrp="1"/>
          </p:cNvSpPr>
          <p:nvPr>
            <p:ph type="body" sz="half" idx="2"/>
          </p:nvPr>
        </p:nvSpPr>
        <p:spPr/>
        <p:txBody>
          <a:bodyPr/>
          <a:lstStyle/>
          <a:p>
            <a:endParaRPr lang="en-CA" dirty="0"/>
          </a:p>
        </p:txBody>
      </p:sp>
      <p:pic>
        <p:nvPicPr>
          <p:cNvPr id="9" name="图片占位符 8" descr="landscape.jpg"/>
          <p:cNvPicPr>
            <a:picLocks noGrp="1" noChangeAspect="1"/>
          </p:cNvPicPr>
          <p:nvPr>
            <p:ph type="pic" idx="1"/>
          </p:nvPr>
        </p:nvPicPr>
        <p:blipFill>
          <a:blip r:embed="rId2" cstate="print"/>
          <a:srcRect l="2632" r="2632"/>
          <a:stretch>
            <a:fillRect/>
          </a:stretch>
        </p:blipFill>
        <p:spPr>
          <a:xfrm>
            <a:off x="1307432" y="1844843"/>
            <a:ext cx="6172200" cy="4343400"/>
          </a:xfr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6000" b="1" dirty="0" smtClean="0">
                <a:solidFill>
                  <a:srgbClr val="FFFF00"/>
                </a:solidFill>
              </a:rPr>
              <a:t>提供免费</a:t>
            </a:r>
            <a:r>
              <a:rPr lang="en-US" altLang="zh-CN" sz="6000" b="1" dirty="0" smtClean="0">
                <a:solidFill>
                  <a:srgbClr val="FFFF00"/>
                </a:solidFill>
              </a:rPr>
              <a:t>3D</a:t>
            </a:r>
            <a:r>
              <a:rPr lang="zh-CN" altLang="en-US" sz="6000" b="1" dirty="0" smtClean="0">
                <a:solidFill>
                  <a:srgbClr val="FFFF00"/>
                </a:solidFill>
              </a:rPr>
              <a:t>打印机的好处</a:t>
            </a:r>
            <a:endParaRPr lang="zh-CN" altLang="en-US" sz="6000" b="1" dirty="0">
              <a:solidFill>
                <a:srgbClr val="FFFF00"/>
              </a:solidFill>
            </a:endParaRPr>
          </a:p>
        </p:txBody>
      </p:sp>
      <p:sp>
        <p:nvSpPr>
          <p:cNvPr id="3" name="Content Placeholder 2"/>
          <p:cNvSpPr>
            <a:spLocks noGrp="1"/>
          </p:cNvSpPr>
          <p:nvPr>
            <p:ph idx="1"/>
          </p:nvPr>
        </p:nvSpPr>
        <p:spPr/>
        <p:txBody>
          <a:bodyPr>
            <a:normAutofit/>
          </a:bodyPr>
          <a:lstStyle/>
          <a:p>
            <a:r>
              <a:rPr lang="zh-CN" altLang="en-US" sz="2800" b="1" dirty="0" smtClean="0">
                <a:solidFill>
                  <a:schemeClr val="tx2"/>
                </a:solidFill>
              </a:rPr>
              <a:t>容易吸引用户</a:t>
            </a:r>
            <a:endParaRPr lang="en-US" altLang="zh-CN" sz="2800" b="1" dirty="0" smtClean="0">
              <a:solidFill>
                <a:schemeClr val="tx2"/>
              </a:solidFill>
            </a:endParaRPr>
          </a:p>
          <a:p>
            <a:r>
              <a:rPr lang="zh-CN" altLang="en-US" sz="2800" b="1" dirty="0" smtClean="0">
                <a:solidFill>
                  <a:schemeClr val="tx2"/>
                </a:solidFill>
              </a:rPr>
              <a:t>容易做市场推广</a:t>
            </a:r>
            <a:endParaRPr lang="en-US" altLang="zh-CN" sz="2800" b="1" dirty="0" smtClean="0">
              <a:solidFill>
                <a:schemeClr val="tx2"/>
              </a:solidFill>
            </a:endParaRPr>
          </a:p>
          <a:p>
            <a:r>
              <a:rPr lang="zh-CN" altLang="en-US" sz="2800" b="1" dirty="0" smtClean="0">
                <a:solidFill>
                  <a:schemeClr val="tx2"/>
                </a:solidFill>
              </a:rPr>
              <a:t>提高市场占有率</a:t>
            </a:r>
            <a:endParaRPr lang="en-US" altLang="zh-CN" sz="2800" b="1" dirty="0" smtClean="0">
              <a:solidFill>
                <a:schemeClr val="tx2"/>
              </a:solidFill>
            </a:endParaRPr>
          </a:p>
          <a:p>
            <a:r>
              <a:rPr lang="zh-CN" altLang="en-US" sz="2800" b="1" dirty="0" smtClean="0">
                <a:solidFill>
                  <a:schemeClr val="tx2"/>
                </a:solidFill>
              </a:rPr>
              <a:t>在新产品还没普及之前，我们已经占领了很大的市场</a:t>
            </a:r>
            <a:endParaRPr lang="en-US" altLang="zh-CN" sz="2800" b="1" dirty="0" smtClean="0">
              <a:solidFill>
                <a:schemeClr val="tx2"/>
              </a:solidFill>
            </a:endParaRPr>
          </a:p>
          <a:p>
            <a:r>
              <a:rPr lang="zh-CN" altLang="en-US" sz="3600" b="1" dirty="0" smtClean="0">
                <a:solidFill>
                  <a:srgbClr val="FF0000"/>
                </a:solidFill>
              </a:rPr>
              <a:t>在全球都有市场</a:t>
            </a:r>
            <a:endParaRPr lang="en-US" altLang="zh-CN" sz="3600" b="1" dirty="0" smtClean="0">
              <a:solidFill>
                <a:srgbClr val="FF0000"/>
              </a:solidFill>
            </a:endParaRPr>
          </a:p>
          <a:p>
            <a:r>
              <a:rPr lang="zh-CN" altLang="en-US" sz="3600" b="1" dirty="0" smtClean="0">
                <a:solidFill>
                  <a:srgbClr val="FF0000"/>
                </a:solidFill>
              </a:rPr>
              <a:t>成为行业龙头</a:t>
            </a:r>
            <a:endParaRPr lang="zh-CN" altLang="en-US" sz="3600" b="1" dirty="0">
              <a:solidFill>
                <a:srgbClr val="FF0000"/>
              </a:solidFill>
            </a:endParaRPr>
          </a:p>
        </p:txBody>
      </p:sp>
    </p:spTree>
    <p:extLst>
      <p:ext uri="{BB962C8B-B14F-4D97-AF65-F5344CB8AC3E}">
        <p14:creationId xmlns:p14="http://schemas.microsoft.com/office/powerpoint/2010/main" xmlns="" val="33740208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b="1" dirty="0" smtClean="0">
                <a:solidFill>
                  <a:srgbClr val="FFFF00"/>
                </a:solidFill>
              </a:rPr>
              <a:t>全球</a:t>
            </a:r>
            <a:r>
              <a:rPr lang="en-US" altLang="zh-CN" sz="3600" b="1" dirty="0" smtClean="0">
                <a:solidFill>
                  <a:srgbClr val="FFFF00"/>
                </a:solidFill>
              </a:rPr>
              <a:t>3D</a:t>
            </a:r>
            <a:r>
              <a:rPr lang="zh-CN" altLang="en-US" sz="3600" b="1" dirty="0" smtClean="0">
                <a:solidFill>
                  <a:srgbClr val="FFFF00"/>
                </a:solidFill>
              </a:rPr>
              <a:t>打印机出货量年均</a:t>
            </a:r>
            <a:r>
              <a:rPr lang="zh-CN" altLang="en-US" sz="3600" b="1" dirty="0" smtClean="0">
                <a:solidFill>
                  <a:srgbClr val="FFFF00"/>
                </a:solidFill>
              </a:rPr>
              <a:t>增长率为</a:t>
            </a:r>
            <a:r>
              <a:rPr lang="en-US" altLang="zh-CN" sz="3600" b="1" dirty="0" smtClean="0">
                <a:solidFill>
                  <a:srgbClr val="FFFF00"/>
                </a:solidFill>
              </a:rPr>
              <a:t>59</a:t>
            </a:r>
            <a:r>
              <a:rPr lang="zh-CN" altLang="en-US" sz="3600" b="1" dirty="0" smtClean="0">
                <a:solidFill>
                  <a:srgbClr val="FFFF00"/>
                </a:solidFill>
              </a:rPr>
              <a:t>％</a:t>
            </a:r>
            <a:endParaRPr lang="en-CA" sz="3600" b="1" dirty="0">
              <a:solidFill>
                <a:srgbClr val="FFFF00"/>
              </a:solidFill>
            </a:endParaRPr>
          </a:p>
        </p:txBody>
      </p:sp>
      <p:pic>
        <p:nvPicPr>
          <p:cNvPr id="4" name="内容占位符 3" descr="10-25-01-43-188.jpg"/>
          <p:cNvPicPr>
            <a:picLocks noGrp="1" noChangeAspect="1"/>
          </p:cNvPicPr>
          <p:nvPr>
            <p:ph idx="1"/>
          </p:nvPr>
        </p:nvPicPr>
        <p:blipFill>
          <a:blip r:embed="rId2" cstate="print"/>
          <a:stretch>
            <a:fillRect/>
          </a:stretch>
        </p:blipFill>
        <p:spPr>
          <a:xfrm>
            <a:off x="1474758" y="3324575"/>
            <a:ext cx="5437771" cy="2984934"/>
          </a:xfrm>
        </p:spPr>
      </p:pic>
      <p:sp>
        <p:nvSpPr>
          <p:cNvPr id="5" name="矩形 4"/>
          <p:cNvSpPr/>
          <p:nvPr/>
        </p:nvSpPr>
        <p:spPr>
          <a:xfrm>
            <a:off x="1403757" y="1767547"/>
            <a:ext cx="6096000" cy="1477328"/>
          </a:xfrm>
          <a:prstGeom prst="rect">
            <a:avLst/>
          </a:prstGeom>
        </p:spPr>
        <p:txBody>
          <a:bodyPr>
            <a:spAutoFit/>
          </a:bodyPr>
          <a:lstStyle/>
          <a:p>
            <a:r>
              <a:rPr lang="en-US" altLang="zh-CN" dirty="0" smtClean="0"/>
              <a:t>IDC Japan</a:t>
            </a:r>
            <a:r>
              <a:rPr lang="zh-CN" altLang="en-US" dirty="0" smtClean="0"/>
              <a:t>于</a:t>
            </a:r>
            <a:r>
              <a:rPr lang="en-US" altLang="zh-CN" dirty="0" smtClean="0"/>
              <a:t>1</a:t>
            </a:r>
            <a:r>
              <a:rPr lang="zh-CN" altLang="en-US" dirty="0" smtClean="0"/>
              <a:t>月</a:t>
            </a:r>
            <a:r>
              <a:rPr lang="en-US" altLang="zh-CN" dirty="0" smtClean="0"/>
              <a:t>9</a:t>
            </a:r>
            <a:r>
              <a:rPr lang="zh-CN" altLang="en-US" dirty="0" smtClean="0"/>
              <a:t>日公布了截止</a:t>
            </a:r>
            <a:r>
              <a:rPr lang="en-US" altLang="zh-CN" dirty="0" smtClean="0"/>
              <a:t>2017</a:t>
            </a:r>
            <a:r>
              <a:rPr lang="zh-CN" altLang="en-US" dirty="0" smtClean="0"/>
              <a:t>年的全球</a:t>
            </a:r>
            <a:r>
              <a:rPr lang="en-US" altLang="zh-CN" dirty="0" smtClean="0"/>
              <a:t>3D</a:t>
            </a:r>
            <a:r>
              <a:rPr lang="zh-CN" altLang="en-US" dirty="0" smtClean="0"/>
              <a:t>打印机市场预测。</a:t>
            </a:r>
            <a:r>
              <a:rPr lang="en-US" altLang="zh-CN" dirty="0" smtClean="0"/>
              <a:t>2013</a:t>
            </a:r>
            <a:r>
              <a:rPr lang="zh-CN" altLang="en-US" dirty="0" smtClean="0"/>
              <a:t>年全球</a:t>
            </a:r>
            <a:r>
              <a:rPr lang="en-US" altLang="zh-CN" dirty="0" smtClean="0"/>
              <a:t>3D</a:t>
            </a:r>
            <a:r>
              <a:rPr lang="zh-CN" altLang="en-US" dirty="0" smtClean="0"/>
              <a:t>打印机的出货量为</a:t>
            </a:r>
            <a:r>
              <a:rPr lang="en-US" altLang="zh-CN" dirty="0" smtClean="0"/>
              <a:t>6.8</a:t>
            </a:r>
            <a:r>
              <a:rPr lang="zh-CN" altLang="en-US" dirty="0" smtClean="0"/>
              <a:t>万台，超过</a:t>
            </a:r>
            <a:r>
              <a:rPr lang="en-US" altLang="zh-CN" dirty="0" smtClean="0"/>
              <a:t>2012</a:t>
            </a:r>
            <a:r>
              <a:rPr lang="zh-CN" altLang="en-US" dirty="0" smtClean="0"/>
              <a:t>年（</a:t>
            </a:r>
            <a:r>
              <a:rPr lang="en-US" altLang="zh-CN" dirty="0" smtClean="0"/>
              <a:t>3.1</a:t>
            </a:r>
            <a:r>
              <a:rPr lang="zh-CN" altLang="en-US" dirty="0" smtClean="0"/>
              <a:t>万台）的</a:t>
            </a:r>
            <a:r>
              <a:rPr lang="en-US" altLang="zh-CN" dirty="0" smtClean="0"/>
              <a:t>2</a:t>
            </a:r>
            <a:r>
              <a:rPr lang="zh-CN" altLang="en-US" dirty="0" smtClean="0"/>
              <a:t>倍，</a:t>
            </a:r>
            <a:r>
              <a:rPr lang="en-US" altLang="zh-CN" dirty="0" smtClean="0"/>
              <a:t>IDC Japan</a:t>
            </a:r>
            <a:r>
              <a:rPr lang="zh-CN" altLang="en-US" dirty="0" smtClean="0"/>
              <a:t>预测该市场从</a:t>
            </a:r>
            <a:r>
              <a:rPr lang="en-US" altLang="zh-CN" dirty="0" smtClean="0"/>
              <a:t>2012</a:t>
            </a:r>
            <a:r>
              <a:rPr lang="zh-CN" altLang="en-US" dirty="0" smtClean="0"/>
              <a:t>年到</a:t>
            </a:r>
            <a:r>
              <a:rPr lang="en-US" altLang="zh-CN" dirty="0" smtClean="0"/>
              <a:t>2017</a:t>
            </a:r>
            <a:r>
              <a:rPr lang="zh-CN" altLang="en-US" dirty="0" smtClean="0"/>
              <a:t>年将逐年扩大，出货量的年均增长率（</a:t>
            </a:r>
            <a:r>
              <a:rPr lang="en-US" altLang="zh-CN" dirty="0" smtClean="0"/>
              <a:t>CAGR</a:t>
            </a:r>
            <a:r>
              <a:rPr lang="zh-CN" altLang="en-US" dirty="0" smtClean="0"/>
              <a:t>）为</a:t>
            </a:r>
            <a:r>
              <a:rPr lang="en-US" altLang="zh-CN" dirty="0" smtClean="0"/>
              <a:t>59</a:t>
            </a:r>
            <a:r>
              <a:rPr lang="zh-CN" altLang="en-US" dirty="0" smtClean="0"/>
              <a:t>％，销售额的年均增长率为</a:t>
            </a:r>
            <a:r>
              <a:rPr lang="en-US" altLang="zh-CN" dirty="0" smtClean="0"/>
              <a:t>29</a:t>
            </a:r>
            <a:r>
              <a:rPr lang="zh-CN" altLang="en-US" dirty="0" smtClean="0"/>
              <a:t>％。</a:t>
            </a:r>
            <a:endParaRPr lang="en-CA"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6000" b="1" dirty="0" smtClean="0">
                <a:solidFill>
                  <a:srgbClr val="FFFF00"/>
                </a:solidFill>
              </a:rPr>
              <a:t>3D</a:t>
            </a:r>
            <a:r>
              <a:rPr lang="zh-CN" altLang="en-US" sz="6000" b="1" dirty="0" smtClean="0">
                <a:solidFill>
                  <a:srgbClr val="FFFF00"/>
                </a:solidFill>
              </a:rPr>
              <a:t>打印机市场推广</a:t>
            </a:r>
            <a:endParaRPr lang="zh-CN" altLang="en-US" sz="6000" b="1" dirty="0">
              <a:solidFill>
                <a:srgbClr val="FFFF00"/>
              </a:solidFill>
            </a:endParaRPr>
          </a:p>
        </p:txBody>
      </p:sp>
      <p:sp>
        <p:nvSpPr>
          <p:cNvPr id="3" name="Content Placeholder 2"/>
          <p:cNvSpPr>
            <a:spLocks noGrp="1"/>
          </p:cNvSpPr>
          <p:nvPr>
            <p:ph idx="1"/>
          </p:nvPr>
        </p:nvSpPr>
        <p:spPr>
          <a:xfrm>
            <a:off x="0" y="2085474"/>
            <a:ext cx="11568123" cy="4343400"/>
          </a:xfrm>
        </p:spPr>
        <p:txBody>
          <a:bodyPr>
            <a:normAutofit/>
          </a:bodyPr>
          <a:lstStyle/>
          <a:p>
            <a:r>
              <a:rPr lang="zh-CN" altLang="en-US" sz="2800" b="1" dirty="0" smtClean="0">
                <a:solidFill>
                  <a:schemeClr val="tx2"/>
                </a:solidFill>
              </a:rPr>
              <a:t>跟银行信用卡合作。卡主只需每月采购至少</a:t>
            </a:r>
            <a:r>
              <a:rPr lang="en-US" altLang="zh-CN" sz="2800" b="1" dirty="0" smtClean="0">
                <a:solidFill>
                  <a:schemeClr val="tx2"/>
                </a:solidFill>
              </a:rPr>
              <a:t>1KG</a:t>
            </a:r>
            <a:r>
              <a:rPr lang="zh-CN" altLang="en-US" sz="2800" b="1" dirty="0" smtClean="0">
                <a:solidFill>
                  <a:schemeClr val="tx2"/>
                </a:solidFill>
              </a:rPr>
              <a:t>耗材，就可以免费使用</a:t>
            </a:r>
            <a:r>
              <a:rPr lang="en-US" altLang="zh-CN" sz="2800" b="1" dirty="0" smtClean="0">
                <a:solidFill>
                  <a:schemeClr val="tx2"/>
                </a:solidFill>
              </a:rPr>
              <a:t>LCD 3D </a:t>
            </a:r>
            <a:r>
              <a:rPr lang="zh-CN" altLang="en-US" sz="2800" b="1" dirty="0" smtClean="0">
                <a:solidFill>
                  <a:schemeClr val="tx2"/>
                </a:solidFill>
              </a:rPr>
              <a:t>打印机</a:t>
            </a:r>
            <a:endParaRPr lang="en-US" altLang="zh-CN" sz="2800" b="1" dirty="0" smtClean="0">
              <a:solidFill>
                <a:schemeClr val="tx2"/>
              </a:solidFill>
            </a:endParaRPr>
          </a:p>
          <a:p>
            <a:r>
              <a:rPr lang="zh-CN" altLang="en-US" sz="2800" b="1" dirty="0" smtClean="0">
                <a:solidFill>
                  <a:schemeClr val="tx2"/>
                </a:solidFill>
              </a:rPr>
              <a:t>跟学校和教育机构合</a:t>
            </a:r>
            <a:r>
              <a:rPr lang="zh-CN" altLang="en-US" sz="2800" b="1" dirty="0">
                <a:solidFill>
                  <a:schemeClr val="tx2"/>
                </a:solidFill>
              </a:rPr>
              <a:t>作，只需每月</a:t>
            </a:r>
            <a:r>
              <a:rPr lang="zh-CN" altLang="en-US" sz="2800" b="1" dirty="0" smtClean="0">
                <a:solidFill>
                  <a:schemeClr val="tx2"/>
                </a:solidFill>
              </a:rPr>
              <a:t>采购至少</a:t>
            </a:r>
            <a:r>
              <a:rPr lang="en-US" altLang="zh-CN" sz="2800" b="1" dirty="0" smtClean="0">
                <a:solidFill>
                  <a:schemeClr val="tx2"/>
                </a:solidFill>
              </a:rPr>
              <a:t>1KG</a:t>
            </a:r>
            <a:r>
              <a:rPr lang="zh-CN" altLang="en-US" sz="2800" b="1" dirty="0">
                <a:solidFill>
                  <a:schemeClr val="tx2"/>
                </a:solidFill>
              </a:rPr>
              <a:t>耗材</a:t>
            </a:r>
            <a:r>
              <a:rPr lang="zh-CN" altLang="en-US" sz="2800" b="1" dirty="0" smtClean="0">
                <a:solidFill>
                  <a:schemeClr val="tx2"/>
                </a:solidFill>
              </a:rPr>
              <a:t>，就</a:t>
            </a:r>
            <a:r>
              <a:rPr lang="zh-CN" altLang="en-US" sz="2800" b="1" dirty="0">
                <a:solidFill>
                  <a:schemeClr val="tx2"/>
                </a:solidFill>
              </a:rPr>
              <a:t>可以免费使用</a:t>
            </a:r>
            <a:r>
              <a:rPr lang="en-US" altLang="zh-CN" sz="2800" b="1" dirty="0">
                <a:solidFill>
                  <a:schemeClr val="tx2"/>
                </a:solidFill>
              </a:rPr>
              <a:t>LCD 3D </a:t>
            </a:r>
            <a:r>
              <a:rPr lang="zh-CN" altLang="en-US" sz="2800" b="1" dirty="0">
                <a:solidFill>
                  <a:schemeClr val="tx2"/>
                </a:solidFill>
              </a:rPr>
              <a:t>打印</a:t>
            </a:r>
            <a:r>
              <a:rPr lang="zh-CN" altLang="en-US" sz="2800" b="1" dirty="0" smtClean="0">
                <a:solidFill>
                  <a:schemeClr val="tx2"/>
                </a:solidFill>
              </a:rPr>
              <a:t>机</a:t>
            </a:r>
            <a:endParaRPr lang="en-US" altLang="zh-CN" sz="2800" b="1" dirty="0" smtClean="0">
              <a:solidFill>
                <a:schemeClr val="tx2"/>
              </a:solidFill>
            </a:endParaRPr>
          </a:p>
          <a:p>
            <a:r>
              <a:rPr lang="zh-CN" altLang="en-US" sz="2800" b="1" dirty="0" smtClean="0">
                <a:solidFill>
                  <a:schemeClr val="tx2"/>
                </a:solidFill>
              </a:rPr>
              <a:t>任何公司或个人付保证</a:t>
            </a:r>
            <a:r>
              <a:rPr lang="zh-CN" altLang="en-US" sz="2800" b="1" dirty="0">
                <a:solidFill>
                  <a:schemeClr val="tx2"/>
                </a:solidFill>
              </a:rPr>
              <a:t>金，每月</a:t>
            </a:r>
            <a:r>
              <a:rPr lang="zh-CN" altLang="en-US" sz="2800" b="1" dirty="0" smtClean="0">
                <a:solidFill>
                  <a:schemeClr val="tx2"/>
                </a:solidFill>
              </a:rPr>
              <a:t>采购至少</a:t>
            </a:r>
            <a:r>
              <a:rPr lang="en-US" altLang="zh-CN" sz="2800" b="1" dirty="0" smtClean="0">
                <a:solidFill>
                  <a:schemeClr val="tx2"/>
                </a:solidFill>
              </a:rPr>
              <a:t>1KG</a:t>
            </a:r>
            <a:r>
              <a:rPr lang="zh-CN" altLang="en-US" sz="2800" b="1" dirty="0">
                <a:solidFill>
                  <a:schemeClr val="tx2"/>
                </a:solidFill>
              </a:rPr>
              <a:t>耗材，就可以免费使用</a:t>
            </a:r>
            <a:r>
              <a:rPr lang="en-US" altLang="zh-CN" sz="2800" b="1" dirty="0">
                <a:solidFill>
                  <a:schemeClr val="tx2"/>
                </a:solidFill>
              </a:rPr>
              <a:t>LCD 3D </a:t>
            </a:r>
            <a:r>
              <a:rPr lang="zh-CN" altLang="en-US" sz="2800" b="1" dirty="0">
                <a:solidFill>
                  <a:schemeClr val="tx2"/>
                </a:solidFill>
              </a:rPr>
              <a:t>打印机</a:t>
            </a:r>
            <a:endParaRPr lang="en-US" altLang="zh-CN" sz="2800" b="1" dirty="0">
              <a:solidFill>
                <a:schemeClr val="tx2"/>
              </a:solidFill>
            </a:endParaRPr>
          </a:p>
          <a:p>
            <a:r>
              <a:rPr lang="zh-CN" altLang="en-US" sz="4400" b="1" dirty="0" smtClean="0">
                <a:solidFill>
                  <a:srgbClr val="FF0000"/>
                </a:solidFill>
              </a:rPr>
              <a:t>几乎所有个人或公司都可以免费使用我们的</a:t>
            </a:r>
            <a:r>
              <a:rPr lang="en-US" altLang="zh-CN" sz="4400" b="1" dirty="0" smtClean="0">
                <a:solidFill>
                  <a:srgbClr val="FF0000"/>
                </a:solidFill>
              </a:rPr>
              <a:t>3D</a:t>
            </a:r>
            <a:r>
              <a:rPr lang="zh-CN" altLang="en-US" sz="4400" b="1" dirty="0" smtClean="0">
                <a:solidFill>
                  <a:srgbClr val="FF0000"/>
                </a:solidFill>
              </a:rPr>
              <a:t>打印机</a:t>
            </a:r>
            <a:endParaRPr lang="en-US" altLang="zh-CN" sz="4400" b="1" dirty="0" smtClean="0">
              <a:solidFill>
                <a:srgbClr val="FF0000"/>
              </a:solidFill>
            </a:endParaRPr>
          </a:p>
          <a:p>
            <a:pPr>
              <a:buNone/>
            </a:pPr>
            <a:endParaRPr lang="zh-CN" altLang="en-US" sz="3600" b="1" dirty="0">
              <a:solidFill>
                <a:srgbClr val="FF0000"/>
              </a:solidFill>
            </a:endParaRPr>
          </a:p>
        </p:txBody>
      </p:sp>
    </p:spTree>
    <p:extLst>
      <p:ext uri="{BB962C8B-B14F-4D97-AF65-F5344CB8AC3E}">
        <p14:creationId xmlns:p14="http://schemas.microsoft.com/office/powerpoint/2010/main" xmlns="" val="23677536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4382" y="260059"/>
            <a:ext cx="9601200" cy="1036850"/>
          </a:xfrm>
        </p:spPr>
        <p:txBody>
          <a:bodyPr>
            <a:normAutofit/>
          </a:bodyPr>
          <a:lstStyle/>
          <a:p>
            <a:r>
              <a:rPr lang="zh-CN" altLang="en-US" sz="5400" b="1" dirty="0" smtClean="0">
                <a:solidFill>
                  <a:srgbClr val="FFFF00"/>
                </a:solidFill>
                <a:latin typeface="Arial Black" pitchFamily="34" charset="0"/>
              </a:rPr>
              <a:t>市场推广</a:t>
            </a:r>
            <a:r>
              <a:rPr lang="en-US" altLang="zh-CN" sz="5400" b="1" dirty="0" smtClean="0">
                <a:solidFill>
                  <a:srgbClr val="FFFF00"/>
                </a:solidFill>
                <a:latin typeface="Arial Black" pitchFamily="34" charset="0"/>
              </a:rPr>
              <a:t>-</a:t>
            </a:r>
            <a:r>
              <a:rPr lang="zh-CN" altLang="en-US" sz="5400" b="1" dirty="0" smtClean="0">
                <a:solidFill>
                  <a:srgbClr val="FFFF00"/>
                </a:solidFill>
                <a:latin typeface="Arial Black" pitchFamily="34" charset="0"/>
              </a:rPr>
              <a:t>信用卡公司</a:t>
            </a:r>
            <a:endParaRPr lang="en-CA" sz="5400" dirty="0">
              <a:solidFill>
                <a:srgbClr val="FFFF00"/>
              </a:solidFill>
            </a:endParaRPr>
          </a:p>
        </p:txBody>
      </p:sp>
      <p:sp>
        <p:nvSpPr>
          <p:cNvPr id="3" name="内容占位符 2"/>
          <p:cNvSpPr>
            <a:spLocks noGrp="1"/>
          </p:cNvSpPr>
          <p:nvPr>
            <p:ph idx="1"/>
          </p:nvPr>
        </p:nvSpPr>
        <p:spPr/>
        <p:txBody>
          <a:bodyPr>
            <a:normAutofit/>
          </a:bodyPr>
          <a:lstStyle/>
          <a:p>
            <a:r>
              <a:rPr lang="zh-CN" altLang="en-US" b="1" dirty="0" smtClean="0">
                <a:solidFill>
                  <a:schemeClr val="tx2"/>
                </a:solidFill>
                <a:latin typeface="Arial Black" pitchFamily="34" charset="0"/>
              </a:rPr>
              <a:t>信用卡</a:t>
            </a:r>
            <a:r>
              <a:rPr lang="zh-CN" altLang="en-US" b="1" dirty="0" smtClean="0">
                <a:solidFill>
                  <a:schemeClr val="tx2"/>
                </a:solidFill>
                <a:latin typeface="Arial Black" pitchFamily="34" charset="0"/>
              </a:rPr>
              <a:t>的持有者只需要每月购买最少</a:t>
            </a:r>
            <a:r>
              <a:rPr lang="en-US" altLang="zh-CN" b="1" dirty="0" smtClean="0">
                <a:solidFill>
                  <a:schemeClr val="tx2"/>
                </a:solidFill>
                <a:latin typeface="Arial Black" pitchFamily="34" charset="0"/>
              </a:rPr>
              <a:t>1KG</a:t>
            </a:r>
            <a:r>
              <a:rPr lang="zh-CN" altLang="en-US" b="1" dirty="0" smtClean="0">
                <a:solidFill>
                  <a:schemeClr val="tx2"/>
                </a:solidFill>
                <a:latin typeface="Arial Black" pitchFamily="34" charset="0"/>
              </a:rPr>
              <a:t>我们公司的树脂，就可以每个月以一元租用打印机</a:t>
            </a:r>
            <a:endParaRPr lang="en-US" altLang="zh-CN" b="1" dirty="0" smtClean="0">
              <a:solidFill>
                <a:schemeClr val="tx2"/>
              </a:solidFill>
              <a:latin typeface="Arial Black" pitchFamily="34" charset="0"/>
            </a:endParaRPr>
          </a:p>
          <a:p>
            <a:pPr>
              <a:buNone/>
            </a:pPr>
            <a:endParaRPr lang="en-US" altLang="zh-CN" b="1" dirty="0" smtClean="0">
              <a:solidFill>
                <a:schemeClr val="tx2"/>
              </a:solidFill>
              <a:latin typeface="Arial Black" pitchFamily="34" charset="0"/>
            </a:endParaRPr>
          </a:p>
          <a:p>
            <a:pPr lvl="0"/>
            <a:r>
              <a:rPr lang="zh-CN" altLang="en-US" b="1" dirty="0" smtClean="0">
                <a:solidFill>
                  <a:schemeClr val="tx2"/>
                </a:solidFill>
                <a:latin typeface="Arial Black" pitchFamily="34" charset="0"/>
              </a:rPr>
              <a:t>收取手续费</a:t>
            </a:r>
            <a:endParaRPr lang="en-US" altLang="zh-CN" b="1" dirty="0" smtClean="0">
              <a:solidFill>
                <a:schemeClr val="tx2"/>
              </a:solidFill>
              <a:latin typeface="Arial Black" pitchFamily="34" charset="0"/>
            </a:endParaRPr>
          </a:p>
          <a:p>
            <a:pPr>
              <a:buNone/>
            </a:pPr>
            <a:endParaRPr lang="en-US" altLang="zh-CN" b="1" dirty="0" smtClean="0">
              <a:solidFill>
                <a:schemeClr val="tx2"/>
              </a:solidFill>
              <a:latin typeface="Arial Black" pitchFamily="34" charset="0"/>
            </a:endParaRPr>
          </a:p>
          <a:p>
            <a:pPr lvl="0"/>
            <a:r>
              <a:rPr lang="zh-CN" altLang="en-US" b="1" dirty="0" smtClean="0">
                <a:solidFill>
                  <a:schemeClr val="tx2"/>
                </a:solidFill>
                <a:latin typeface="Arial Black" pitchFamily="34" charset="0"/>
              </a:rPr>
              <a:t>增加客源</a:t>
            </a:r>
            <a:endParaRPr lang="en-US" altLang="zh-CN" b="1" dirty="0" smtClean="0">
              <a:solidFill>
                <a:schemeClr val="tx2"/>
              </a:solidFill>
              <a:latin typeface="Arial Black" pitchFamily="34" charset="0"/>
            </a:endParaRPr>
          </a:p>
          <a:p>
            <a:pPr>
              <a:buNone/>
            </a:pPr>
            <a:endParaRPr lang="en-US" altLang="zh-CN" b="1" dirty="0" smtClean="0">
              <a:solidFill>
                <a:schemeClr val="tx2"/>
              </a:solidFill>
              <a:latin typeface="Arial Black" pitchFamily="34" charset="0"/>
            </a:endParaRPr>
          </a:p>
          <a:p>
            <a:pPr lvl="0"/>
            <a:r>
              <a:rPr lang="zh-CN" altLang="en-US" b="1" dirty="0" smtClean="0">
                <a:solidFill>
                  <a:schemeClr val="tx2"/>
                </a:solidFill>
                <a:latin typeface="Arial Black" pitchFamily="34" charset="0"/>
              </a:rPr>
              <a:t>透过这个项目宣传自己的信用卡</a:t>
            </a:r>
            <a:endParaRPr lang="en-US" altLang="zh-CN" b="1" dirty="0" smtClean="0">
              <a:solidFill>
                <a:schemeClr val="tx2"/>
              </a:solidFill>
              <a:latin typeface="Arial Black" pitchFamily="34" charset="0"/>
            </a:endParaRPr>
          </a:p>
          <a:p>
            <a:endParaRPr lang="en-CA"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1442" y="415555"/>
            <a:ext cx="9601200" cy="1036850"/>
          </a:xfrm>
        </p:spPr>
        <p:txBody>
          <a:bodyPr>
            <a:normAutofit fontScale="90000"/>
          </a:bodyPr>
          <a:lstStyle/>
          <a:p>
            <a:r>
              <a:rPr lang="zh-CN" altLang="en-US" sz="4800" b="1" dirty="0" smtClean="0">
                <a:solidFill>
                  <a:srgbClr val="FFFF00"/>
                </a:solidFill>
                <a:latin typeface="Arial Black" pitchFamily="34" charset="0"/>
              </a:rPr>
              <a:t>市场推广</a:t>
            </a:r>
            <a:r>
              <a:rPr lang="en-US" altLang="zh-CN" sz="4800" b="1" dirty="0" smtClean="0">
                <a:solidFill>
                  <a:srgbClr val="FFFF00"/>
                </a:solidFill>
                <a:latin typeface="Arial Black" pitchFamily="34" charset="0"/>
              </a:rPr>
              <a:t>-</a:t>
            </a:r>
            <a:r>
              <a:rPr lang="zh-CN" altLang="en-US" sz="4800" b="1" dirty="0" smtClean="0">
                <a:solidFill>
                  <a:srgbClr val="FFFF00"/>
                </a:solidFill>
                <a:latin typeface="Arial Black" pitchFamily="34" charset="0"/>
              </a:rPr>
              <a:t>学校，教育机构</a:t>
            </a:r>
            <a:r>
              <a:rPr lang="en-US" altLang="zh-CN" dirty="0" smtClean="0"/>
              <a:t/>
            </a:r>
            <a:br>
              <a:rPr lang="en-US" altLang="zh-CN" dirty="0" smtClean="0"/>
            </a:br>
            <a:endParaRPr lang="en-CA" dirty="0"/>
          </a:p>
        </p:txBody>
      </p:sp>
      <p:sp>
        <p:nvSpPr>
          <p:cNvPr id="3" name="内容占位符 2"/>
          <p:cNvSpPr>
            <a:spLocks noGrp="1"/>
          </p:cNvSpPr>
          <p:nvPr>
            <p:ph idx="1"/>
          </p:nvPr>
        </p:nvSpPr>
        <p:spPr/>
        <p:txBody>
          <a:bodyPr/>
          <a:lstStyle/>
          <a:p>
            <a:r>
              <a:rPr lang="zh-CN" altLang="en-US" b="1" dirty="0" smtClean="0">
                <a:solidFill>
                  <a:schemeClr val="tx2"/>
                </a:solidFill>
                <a:latin typeface="Arial Black" pitchFamily="34" charset="0"/>
              </a:rPr>
              <a:t>简单</a:t>
            </a:r>
            <a:r>
              <a:rPr lang="en-US" altLang="zh-CN" b="1" dirty="0" smtClean="0">
                <a:solidFill>
                  <a:schemeClr val="tx2"/>
                </a:solidFill>
                <a:latin typeface="Arial Black" pitchFamily="34" charset="0"/>
              </a:rPr>
              <a:t>3D</a:t>
            </a:r>
            <a:r>
              <a:rPr lang="zh-CN" altLang="en-US" b="1" dirty="0" smtClean="0">
                <a:solidFill>
                  <a:schemeClr val="tx2"/>
                </a:solidFill>
                <a:latin typeface="Arial Black" pitchFamily="34" charset="0"/>
              </a:rPr>
              <a:t>打印课程</a:t>
            </a:r>
            <a:endParaRPr lang="en-US" altLang="zh-CN" b="1" dirty="0" smtClean="0">
              <a:solidFill>
                <a:schemeClr val="tx2"/>
              </a:solidFill>
              <a:latin typeface="Arial Black" pitchFamily="34" charset="0"/>
            </a:endParaRPr>
          </a:p>
          <a:p>
            <a:r>
              <a:rPr lang="zh-CN" altLang="en-US" b="1" dirty="0" smtClean="0">
                <a:solidFill>
                  <a:schemeClr val="tx2"/>
                </a:solidFill>
                <a:latin typeface="Arial Black" pitchFamily="34" charset="0"/>
              </a:rPr>
              <a:t>教育用途</a:t>
            </a:r>
            <a:endParaRPr lang="en-US" altLang="zh-CN" b="1" dirty="0" smtClean="0">
              <a:solidFill>
                <a:schemeClr val="tx2"/>
              </a:solidFill>
              <a:latin typeface="Arial Black" pitchFamily="34" charset="0"/>
            </a:endParaRPr>
          </a:p>
          <a:p>
            <a:r>
              <a:rPr lang="zh-CN" altLang="en-US" b="1" dirty="0" smtClean="0">
                <a:solidFill>
                  <a:schemeClr val="tx2"/>
                </a:solidFill>
                <a:latin typeface="Arial Black" pitchFamily="34" charset="0"/>
              </a:rPr>
              <a:t>训练小朋友</a:t>
            </a:r>
            <a:r>
              <a:rPr lang="en-US" altLang="zh-CN" b="1" dirty="0" smtClean="0">
                <a:solidFill>
                  <a:schemeClr val="tx2"/>
                </a:solidFill>
                <a:latin typeface="Arial Black" pitchFamily="34" charset="0"/>
              </a:rPr>
              <a:t>3D</a:t>
            </a:r>
            <a:r>
              <a:rPr lang="zh-CN" altLang="en-US" b="1" dirty="0" smtClean="0">
                <a:solidFill>
                  <a:schemeClr val="tx2"/>
                </a:solidFill>
                <a:latin typeface="Arial Black" pitchFamily="34" charset="0"/>
              </a:rPr>
              <a:t>思维</a:t>
            </a:r>
            <a:endParaRPr lang="en-US" altLang="zh-CN" b="1" dirty="0" smtClean="0">
              <a:solidFill>
                <a:schemeClr val="tx2"/>
              </a:solidFill>
              <a:latin typeface="Arial Black" pitchFamily="34" charset="0"/>
            </a:endParaRPr>
          </a:p>
          <a:p>
            <a:r>
              <a:rPr lang="zh-CN" altLang="en-US" b="1" dirty="0" smtClean="0">
                <a:solidFill>
                  <a:schemeClr val="tx2"/>
                </a:solidFill>
                <a:latin typeface="Arial Black" pitchFamily="34" charset="0"/>
              </a:rPr>
              <a:t>创造力</a:t>
            </a:r>
            <a:endParaRPr lang="en-US" altLang="zh-CN" b="1" dirty="0" smtClean="0">
              <a:solidFill>
                <a:schemeClr val="tx2"/>
              </a:solidFill>
              <a:latin typeface="Arial Black" pitchFamily="34" charset="0"/>
            </a:endParaRPr>
          </a:p>
          <a:p>
            <a:r>
              <a:rPr lang="zh-CN" altLang="en-US" b="1" dirty="0" smtClean="0">
                <a:solidFill>
                  <a:schemeClr val="tx2"/>
                </a:solidFill>
                <a:latin typeface="Arial Black" pitchFamily="34" charset="0"/>
              </a:rPr>
              <a:t>动手能力</a:t>
            </a:r>
            <a:endParaRPr lang="en-US" altLang="zh-CN" b="1" dirty="0" smtClean="0">
              <a:solidFill>
                <a:schemeClr val="tx2"/>
              </a:solidFill>
              <a:latin typeface="Arial Black" pitchFamily="34" charset="0"/>
            </a:endParaRPr>
          </a:p>
          <a:p>
            <a:r>
              <a:rPr lang="zh-CN" altLang="en-US" b="1" dirty="0" smtClean="0">
                <a:solidFill>
                  <a:schemeClr val="tx2"/>
                </a:solidFill>
                <a:latin typeface="Arial Black" pitchFamily="34" charset="0"/>
              </a:rPr>
              <a:t>智力玩具</a:t>
            </a:r>
            <a:endParaRPr lang="en-US" altLang="zh-CN" b="1" dirty="0" smtClean="0">
              <a:solidFill>
                <a:schemeClr val="tx2"/>
              </a:solidFill>
              <a:latin typeface="Arial Black" pitchFamily="34" charset="0"/>
            </a:endParaRPr>
          </a:p>
          <a:p>
            <a:r>
              <a:rPr lang="zh-CN" altLang="en-US" b="1" dirty="0" smtClean="0">
                <a:solidFill>
                  <a:schemeClr val="tx2"/>
                </a:solidFill>
                <a:latin typeface="Arial Black" pitchFamily="34" charset="0"/>
              </a:rPr>
              <a:t>科学实验</a:t>
            </a:r>
            <a:endParaRPr lang="en-US" altLang="zh-CN" b="1" dirty="0" smtClean="0">
              <a:solidFill>
                <a:schemeClr val="tx2"/>
              </a:solidFill>
              <a:latin typeface="Arial Black" pitchFamily="34" charset="0"/>
            </a:endParaRPr>
          </a:p>
          <a:p>
            <a:endParaRPr lang="en-CA" dirty="0"/>
          </a:p>
        </p:txBody>
      </p:sp>
      <p:pic>
        <p:nvPicPr>
          <p:cNvPr id="4" name="图片 3" descr="http://mmbiz.qpic.cn/mmbiz_jpg/K1Xl73L80vokokzTQGyDouibvxxFjEmZF7cWy5nIRPPibPjdIerdibZkJjlkiamWejeaB9HaCiayC2JrZxFMuUzusvQ/0?wx_fmt=jpeg"/>
          <p:cNvPicPr/>
          <p:nvPr/>
        </p:nvPicPr>
        <p:blipFill>
          <a:blip r:embed="rId2" cstate="print"/>
          <a:srcRect/>
          <a:stretch>
            <a:fillRect/>
          </a:stretch>
        </p:blipFill>
        <p:spPr bwMode="auto">
          <a:xfrm>
            <a:off x="5043002" y="1875958"/>
            <a:ext cx="3748072" cy="3979410"/>
          </a:xfrm>
          <a:prstGeom prst="rect">
            <a:avLst/>
          </a:prstGeom>
          <a:noFill/>
          <a:ln w="9525">
            <a:noFill/>
            <a:miter lim="800000"/>
            <a:headEnd/>
            <a:tailEnd/>
          </a:ln>
        </p:spPr>
      </p:pic>
      <p:sp>
        <p:nvSpPr>
          <p:cNvPr id="5" name="矩形 4"/>
          <p:cNvSpPr/>
          <p:nvPr/>
        </p:nvSpPr>
        <p:spPr>
          <a:xfrm>
            <a:off x="5579426" y="6003576"/>
            <a:ext cx="2509020" cy="369332"/>
          </a:xfrm>
          <a:prstGeom prst="rect">
            <a:avLst/>
          </a:prstGeom>
        </p:spPr>
        <p:txBody>
          <a:bodyPr wrap="none">
            <a:spAutoFit/>
          </a:bodyPr>
          <a:lstStyle/>
          <a:p>
            <a:r>
              <a:rPr lang="zh-CN" altLang="en-US" b="1" dirty="0" smtClean="0">
                <a:solidFill>
                  <a:schemeClr val="tx2"/>
                </a:solidFill>
                <a:latin typeface="Arial Black" pitchFamily="34" charset="0"/>
              </a:rPr>
              <a:t>生物解剖模型（教具）</a:t>
            </a:r>
            <a:endParaRPr lang="en-CA" b="1" dirty="0">
              <a:solidFill>
                <a:schemeClr val="tx2"/>
              </a:solidFill>
              <a:latin typeface="Arial Black"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dirty="0" smtClean="0">
                <a:solidFill>
                  <a:srgbClr val="FFFF00"/>
                </a:solidFill>
                <a:latin typeface="Arial Black" pitchFamily="34" charset="0"/>
              </a:rPr>
              <a:t>与深圳市光明中学合作举办的</a:t>
            </a:r>
            <a:r>
              <a:rPr lang="en-US" altLang="zh-CN" sz="4400" b="1" dirty="0" smtClean="0">
                <a:solidFill>
                  <a:srgbClr val="FFFF00"/>
                </a:solidFill>
                <a:latin typeface="Arial Black" pitchFamily="34" charset="0"/>
              </a:rPr>
              <a:t>3D</a:t>
            </a:r>
            <a:r>
              <a:rPr lang="zh-CN" altLang="en-US" sz="4400" b="1" dirty="0" smtClean="0">
                <a:solidFill>
                  <a:srgbClr val="FFFF00"/>
                </a:solidFill>
                <a:latin typeface="Arial Black" pitchFamily="34" charset="0"/>
              </a:rPr>
              <a:t>比赛</a:t>
            </a:r>
            <a:endParaRPr lang="en-CA" sz="4400" dirty="0"/>
          </a:p>
        </p:txBody>
      </p:sp>
      <p:pic>
        <p:nvPicPr>
          <p:cNvPr id="4" name="内容占位符 3" descr="IMG_6699.JPG"/>
          <p:cNvPicPr>
            <a:picLocks noGrp="1" noChangeAspect="1"/>
          </p:cNvPicPr>
          <p:nvPr>
            <p:ph idx="1"/>
          </p:nvPr>
        </p:nvPicPr>
        <p:blipFill>
          <a:blip r:embed="rId2" cstate="print"/>
          <a:stretch>
            <a:fillRect/>
          </a:stretch>
        </p:blipFill>
        <p:spPr>
          <a:xfrm>
            <a:off x="7847989" y="2551447"/>
            <a:ext cx="1910222" cy="2546962"/>
          </a:xfrm>
        </p:spPr>
      </p:pic>
      <p:pic>
        <p:nvPicPr>
          <p:cNvPr id="5" name="图片 4" descr="IMG_6703[2009].JPG"/>
          <p:cNvPicPr>
            <a:picLocks noChangeAspect="1"/>
          </p:cNvPicPr>
          <p:nvPr/>
        </p:nvPicPr>
        <p:blipFill>
          <a:blip r:embed="rId3" cstate="print"/>
          <a:stretch>
            <a:fillRect/>
          </a:stretch>
        </p:blipFill>
        <p:spPr>
          <a:xfrm>
            <a:off x="5738069" y="2127359"/>
            <a:ext cx="4963945" cy="3722959"/>
          </a:xfrm>
          <a:prstGeom prst="rect">
            <a:avLst/>
          </a:prstGeom>
        </p:spPr>
      </p:pic>
      <p:pic>
        <p:nvPicPr>
          <p:cNvPr id="1026" name="Picture 2" descr="C:\Users\WhyImHandSome\Pictures\IMG_6699.JPG"/>
          <p:cNvPicPr>
            <a:picLocks noChangeAspect="1" noChangeArrowheads="1"/>
          </p:cNvPicPr>
          <p:nvPr/>
        </p:nvPicPr>
        <p:blipFill>
          <a:blip r:embed="rId4" cstate="print"/>
          <a:srcRect/>
          <a:stretch>
            <a:fillRect/>
          </a:stretch>
        </p:blipFill>
        <p:spPr bwMode="auto">
          <a:xfrm>
            <a:off x="1689854" y="1665456"/>
            <a:ext cx="3511322" cy="4681762"/>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b="1" dirty="0" smtClean="0">
                <a:solidFill>
                  <a:srgbClr val="FFFF00"/>
                </a:solidFill>
              </a:rPr>
              <a:t>如何令这个项目盈利？</a:t>
            </a:r>
            <a:endParaRPr lang="zh-CN" altLang="en-US" sz="5400" b="1" dirty="0">
              <a:solidFill>
                <a:srgbClr val="FFFF00"/>
              </a:solidFill>
            </a:endParaRPr>
          </a:p>
        </p:txBody>
      </p:sp>
      <p:sp>
        <p:nvSpPr>
          <p:cNvPr id="3" name="Content Placeholder 2"/>
          <p:cNvSpPr>
            <a:spLocks noGrp="1"/>
          </p:cNvSpPr>
          <p:nvPr>
            <p:ph idx="1"/>
          </p:nvPr>
        </p:nvSpPr>
        <p:spPr/>
        <p:txBody>
          <a:bodyPr>
            <a:normAutofit/>
          </a:bodyPr>
          <a:lstStyle/>
          <a:p>
            <a:r>
              <a:rPr lang="zh-CN" altLang="en-US" sz="2800" b="1" dirty="0" smtClean="0">
                <a:solidFill>
                  <a:schemeClr val="tx2"/>
                </a:solidFill>
              </a:rPr>
              <a:t>互联网平台能免费提供服务，主要是广告商付费</a:t>
            </a:r>
            <a:endParaRPr lang="en-US" altLang="zh-CN" sz="2800" b="1" dirty="0" smtClean="0">
              <a:solidFill>
                <a:schemeClr val="tx2"/>
              </a:solidFill>
            </a:endParaRPr>
          </a:p>
          <a:p>
            <a:r>
              <a:rPr lang="en-US" altLang="zh-CN" sz="2800" b="1" dirty="0" smtClean="0">
                <a:solidFill>
                  <a:schemeClr val="tx2"/>
                </a:solidFill>
              </a:rPr>
              <a:t>3D </a:t>
            </a:r>
            <a:r>
              <a:rPr lang="zh-CN" altLang="en-US" sz="2800" b="1" dirty="0" smtClean="0">
                <a:solidFill>
                  <a:schemeClr val="tx2"/>
                </a:solidFill>
              </a:rPr>
              <a:t>打印机可以免费使用，但耗材带来了长久的利润</a:t>
            </a:r>
            <a:endParaRPr lang="en-US" altLang="zh-CN" sz="2800" b="1" dirty="0" smtClean="0">
              <a:solidFill>
                <a:schemeClr val="tx2"/>
              </a:solidFill>
            </a:endParaRPr>
          </a:p>
          <a:p>
            <a:r>
              <a:rPr lang="zh-CN" altLang="en-US" sz="2800" b="1" dirty="0" smtClean="0">
                <a:solidFill>
                  <a:schemeClr val="tx2"/>
                </a:solidFill>
              </a:rPr>
              <a:t>光固化</a:t>
            </a:r>
            <a:r>
              <a:rPr lang="en-US" altLang="zh-CN" sz="2800" b="1" dirty="0" smtClean="0">
                <a:solidFill>
                  <a:schemeClr val="tx2"/>
                </a:solidFill>
              </a:rPr>
              <a:t>3D</a:t>
            </a:r>
            <a:r>
              <a:rPr lang="zh-CN" altLang="en-US" sz="2800" b="1" dirty="0" smtClean="0">
                <a:solidFill>
                  <a:schemeClr val="tx2"/>
                </a:solidFill>
              </a:rPr>
              <a:t>打印产品 </a:t>
            </a:r>
            <a:r>
              <a:rPr lang="en-US" altLang="zh-CN" sz="2800" b="1" dirty="0" smtClean="0">
                <a:solidFill>
                  <a:schemeClr val="tx2"/>
                </a:solidFill>
              </a:rPr>
              <a:t>0.8</a:t>
            </a:r>
            <a:r>
              <a:rPr lang="zh-CN" altLang="en-US" sz="2800" b="1" dirty="0" smtClean="0">
                <a:solidFill>
                  <a:schemeClr val="tx2"/>
                </a:solidFill>
              </a:rPr>
              <a:t>美元一克</a:t>
            </a:r>
            <a:r>
              <a:rPr lang="en-US" altLang="zh-CN" sz="2800" b="1" dirty="0" smtClean="0">
                <a:solidFill>
                  <a:schemeClr val="tx2"/>
                </a:solidFill>
              </a:rPr>
              <a:t>,1KG</a:t>
            </a:r>
            <a:r>
              <a:rPr lang="zh-CN" altLang="en-US" sz="2800" b="1" dirty="0" smtClean="0">
                <a:solidFill>
                  <a:schemeClr val="tx2"/>
                </a:solidFill>
              </a:rPr>
              <a:t>收入</a:t>
            </a:r>
            <a:r>
              <a:rPr lang="en-US" altLang="zh-CN" sz="2800" b="1" dirty="0" smtClean="0">
                <a:solidFill>
                  <a:schemeClr val="tx2"/>
                </a:solidFill>
              </a:rPr>
              <a:t>800</a:t>
            </a:r>
            <a:r>
              <a:rPr lang="zh-CN" altLang="en-US" sz="2800" b="1" dirty="0" smtClean="0">
                <a:solidFill>
                  <a:schemeClr val="tx2"/>
                </a:solidFill>
              </a:rPr>
              <a:t>美元</a:t>
            </a:r>
            <a:endParaRPr lang="en-US" altLang="zh-CN" sz="2800" b="1" dirty="0" smtClean="0">
              <a:solidFill>
                <a:schemeClr val="tx2"/>
              </a:solidFill>
            </a:endParaRPr>
          </a:p>
          <a:p>
            <a:r>
              <a:rPr lang="zh-CN" altLang="en-US" sz="2800" b="1" dirty="0" smtClean="0">
                <a:solidFill>
                  <a:schemeClr val="tx2"/>
                </a:solidFill>
              </a:rPr>
              <a:t>光敏树脂的零售价是</a:t>
            </a:r>
            <a:r>
              <a:rPr lang="en-US" altLang="zh-CN" sz="2800" b="1" dirty="0" smtClean="0">
                <a:solidFill>
                  <a:schemeClr val="tx2"/>
                </a:solidFill>
              </a:rPr>
              <a:t>99</a:t>
            </a:r>
            <a:r>
              <a:rPr lang="zh-CN" altLang="en-US" sz="2800" b="1" dirty="0" smtClean="0">
                <a:solidFill>
                  <a:schemeClr val="tx2"/>
                </a:solidFill>
              </a:rPr>
              <a:t>美元</a:t>
            </a:r>
            <a:r>
              <a:rPr lang="en-US" altLang="zh-CN" sz="2800" b="1" dirty="0" smtClean="0">
                <a:solidFill>
                  <a:schemeClr val="tx2"/>
                </a:solidFill>
              </a:rPr>
              <a:t>1KG</a:t>
            </a:r>
          </a:p>
          <a:p>
            <a:r>
              <a:rPr lang="zh-CN" altLang="en-US" sz="2800" b="1" dirty="0" smtClean="0">
                <a:solidFill>
                  <a:schemeClr val="tx2"/>
                </a:solidFill>
              </a:rPr>
              <a:t>光敏树脂的批发价是</a:t>
            </a:r>
            <a:r>
              <a:rPr lang="en-US" altLang="zh-CN" sz="2800" b="1" dirty="0" smtClean="0">
                <a:solidFill>
                  <a:schemeClr val="tx2"/>
                </a:solidFill>
              </a:rPr>
              <a:t>15</a:t>
            </a:r>
            <a:r>
              <a:rPr lang="zh-CN" altLang="en-US" sz="2800" b="1" dirty="0" smtClean="0">
                <a:solidFill>
                  <a:schemeClr val="tx2"/>
                </a:solidFill>
              </a:rPr>
              <a:t>美金</a:t>
            </a:r>
            <a:r>
              <a:rPr lang="en-US" altLang="zh-CN" sz="2800" b="1" dirty="0" smtClean="0">
                <a:solidFill>
                  <a:schemeClr val="tx2"/>
                </a:solidFill>
              </a:rPr>
              <a:t>1KG</a:t>
            </a:r>
          </a:p>
          <a:p>
            <a:r>
              <a:rPr lang="en-US" altLang="zh-CN" sz="4400" b="1" dirty="0" smtClean="0">
                <a:solidFill>
                  <a:srgbClr val="FF0000"/>
                </a:solidFill>
              </a:rPr>
              <a:t>3D</a:t>
            </a:r>
            <a:r>
              <a:rPr lang="zh-CN" altLang="en-US" sz="4400" b="1" dirty="0" smtClean="0">
                <a:solidFill>
                  <a:srgbClr val="FF0000"/>
                </a:solidFill>
              </a:rPr>
              <a:t>打印机的耗材的利润非常可观</a:t>
            </a:r>
            <a:endParaRPr lang="zh-CN" altLang="en-US" sz="4400" b="1" dirty="0">
              <a:solidFill>
                <a:srgbClr val="FF0000"/>
              </a:solidFill>
            </a:endParaRPr>
          </a:p>
        </p:txBody>
      </p:sp>
    </p:spTree>
    <p:extLst>
      <p:ext uri="{BB962C8B-B14F-4D97-AF65-F5344CB8AC3E}">
        <p14:creationId xmlns:p14="http://schemas.microsoft.com/office/powerpoint/2010/main" xmlns="" val="28903680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direction presentation (widescreen)</Template>
  <TotalTime>0</TotalTime>
  <Words>751</Words>
  <Application>Microsoft Office PowerPoint</Application>
  <PresentationFormat>自定义</PresentationFormat>
  <Paragraphs>143</Paragraphs>
  <Slides>20</Slides>
  <Notes>3</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Sales Direction 16X9</vt:lpstr>
      <vt:lpstr>3D 打印机共享概念</vt:lpstr>
      <vt:lpstr>我們的想法</vt:lpstr>
      <vt:lpstr>提供免费3D打印机的好处</vt:lpstr>
      <vt:lpstr>全球3D打印机出货量年均增长率为59％</vt:lpstr>
      <vt:lpstr>3D打印机市场推广</vt:lpstr>
      <vt:lpstr>市场推广-信用卡公司</vt:lpstr>
      <vt:lpstr>市场推广-学校，教育机构 </vt:lpstr>
      <vt:lpstr>与深圳市光明中学合作举办的3D比赛</vt:lpstr>
      <vt:lpstr>如何令这个项目盈利？</vt:lpstr>
      <vt:lpstr>高回报 【一】</vt:lpstr>
      <vt:lpstr>高回报 【二】</vt:lpstr>
      <vt:lpstr>报价单</vt:lpstr>
      <vt:lpstr>打印机和光敏树脂的市场比较</vt:lpstr>
      <vt:lpstr>我们的市场调查 （用户反应）</vt:lpstr>
      <vt:lpstr>目前进展</vt:lpstr>
      <vt:lpstr>未来计划</vt:lpstr>
      <vt:lpstr>3D打印机推动传统行业数字化发展</vt:lpstr>
      <vt:lpstr>模型产品（一）</vt:lpstr>
      <vt:lpstr>模型产品（二）</vt:lpstr>
      <vt:lpstr>谢谢观看</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2017-06-21T16:06:48Z</dcterms:created>
  <dcterms:modified xsi:type="dcterms:W3CDTF">2017-06-25T06:29:57Z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