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70" r:id="rId5"/>
    <p:sldId id="275" r:id="rId6"/>
    <p:sldId id="282" r:id="rId7"/>
    <p:sldId id="283" r:id="rId8"/>
    <p:sldId id="271" r:id="rId9"/>
    <p:sldId id="260" r:id="rId10"/>
    <p:sldId id="276" r:id="rId11"/>
    <p:sldId id="284" r:id="rId12"/>
    <p:sldId id="273" r:id="rId13"/>
    <p:sldId id="285" r:id="rId14"/>
    <p:sldId id="279" r:id="rId15"/>
    <p:sldId id="280" r:id="rId16"/>
    <p:sldId id="286" r:id="rId17"/>
    <p:sldId id="269" r:id="rId18"/>
    <p:sldId id="268" r:id="rId19"/>
    <p:sldId id="281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=""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</a:rPr>
              <a:t>3D </a:t>
            </a:r>
            <a:r>
              <a:rPr lang="zh-CN" altLang="en-US" sz="8000" b="1" dirty="0" smtClean="0">
                <a:solidFill>
                  <a:schemeClr val="tx2"/>
                </a:solidFill>
              </a:rPr>
              <a:t>打印机共享概念</a:t>
            </a:r>
            <a:endParaRPr lang="en-US" sz="80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策划划</a:t>
            </a:r>
            <a:r>
              <a:rPr lang="zh-CN" altLang="en-US" sz="1600" dirty="0">
                <a:solidFill>
                  <a:schemeClr val="tx2"/>
                </a:solidFill>
              </a:rPr>
              <a:t>人员：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algn="ctr"/>
            <a:r>
              <a:rPr lang="en-CA" altLang="zh-CN" sz="1600" dirty="0">
                <a:solidFill>
                  <a:schemeClr val="tx2"/>
                </a:solidFill>
              </a:rPr>
              <a:t>Bill Lin</a:t>
            </a:r>
          </a:p>
          <a:p>
            <a:pPr algn="ctr"/>
            <a:r>
              <a:rPr lang="en-CA" altLang="zh-CN" sz="1600" dirty="0">
                <a:solidFill>
                  <a:schemeClr val="tx2"/>
                </a:solidFill>
              </a:rPr>
              <a:t>Christy Yan</a:t>
            </a:r>
          </a:p>
          <a:p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报价单</a:t>
            </a:r>
            <a:endParaRPr lang="en-CA" sz="5400" b="1" dirty="0">
              <a:solidFill>
                <a:srgbClr val="FFFF00"/>
              </a:solidFill>
            </a:endParaRPr>
          </a:p>
        </p:txBody>
      </p:sp>
      <p:pic>
        <p:nvPicPr>
          <p:cNvPr id="5" name="内容占位符 4" descr="QQ截图20170624011353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604072" y="1543574"/>
            <a:ext cx="4633915" cy="512548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打印机和光敏树脂的市场比较</a:t>
            </a:r>
            <a:endParaRPr lang="zh-CN" alt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117" y="1668379"/>
          <a:ext cx="9480884" cy="455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358"/>
                <a:gridCol w="2837358"/>
                <a:gridCol w="3806168"/>
              </a:tblGrid>
              <a:tr h="1138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品牌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打印机价钱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sz="3200" dirty="0" smtClean="0"/>
                        <a:t>USD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树脂价钱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sz="3200" dirty="0" smtClean="0"/>
                        <a:t>USD(1kg)</a:t>
                      </a:r>
                      <a:endParaRPr lang="en-CA" sz="3200" dirty="0"/>
                    </a:p>
                  </a:txBody>
                  <a:tcPr/>
                </a:tc>
              </a:tr>
              <a:tr h="85398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XYZ Printing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 $1,999.95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$269.00</a:t>
                      </a:r>
                      <a:endParaRPr lang="en-CA" sz="3200" dirty="0"/>
                    </a:p>
                  </a:txBody>
                  <a:tcPr/>
                </a:tc>
              </a:tr>
              <a:tr h="853989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 smtClean="0"/>
                        <a:t>FormL</a:t>
                      </a:r>
                      <a:r>
                        <a:rPr lang="en-US" sz="3200" dirty="0" err="1" smtClean="0"/>
                        <a:t>abs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$3,499.00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$299.00</a:t>
                      </a:r>
                      <a:endParaRPr lang="en-CA" sz="3200" dirty="0"/>
                    </a:p>
                  </a:txBody>
                  <a:tcPr/>
                </a:tc>
              </a:tr>
              <a:tr h="853989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DWSLAB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$6,000.00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$100.00</a:t>
                      </a:r>
                      <a:endParaRPr lang="en-CA" sz="3200" dirty="0"/>
                    </a:p>
                  </a:txBody>
                  <a:tcPr/>
                </a:tc>
              </a:tr>
              <a:tr h="853989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3D SYSTEMS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$4,900.00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smtClean="0"/>
                        <a:t>$100.00</a:t>
                      </a:r>
                      <a:endParaRPr lang="en-CA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4174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产品分析</a:t>
            </a:r>
            <a:endParaRPr lang="en-CA" sz="4800" dirty="0">
              <a:solidFill>
                <a:srgbClr val="FFFF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8387" y="1719743"/>
          <a:ext cx="11304864" cy="4983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4103964"/>
              </a:tblGrid>
              <a:tr h="48845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en-CA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劣势</a:t>
                      </a:r>
                      <a:endParaRPr lang="en-CA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优势</a:t>
                      </a:r>
                      <a:endParaRPr lang="en-CA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445377"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宋体"/>
                          <a:cs typeface="宋体"/>
                        </a:rPr>
                        <a:t>一般市场上</a:t>
                      </a:r>
                      <a:r>
                        <a:rPr lang="en-CA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3D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打印机的营运模式</a:t>
                      </a: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零售方式买卖</a:t>
                      </a: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6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价钱昂贵</a:t>
                      </a:r>
                      <a:r>
                        <a:rPr lang="en-CA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(</a:t>
                      </a:r>
                      <a:r>
                        <a:rPr lang="en-CA" sz="1600" b="1" dirty="0" err="1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Eg,DLP,SLA</a:t>
                      </a:r>
                      <a:r>
                        <a:rPr lang="en-CA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)</a:t>
                      </a:r>
                      <a:endParaRPr lang="en-CA" sz="16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质量不精细（</a:t>
                      </a:r>
                      <a:r>
                        <a:rPr lang="en-CA" sz="1600" b="1" dirty="0" err="1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Eg,FDM</a:t>
                      </a:r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）</a:t>
                      </a:r>
                      <a:endParaRPr lang="en-CA" sz="16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cs typeface="宋体"/>
                        </a:rPr>
                        <a:t>拓展潜力不足</a:t>
                      </a:r>
                      <a:endParaRPr lang="en-CA" sz="16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不适应当代营销模式</a:t>
                      </a:r>
                      <a:endParaRPr lang="en-CA" sz="16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适应不同需求（提供不同类型打印机给客户选项）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有细分竞争力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74371"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宋体"/>
                          <a:cs typeface="宋体"/>
                        </a:rPr>
                        <a:t>我们的</a:t>
                      </a:r>
                      <a:r>
                        <a:rPr lang="en-CA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3D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打印机的营运模式</a:t>
                      </a: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免费提供</a:t>
                      </a:r>
                      <a:r>
                        <a:rPr lang="en-CA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UV LCD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打印机</a:t>
                      </a: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客户只需要每个月购买最少</a:t>
                      </a:r>
                      <a:r>
                        <a:rPr lang="en-CA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1kg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的数脂原料</a:t>
                      </a:r>
                      <a:endParaRPr lang="en-CA" sz="1500" b="1" dirty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6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altLang="zh-CN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6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限制性购买一定数量的原材料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65"/>
                        </a:spcAft>
                      </a:pP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宋体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安全性较其他打印机高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不用承担一个昂贵打印机的价格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符合互联网时代个性化营销需求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CA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宋体"/>
                        </a:rPr>
                        <a:t>质量高，打印技术稳定和精细，需时较短</a:t>
                      </a:r>
                    </a:p>
                    <a:p>
                      <a:pPr>
                        <a:spcAft>
                          <a:spcPts val="865"/>
                        </a:spcAft>
                      </a:pPr>
                      <a:r>
                        <a:rPr lang="en-US" altLang="zh-CN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Times New Roman"/>
                        </a:rPr>
                        <a:t>空白市场让我们开发，市场上没有竞争对手提供免费</a:t>
                      </a:r>
                      <a:r>
                        <a:rPr lang="en-US" altLang="zh-CN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Times New Roman"/>
                        </a:rPr>
                        <a:t>LCD 3D </a:t>
                      </a: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Arial Black" pitchFamily="34" charset="0"/>
                          <a:ea typeface="Times New Roman"/>
                          <a:cs typeface="Times New Roman"/>
                        </a:rPr>
                        <a:t>打印机</a:t>
                      </a:r>
                      <a:endParaRPr lang="en-CA" sz="1500" b="1" dirty="0" smtClean="0">
                        <a:solidFill>
                          <a:schemeClr val="tx2"/>
                        </a:solidFill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我们的市场调查 （用户反应）</a:t>
            </a:r>
            <a:endParaRPr lang="zh-CN" alt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</a:rPr>
              <a:t>3D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打印机的价格昂贵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更新换代很快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市场还没有公司提供免费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3D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打印机服务。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如果有公司能提供免费的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3D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打印机，很多人愿意使用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37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目前进展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我们已经拿到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3D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打印机和耗材的初步报价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信用卡公司和大型连锁店合作正在磋商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在中国大陆，很多学校对免费概念的反应非常正面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在香港，也有很多公司表态愿意使用免费的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3D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打印机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很多公司和学校都说期待我们的计划能尽早实现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414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9568" y="0"/>
            <a:ext cx="9601200" cy="103685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未来计划</a:t>
            </a:r>
            <a:endParaRPr lang="en-CA" sz="4800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希望在第</a:t>
            </a:r>
            <a:r>
              <a:rPr lang="en-US" altLang="zh-CN" b="1" dirty="0" smtClean="0">
                <a:solidFill>
                  <a:srgbClr val="FF0000"/>
                </a:solidFill>
              </a:rPr>
              <a:t>1-3</a:t>
            </a:r>
            <a:r>
              <a:rPr lang="zh-CN" altLang="en-US" b="1" dirty="0" smtClean="0">
                <a:solidFill>
                  <a:srgbClr val="FF0000"/>
                </a:solidFill>
              </a:rPr>
              <a:t>年内，将免费用户增加</a:t>
            </a:r>
            <a:r>
              <a:rPr lang="en-US" altLang="zh-CN" b="1" dirty="0" smtClean="0">
                <a:solidFill>
                  <a:srgbClr val="FF0000"/>
                </a:solidFill>
              </a:rPr>
              <a:t>5000-10000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我们的客户</a:t>
            </a:r>
            <a:r>
              <a:rPr lang="zh-CN" altLang="en-US" dirty="0" smtClean="0">
                <a:solidFill>
                  <a:schemeClr val="tx2"/>
                </a:solidFill>
              </a:rPr>
              <a:t>群越大，我们的耗材成本就越低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竞争力就越强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在第</a:t>
            </a:r>
            <a:r>
              <a:rPr lang="en-US" altLang="zh-CN" dirty="0" smtClean="0">
                <a:solidFill>
                  <a:schemeClr val="tx2"/>
                </a:solidFill>
              </a:rPr>
              <a:t>4-5</a:t>
            </a:r>
            <a:r>
              <a:rPr lang="zh-CN" altLang="en-US" dirty="0" smtClean="0">
                <a:solidFill>
                  <a:schemeClr val="tx2"/>
                </a:solidFill>
              </a:rPr>
              <a:t>年内，推广至更多小型企业及个人用户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达到广泛普及</a:t>
            </a:r>
            <a:r>
              <a:rPr lang="en-US" altLang="zh-CN" dirty="0" smtClean="0">
                <a:solidFill>
                  <a:schemeClr val="tx2"/>
                </a:solidFill>
              </a:rPr>
              <a:t>3D </a:t>
            </a:r>
            <a:r>
              <a:rPr lang="zh-CN" altLang="en-US" dirty="0" smtClean="0">
                <a:solidFill>
                  <a:schemeClr val="tx2"/>
                </a:solidFill>
              </a:rPr>
              <a:t>打印机的目的</a:t>
            </a:r>
            <a:endParaRPr lang="en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 descr="revolution_3dprin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1762" y="1576377"/>
            <a:ext cx="5328592" cy="2241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FF00"/>
                </a:solidFill>
                <a:latin typeface="Arial Black" pitchFamily="34" charset="0"/>
              </a:rPr>
              <a:t>3D</a:t>
            </a:r>
            <a:r>
              <a:rPr lang="zh-CN" altLang="en-US" sz="4400" b="1" dirty="0" smtClean="0">
                <a:solidFill>
                  <a:srgbClr val="FFFF00"/>
                </a:solidFill>
                <a:latin typeface="Arial Black" pitchFamily="34" charset="0"/>
              </a:rPr>
              <a:t>打印机推动</a:t>
            </a:r>
            <a:r>
              <a:rPr lang="zh-CN" altLang="en-US" sz="4400" b="1" dirty="0" smtClean="0">
                <a:solidFill>
                  <a:srgbClr val="FFFF00"/>
                </a:solidFill>
                <a:latin typeface="Arial Black" pitchFamily="34" charset="0"/>
              </a:rPr>
              <a:t>传统行业数字化</a:t>
            </a:r>
            <a:r>
              <a:rPr lang="zh-CN" altLang="en-US" sz="4400" b="1" dirty="0" smtClean="0">
                <a:solidFill>
                  <a:srgbClr val="FFFF00"/>
                </a:solidFill>
                <a:latin typeface="Arial Black" pitchFamily="34" charset="0"/>
              </a:rPr>
              <a:t>发展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latin typeface="Bodoni MT Black" pitchFamily="18" charset="0"/>
              </a:rPr>
              <a:t>	</a:t>
            </a:r>
          </a:p>
          <a:p>
            <a:pPr>
              <a:buNone/>
            </a:pPr>
            <a:r>
              <a:rPr lang="en-US" altLang="zh-CN" b="1" dirty="0" smtClean="0">
                <a:latin typeface="Bodoni MT Black" pitchFamily="18" charset="0"/>
              </a:rPr>
              <a:t>	</a:t>
            </a:r>
            <a:endParaRPr lang="en-US" altLang="zh-CN" b="1" dirty="0" smtClean="0">
              <a:latin typeface="Bodoni MT Black" pitchFamily="18" charset="0"/>
            </a:endParaRPr>
          </a:p>
          <a:p>
            <a:pPr>
              <a:buNone/>
            </a:pPr>
            <a:endParaRPr lang="en-US" altLang="zh-CN" b="1" dirty="0" smtClean="0">
              <a:latin typeface="Bodoni MT Black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Bodoni MT Black" pitchFamily="18" charset="0"/>
              </a:rPr>
              <a:t>	</a:t>
            </a:r>
          </a:p>
          <a:p>
            <a:pPr>
              <a:buNone/>
            </a:pPr>
            <a:r>
              <a:rPr lang="en-US" altLang="zh-CN" b="1" dirty="0" smtClean="0">
                <a:latin typeface="Bodoni MT Black" pitchFamily="18" charset="0"/>
              </a:rPr>
              <a:t>	</a:t>
            </a:r>
            <a:r>
              <a:rPr lang="en-US" altLang="zh-CN" b="1" dirty="0" smtClean="0">
                <a:latin typeface="Bodoni MT Black" pitchFamily="18" charset="0"/>
              </a:rPr>
              <a:t>3D</a:t>
            </a:r>
            <a:r>
              <a:rPr lang="zh-CN" altLang="en-US" b="1" dirty="0" smtClean="0">
                <a:latin typeface="Bodoni MT Black" pitchFamily="18" charset="0"/>
              </a:rPr>
              <a:t>打印机好处不单只是体现在一些设计，模具，牙科之类的一方</a:t>
            </a:r>
            <a:r>
              <a:rPr lang="zh-CN" altLang="en-US" b="1" dirty="0" smtClean="0">
                <a:latin typeface="Bodoni MT Black" pitchFamily="18" charset="0"/>
              </a:rPr>
              <a:t>面对</a:t>
            </a:r>
            <a:r>
              <a:rPr lang="zh-CN" altLang="en-US" b="1" dirty="0" smtClean="0">
                <a:latin typeface="Bodoni MT Black" pitchFamily="18" charset="0"/>
              </a:rPr>
              <a:t>于传统行业像是手工类或者维修</a:t>
            </a:r>
            <a:r>
              <a:rPr lang="zh-CN" altLang="en-US" b="1" dirty="0" smtClean="0">
                <a:latin typeface="Bodoni MT Black" pitchFamily="18" charset="0"/>
              </a:rPr>
              <a:t>服务业也有一定的推动发展。</a:t>
            </a:r>
            <a:endParaRPr lang="en-US" altLang="zh-CN" b="1" dirty="0" smtClean="0">
              <a:latin typeface="Bodoni MT Black" pitchFamily="18" charset="0"/>
            </a:endParaRPr>
          </a:p>
          <a:p>
            <a:pPr>
              <a:buNone/>
            </a:pPr>
            <a:r>
              <a:rPr lang="en-CA" altLang="zh-CN" b="1" dirty="0" smtClean="0">
                <a:latin typeface="Bodoni MT Black" pitchFamily="18" charset="0"/>
              </a:rPr>
              <a:t>	</a:t>
            </a:r>
            <a:r>
              <a:rPr lang="zh-CN" altLang="en-US" b="1" dirty="0" smtClean="0">
                <a:latin typeface="Bodoni MT Black" pitchFamily="18" charset="0"/>
              </a:rPr>
              <a:t>例子</a:t>
            </a:r>
            <a:r>
              <a:rPr lang="zh-CN" altLang="en-US" b="1" dirty="0" smtClean="0">
                <a:latin typeface="Bodoni MT Black" pitchFamily="18" charset="0"/>
              </a:rPr>
              <a:t>：修车行不需再留有塑料件库存。所有塑料件都以数字化数据的形式存在电脑里。需要哪台汽车的零件，只需要打开文件打印出来就可以安装了。大大缩小了需要订货的时间和零件的价钱，提供了极大便利性。</a:t>
            </a:r>
            <a:endParaRPr lang="en-CA" b="1" dirty="0" smtClean="0">
              <a:latin typeface="Bodoni MT Black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15" y="0"/>
            <a:ext cx="9601200" cy="103685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模型产品（一）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9810" y="5710989"/>
            <a:ext cx="3430604" cy="577516"/>
          </a:xfrm>
        </p:spPr>
        <p:txBody>
          <a:bodyPr/>
          <a:lstStyle/>
          <a:p>
            <a:r>
              <a:rPr lang="zh-CN" altLang="en-US" dirty="0" smtClean="0"/>
              <a:t>耗材</a:t>
            </a:r>
            <a:r>
              <a:rPr lang="en-US" altLang="zh-CN" dirty="0" smtClean="0"/>
              <a:t>52</a:t>
            </a:r>
            <a:r>
              <a:rPr lang="zh-CN" altLang="en-US" dirty="0" smtClean="0"/>
              <a:t>克，用时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小时</a:t>
            </a:r>
            <a:endParaRPr lang="en-US" dirty="0"/>
          </a:p>
        </p:txBody>
      </p:sp>
      <p:pic>
        <p:nvPicPr>
          <p:cNvPr id="5" name="内容占位符 3" descr="file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3777500" cy="2880320"/>
          </a:xfrm>
        </p:spPr>
      </p:pic>
      <p:pic>
        <p:nvPicPr>
          <p:cNvPr id="6" name="图片占位符 5" descr="file1.jpe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3102" b="3102"/>
          <a:stretch>
            <a:fillRect/>
          </a:stretch>
        </p:blipFill>
        <p:spPr>
          <a:xfrm>
            <a:off x="5708413" y="1762277"/>
            <a:ext cx="6172200" cy="4343400"/>
          </a:xfrm>
          <a:prstGeom prst="rect">
            <a:avLst/>
          </a:prstGeom>
        </p:spPr>
      </p:pic>
      <p:pic>
        <p:nvPicPr>
          <p:cNvPr id="7" name="内容占位符 3" descr="file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355" y="1714637"/>
            <a:ext cx="5241353" cy="3996499"/>
          </a:xfrm>
        </p:spPr>
      </p:pic>
    </p:spTree>
    <p:extLst>
      <p:ext uri="{BB962C8B-B14F-4D97-AF65-F5344CB8AC3E}">
        <p14:creationId xmlns=""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模型产品（二）</a:t>
            </a:r>
            <a:endParaRPr lang="en-CA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805182"/>
            <a:ext cx="3607266" cy="545284"/>
          </a:xfrm>
        </p:spPr>
        <p:txBody>
          <a:bodyPr/>
          <a:lstStyle/>
          <a:p>
            <a:r>
              <a:rPr lang="zh-CN" altLang="en-US" dirty="0" smtClean="0"/>
              <a:t>耗材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克</a:t>
            </a:r>
            <a:r>
              <a:rPr lang="zh-CN" altLang="en-US" dirty="0" smtClean="0"/>
              <a:t>，用</a:t>
            </a:r>
            <a:r>
              <a:rPr lang="zh-CN" altLang="en-US" dirty="0" smtClean="0"/>
              <a:t>时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小时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5" name="内容占位符 3" descr="fil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4236" y="1895875"/>
            <a:ext cx="4232381" cy="3630824"/>
          </a:xfrm>
        </p:spPr>
      </p:pic>
      <p:pic>
        <p:nvPicPr>
          <p:cNvPr id="6" name="图片 5" descr="file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325" y="1918823"/>
            <a:ext cx="2951747" cy="378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</a:rPr>
              <a:t>谢谢观看</a:t>
            </a:r>
            <a:endParaRPr lang="en-CA" sz="5400" dirty="0">
              <a:solidFill>
                <a:srgbClr val="FFFF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图片占位符 8" descr="landscap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632" r="2632"/>
          <a:stretch>
            <a:fillRect/>
          </a:stretch>
        </p:blipFill>
        <p:spPr>
          <a:xfrm>
            <a:off x="1307432" y="1844843"/>
            <a:ext cx="6172200" cy="43434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FF00"/>
                </a:solidFill>
              </a:rPr>
              <a:t>我們的想法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800" b="1" dirty="0" smtClean="0">
                <a:solidFill>
                  <a:schemeClr val="tx2"/>
                </a:solidFill>
              </a:rPr>
              <a:t>結合共享和大数据概念</a:t>
            </a:r>
            <a:endParaRPr lang="en-US" altLang="zh-CN" sz="3800" b="1" dirty="0" smtClean="0">
              <a:solidFill>
                <a:schemeClr val="tx2"/>
              </a:solidFill>
            </a:endParaRPr>
          </a:p>
          <a:p>
            <a:r>
              <a:rPr lang="zh-CN" altLang="en-US" sz="3800" b="1" dirty="0" smtClean="0">
                <a:solidFill>
                  <a:schemeClr val="tx2"/>
                </a:solidFill>
              </a:rPr>
              <a:t>把互联网的运用模式应用在实体产品上</a:t>
            </a:r>
            <a:endParaRPr lang="en-US" altLang="zh-CN" sz="3800" b="1" dirty="0" smtClean="0">
              <a:solidFill>
                <a:schemeClr val="tx2"/>
              </a:solidFill>
            </a:endParaRPr>
          </a:p>
          <a:p>
            <a:r>
              <a:rPr lang="zh-CN" altLang="en-US" sz="3800" b="1" dirty="0" smtClean="0">
                <a:solidFill>
                  <a:schemeClr val="tx2"/>
                </a:solidFill>
              </a:rPr>
              <a:t>提供免费的</a:t>
            </a:r>
            <a:r>
              <a:rPr lang="en-US" altLang="zh-CN" sz="3800" b="1" dirty="0" smtClean="0">
                <a:solidFill>
                  <a:schemeClr val="tx2"/>
                </a:solidFill>
              </a:rPr>
              <a:t>3D </a:t>
            </a:r>
            <a:r>
              <a:rPr lang="zh-CN" altLang="en-US" sz="3800" b="1" dirty="0" smtClean="0">
                <a:solidFill>
                  <a:schemeClr val="tx2"/>
                </a:solidFill>
              </a:rPr>
              <a:t>打印机给用户使用</a:t>
            </a:r>
            <a:endParaRPr lang="en-US" altLang="zh-CN" sz="3800" b="1" dirty="0" smtClean="0">
              <a:solidFill>
                <a:schemeClr val="tx2"/>
              </a:solidFill>
            </a:endParaRPr>
          </a:p>
          <a:p>
            <a:r>
              <a:rPr lang="zh-CN" altLang="en-US" sz="3800" b="1" dirty="0" smtClean="0">
                <a:solidFill>
                  <a:srgbClr val="FF0000"/>
                </a:solidFill>
              </a:rPr>
              <a:t>我们靠后续的服务赚取利润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图片 3" descr="landscape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2" y="3952551"/>
            <a:ext cx="3974377" cy="26495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FF00"/>
                </a:solidFill>
              </a:rPr>
              <a:t>提供免费</a:t>
            </a:r>
            <a:r>
              <a:rPr lang="en-US" altLang="zh-CN" sz="6000" b="1" dirty="0" smtClean="0">
                <a:solidFill>
                  <a:srgbClr val="FFFF00"/>
                </a:solidFill>
              </a:rPr>
              <a:t>3D</a:t>
            </a:r>
            <a:r>
              <a:rPr lang="zh-CN" altLang="en-US" sz="6000" b="1" dirty="0" smtClean="0">
                <a:solidFill>
                  <a:srgbClr val="FFFF00"/>
                </a:solidFill>
              </a:rPr>
              <a:t>打印机的好处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容易吸引用户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容易做市场推广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提高市场占有率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在新产品还没普及之前，我们已经占领了很大的市场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全球都有市场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成为行业龙头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4020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FFFF00"/>
                </a:solidFill>
              </a:rPr>
              <a:t>3D</a:t>
            </a:r>
            <a:r>
              <a:rPr lang="zh-CN" altLang="en-US" sz="6000" b="1" dirty="0" smtClean="0">
                <a:solidFill>
                  <a:srgbClr val="FFFF00"/>
                </a:solidFill>
              </a:rPr>
              <a:t>打印机市场推广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5474"/>
            <a:ext cx="11568123" cy="434340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跟银行信用卡合作。卡主只需每月采购至少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1KG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耗材，就可以免费使用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LCD 3D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打印机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跟学校和教育机构合</a:t>
            </a:r>
            <a:r>
              <a:rPr lang="zh-CN" altLang="en-US" sz="2800" b="1" dirty="0">
                <a:solidFill>
                  <a:schemeClr val="tx2"/>
                </a:solidFill>
              </a:rPr>
              <a:t>作，只需每月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采购至少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1KG</a:t>
            </a:r>
            <a:r>
              <a:rPr lang="zh-CN" altLang="en-US" sz="2800" b="1" dirty="0">
                <a:solidFill>
                  <a:schemeClr val="tx2"/>
                </a:solidFill>
              </a:rPr>
              <a:t>耗材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，就</a:t>
            </a:r>
            <a:r>
              <a:rPr lang="zh-CN" altLang="en-US" sz="2800" b="1" dirty="0">
                <a:solidFill>
                  <a:schemeClr val="tx2"/>
                </a:solidFill>
              </a:rPr>
              <a:t>可以免费使用</a:t>
            </a:r>
            <a:r>
              <a:rPr lang="en-US" altLang="zh-CN" sz="2800" b="1" dirty="0">
                <a:solidFill>
                  <a:schemeClr val="tx2"/>
                </a:solidFill>
              </a:rPr>
              <a:t>LCD 3D </a:t>
            </a:r>
            <a:r>
              <a:rPr lang="zh-CN" altLang="en-US" sz="2800" b="1" dirty="0">
                <a:solidFill>
                  <a:schemeClr val="tx2"/>
                </a:solidFill>
              </a:rPr>
              <a:t>打印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机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任何公司或个人付保证</a:t>
            </a:r>
            <a:r>
              <a:rPr lang="zh-CN" altLang="en-US" sz="2800" b="1" dirty="0">
                <a:solidFill>
                  <a:schemeClr val="tx2"/>
                </a:solidFill>
              </a:rPr>
              <a:t>金，每月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采购至少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1KG</a:t>
            </a:r>
            <a:r>
              <a:rPr lang="zh-CN" altLang="en-US" sz="2800" b="1" dirty="0">
                <a:solidFill>
                  <a:schemeClr val="tx2"/>
                </a:solidFill>
              </a:rPr>
              <a:t>耗材，就可以免费使用</a:t>
            </a:r>
            <a:r>
              <a:rPr lang="en-US" altLang="zh-CN" sz="2800" b="1" dirty="0">
                <a:solidFill>
                  <a:schemeClr val="tx2"/>
                </a:solidFill>
              </a:rPr>
              <a:t>LCD 3D </a:t>
            </a:r>
            <a:r>
              <a:rPr lang="zh-CN" altLang="en-US" sz="2800" b="1" dirty="0">
                <a:solidFill>
                  <a:schemeClr val="tx2"/>
                </a:solidFill>
              </a:rPr>
              <a:t>打印机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r>
              <a:rPr lang="zh-CN" altLang="en-US" sz="4400" b="1" dirty="0" smtClean="0">
                <a:solidFill>
                  <a:srgbClr val="FF0000"/>
                </a:solidFill>
              </a:rPr>
              <a:t>几乎所有个人或公司都可以免费使用我们的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3D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打印机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53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1442" y="415555"/>
            <a:ext cx="9601200" cy="1036850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Arial Black" pitchFamily="34" charset="0"/>
              </a:rPr>
              <a:t>市场推广</a:t>
            </a:r>
            <a:r>
              <a:rPr lang="en-US" altLang="zh-CN" sz="4800" b="1" dirty="0" smtClean="0">
                <a:solidFill>
                  <a:srgbClr val="FFFF00"/>
                </a:solidFill>
                <a:latin typeface="Arial Black" pitchFamily="34" charset="0"/>
              </a:rPr>
              <a:t>-</a:t>
            </a:r>
            <a:r>
              <a:rPr lang="zh-CN" altLang="en-US" sz="4800" b="1" dirty="0" smtClean="0">
                <a:solidFill>
                  <a:srgbClr val="FFFF00"/>
                </a:solidFill>
                <a:latin typeface="Arial Black" pitchFamily="34" charset="0"/>
              </a:rPr>
              <a:t>学校，教育机构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简单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</a:rPr>
              <a:t>3D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打印课程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教育用途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训练小朋友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</a:rPr>
              <a:t>3D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思维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创造力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动手能力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智力玩具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科学实验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endParaRPr lang="en-CA" dirty="0"/>
          </a:p>
        </p:txBody>
      </p:sp>
      <p:pic>
        <p:nvPicPr>
          <p:cNvPr id="4" name="图片 3" descr="http://mmbiz.qpic.cn/mmbiz_jpg/K1Xl73L80vokokzTQGyDouibvxxFjEmZF7cWy5nIRPPibPjdIerdibZkJjlkiamWejeaB9HaCiayC2JrZxFMuUzusvQ/0?wx_fmt=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002" y="1875958"/>
            <a:ext cx="3748072" cy="397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79426" y="6003576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生物解剖模型（教具）</a:t>
            </a:r>
            <a:endParaRPr lang="en-CA" b="1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382" y="260059"/>
            <a:ext cx="9601200" cy="103685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  <a:latin typeface="Arial Black" pitchFamily="34" charset="0"/>
              </a:rPr>
              <a:t>市场推广</a:t>
            </a:r>
            <a:r>
              <a:rPr lang="en-US" altLang="zh-CN" sz="5400" b="1" dirty="0" smtClean="0">
                <a:solidFill>
                  <a:srgbClr val="FFFF00"/>
                </a:solidFill>
                <a:latin typeface="Arial Black" pitchFamily="34" charset="0"/>
              </a:rPr>
              <a:t>-</a:t>
            </a:r>
            <a:r>
              <a:rPr lang="zh-CN" altLang="en-US" sz="5400" b="1" dirty="0" smtClean="0">
                <a:solidFill>
                  <a:srgbClr val="FFFF00"/>
                </a:solidFill>
                <a:latin typeface="Arial Black" pitchFamily="34" charset="0"/>
              </a:rPr>
              <a:t>信用卡公司</a:t>
            </a:r>
            <a:endParaRPr lang="en-CA" sz="5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银行信用卡的持有者只需要每月购买最少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</a:rPr>
              <a:t>1KG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我们公司的树脂，就可以每个月以一元租用打印机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>
              <a:buNone/>
            </a:pP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lvl="0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收取手续费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>
              <a:buNone/>
            </a:pP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lvl="0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增加客源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>
              <a:buNone/>
            </a:pP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lvl="0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</a:rPr>
              <a:t>透过这个项目宣传自己的信用卡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如何令这个项目盈利？</a:t>
            </a:r>
            <a:endParaRPr lang="zh-CN" alt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互联网平台能免费提供服务，主要是广告商付费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en-US" altLang="zh-CN" sz="2800" b="1" dirty="0" smtClean="0">
                <a:solidFill>
                  <a:schemeClr val="tx2"/>
                </a:solidFill>
              </a:rPr>
              <a:t>3D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打印机可以免费使用，但耗材带来了长久的利润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光固化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3D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打印产品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0.8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美元一克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,1KG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收入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800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美元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光敏树脂的零售价是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99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美元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1KG</a:t>
            </a: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光敏树脂的批发价是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15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美金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1KG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3D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打印机的耗材的利润非常可观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368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高回报 </a:t>
            </a:r>
            <a:r>
              <a:rPr lang="en-US" altLang="zh-CN" sz="5400" b="1" dirty="0" smtClean="0">
                <a:solidFill>
                  <a:srgbClr val="FFFF00"/>
                </a:solidFill>
              </a:rPr>
              <a:t>【</a:t>
            </a:r>
            <a:r>
              <a:rPr lang="zh-CN" altLang="en-US" sz="5400" b="1" dirty="0" smtClean="0">
                <a:solidFill>
                  <a:srgbClr val="FFFF00"/>
                </a:solidFill>
              </a:rPr>
              <a:t>一</a:t>
            </a:r>
            <a:r>
              <a:rPr lang="en-US" altLang="zh-CN" sz="5400" b="1" dirty="0" smtClean="0">
                <a:solidFill>
                  <a:srgbClr val="FFFF00"/>
                </a:solidFill>
              </a:rPr>
              <a:t>】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</a:rPr>
              <a:t>如果按每部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3D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打印机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400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美元，每月消费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1KG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耗材计算，五个月就能收回成本。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5306" y="2436169"/>
          <a:ext cx="10528968" cy="412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28"/>
                <a:gridCol w="1754828"/>
                <a:gridCol w="1754828"/>
                <a:gridCol w="1754828"/>
                <a:gridCol w="1754828"/>
                <a:gridCol w="1754828"/>
              </a:tblGrid>
              <a:tr h="10312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打印机数量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树脂零售价（</a:t>
                      </a:r>
                      <a:r>
                        <a:rPr lang="en-US" altLang="zh-CN" dirty="0" smtClean="0"/>
                        <a:t>1kg</a:t>
                      </a:r>
                      <a:r>
                        <a:rPr lang="zh-CN" altLang="en-US" dirty="0" smtClean="0"/>
                        <a:t>）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树脂成本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每月利润（美元）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每年利润（美元）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回报（月）</a:t>
                      </a:r>
                      <a:endParaRPr lang="en-CA" dirty="0"/>
                    </a:p>
                  </a:txBody>
                  <a:tcPr/>
                </a:tc>
              </a:tr>
              <a:tr h="1031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US$84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US$1,008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1031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US$8,400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US$100,800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1031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</a:t>
                      </a:r>
                      <a:r>
                        <a:rPr lang="en-CA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US$84,000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US$1,008,000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</a:rPr>
              <a:t>高回报 </a:t>
            </a:r>
            <a:r>
              <a:rPr lang="en-US" altLang="zh-CN" sz="5400" b="1" dirty="0" smtClean="0">
                <a:solidFill>
                  <a:srgbClr val="FFFF00"/>
                </a:solidFill>
              </a:rPr>
              <a:t>【</a:t>
            </a:r>
            <a:r>
              <a:rPr lang="zh-CN" altLang="en-US" sz="5400" b="1" dirty="0" smtClean="0">
                <a:solidFill>
                  <a:srgbClr val="FFFF00"/>
                </a:solidFill>
              </a:rPr>
              <a:t>二</a:t>
            </a:r>
            <a:r>
              <a:rPr lang="en-US" altLang="zh-CN" sz="5400" b="1" dirty="0" smtClean="0">
                <a:solidFill>
                  <a:srgbClr val="FFFF00"/>
                </a:solidFill>
              </a:rPr>
              <a:t>】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CN" sz="2000" b="1" dirty="0" smtClean="0">
              <a:solidFill>
                <a:schemeClr val="tx2"/>
              </a:solidFill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</a:rPr>
              <a:t>帮客户打印光敏树脂产品，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0.8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美元一克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32647961"/>
              </p:ext>
            </p:extLst>
          </p:nvPr>
        </p:nvGraphicFramePr>
        <p:xfrm>
          <a:off x="4957011" y="2005264"/>
          <a:ext cx="6677525" cy="389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97"/>
                <a:gridCol w="2338964"/>
                <a:gridCol w="2637764"/>
              </a:tblGrid>
              <a:tr h="1055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每月（</a:t>
                      </a:r>
                      <a:r>
                        <a:rPr lang="en-US" altLang="zh-CN" dirty="0" smtClean="0"/>
                        <a:t>KG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利润（每月）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利润（每年）</a:t>
                      </a:r>
                      <a:endParaRPr lang="en-US" dirty="0"/>
                    </a:p>
                  </a:txBody>
                  <a:tcPr anchor="ctr"/>
                </a:tc>
              </a:tr>
              <a:tr h="947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USD785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USD9,420</a:t>
                      </a:r>
                      <a:endParaRPr lang="en-US" dirty="0"/>
                    </a:p>
                  </a:txBody>
                  <a:tcPr anchor="ctr"/>
                </a:tc>
              </a:tr>
              <a:tr h="947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USD7,850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USD94,200</a:t>
                      </a:r>
                      <a:endParaRPr lang="en-US" dirty="0"/>
                    </a:p>
                  </a:txBody>
                  <a:tcPr anchor="ctr"/>
                </a:tc>
              </a:tr>
              <a:tr h="947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USD78,500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USD942,000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3935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780</Words>
  <Application>Microsoft Office PowerPoint</Application>
  <PresentationFormat>自定义</PresentationFormat>
  <Paragraphs>168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Sales Direction 16X9</vt:lpstr>
      <vt:lpstr>3D 打印机共享概念</vt:lpstr>
      <vt:lpstr>我們的想法</vt:lpstr>
      <vt:lpstr>提供免费3D打印机的好处</vt:lpstr>
      <vt:lpstr>3D打印机市场推广</vt:lpstr>
      <vt:lpstr>市场推广-学校，教育机构 </vt:lpstr>
      <vt:lpstr>市场推广-信用卡公司</vt:lpstr>
      <vt:lpstr>如何令这个项目盈利？</vt:lpstr>
      <vt:lpstr>高回报 【一】</vt:lpstr>
      <vt:lpstr>高回报 【二】</vt:lpstr>
      <vt:lpstr>报价单</vt:lpstr>
      <vt:lpstr>打印机和光敏树脂的市场比较</vt:lpstr>
      <vt:lpstr>产品分析</vt:lpstr>
      <vt:lpstr>我们的市场调查 （用户反应）</vt:lpstr>
      <vt:lpstr>目前进展</vt:lpstr>
      <vt:lpstr>未来计划</vt:lpstr>
      <vt:lpstr>3D打印机推动传统行业数字化发展</vt:lpstr>
      <vt:lpstr>模型产品（一）</vt:lpstr>
      <vt:lpstr>模型产品（二）</vt:lpstr>
      <vt:lpstr>谢谢观看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2017-06-21T16:06:48Z</dcterms:created>
  <dcterms:modified xsi:type="dcterms:W3CDTF">2017-06-24T08:47:37Z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