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Objects="1">
      <p:cViewPr varScale="1">
        <p:scale>
          <a:sx n="44" d="100"/>
          <a:sy n="44" d="100"/>
        </p:scale>
        <p:origin x="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01622-C40B-4AD2-9F12-B96E0B86E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79F796-FE3A-425F-8280-C74AF9933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7B154-CD9B-4320-AE90-2C8816B6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257E71-C15F-45D5-913D-79561C4D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11972-C1BC-4320-8727-0C1FF19E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5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EBD55-4684-4E5C-B13F-AE9CA1EF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3A77C0-3457-4691-B9F3-BF03A547D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0A54ED-3DCA-4283-9C8C-56F5CC81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3A5EB9-23DF-44D5-8282-3F737F1E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D1C0AA-0805-496B-AA6D-A33FD87E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3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BF8212-7331-45FD-A050-5BC20B4C1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D61667-E511-488F-9743-BE36644A9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5AE6B-54EE-4A92-817C-9E44E76D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D560A2-E6A2-4D51-ACA2-0783AC2A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B8E955-6A1D-4A44-9EBE-10ECAF2E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3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7DFD4-90BF-4286-9879-9FAB3E30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41EC3-B10F-4F2E-9388-5670C03C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E95D4E-F697-43D6-B51F-26FCB4A7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8DE1B-0307-4D42-B4DA-0653C6CB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73F68-ABC1-4E42-BDFC-00C4130C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0FA3F-07F9-4CBD-A10B-909D6741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2425F3-1ED9-4B05-85C4-37E554A36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EAEC32-C1FC-469E-AD9A-4DC2A70C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29418-C452-4561-9ADF-E679E72B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B0AB71-5A87-403A-A1F2-0C980E28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9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EA6EC-5010-4B35-9880-0C22015C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7DE62B-10A8-4F11-837C-8BFD7637A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4CC72A-6613-43D6-BE9F-1875A9FBC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CA88F0-1ECB-41B5-B863-E6116AEC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D1FAA2-0F54-4CCF-9760-8DF32E01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722974-7AA4-4123-B016-51A46045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7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EA352-0626-4EE5-ADCF-A3B62252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D83BD8-E8A0-452B-9FA2-2DA4BA569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7E7D7F-033A-4FA9-8264-5E5E6EF55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5DB487-8456-4DDF-8A0B-20C390F89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6F83C8-BAF2-49D6-A6A7-13A5A5572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94698A-9299-4EDF-B59A-5E0B9B6D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E0C27B-3B19-4389-91FE-C03FCAEF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3DC87B-D5B5-44FE-90BE-5CF484BF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B0CEE-8F9F-4F35-A245-F075E59B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54CA5D-4B5A-489C-B4A0-209707F7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884441-94E7-4D66-A031-8F7F1D6F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59DA92-4B1A-4D68-991D-A673A52C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0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C4423A-1672-4A26-8C9C-0A249465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51C9E9-599B-44F7-8A63-827E80FD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FD38C1-00F0-44D2-90D7-7A52A718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3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92CE4-DE8B-4F14-AC33-04029764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EAE8DE-9C62-4A6E-8739-37D560122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FD68CC-8326-4055-94C1-574904E90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F9C0D3-FE6D-438B-B148-895BB927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BA236-8A66-449F-AD7C-2B4800D9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4C1F32-1DD9-4BD5-AB39-0C3479AB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86082-8760-4C1C-AC92-C74FC30F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1DB25B-0EED-40BC-BC3A-D20A58543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D4CA04-1576-41C5-8A34-9502DF1B6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B1199A-20D7-4AE9-9472-1AAAEE0C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4C24F7-9C9D-4ABF-AF9D-C8239562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D3CDE6-AAA5-443D-B59B-A62E1FF7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8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7E9CAC-4CAF-4724-A646-BDA32FFC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F80D48-1496-4F24-9CFF-FA13400CD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D40842-E5DA-4F1E-95B9-A749A4582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D0883-4C4A-4838-8806-5632C2ABB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DEF18-1460-4130-89B1-BC0A43AB1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3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br>
              <a:rPr lang="it-IT" sz="2400" b="1">
                <a:solidFill>
                  <a:srgbClr val="FFFFFF"/>
                </a:solidFill>
              </a:rPr>
            </a:br>
            <a:br>
              <a:rPr lang="it-IT" sz="2400" b="1">
                <a:solidFill>
                  <a:srgbClr val="FFFFFF"/>
                </a:solidFill>
              </a:rPr>
            </a:br>
            <a:r>
              <a:rPr lang="it-IT" sz="2400" b="1">
                <a:solidFill>
                  <a:srgbClr val="FFFFFF"/>
                </a:solidFill>
              </a:rPr>
              <a:t>IBM CAPSTONE PROJECT – </a:t>
            </a:r>
            <a:r>
              <a:rPr lang="en" sz="2400" b="1">
                <a:solidFill>
                  <a:srgbClr val="FFFFFF"/>
                </a:solidFill>
              </a:rPr>
              <a:t>The Battle of Neighborhoods: </a:t>
            </a:r>
            <a:br>
              <a:rPr lang="en" sz="2400" b="1">
                <a:solidFill>
                  <a:srgbClr val="FFFFFF"/>
                </a:solidFill>
              </a:rPr>
            </a:br>
            <a:r>
              <a:rPr lang="en" sz="2400" b="1">
                <a:solidFill>
                  <a:srgbClr val="FFFFFF"/>
                </a:solidFill>
              </a:rPr>
              <a:t>Cluster Analysis of London Real Estate Market</a:t>
            </a:r>
            <a:endParaRPr lang="it-IT" sz="2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>
                <a:solidFill>
                  <a:srgbClr val="FFFFFF"/>
                </a:solidFill>
              </a:rPr>
              <a:t>Business Problem section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" sz="2000">
                <a:solidFill>
                  <a:srgbClr val="000000"/>
                </a:solidFill>
              </a:rPr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Tax hikes addressing overseas buyers of homes in England and Wales.</a:t>
            </a:r>
            <a:endParaRPr lang="it-IT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it-IT" sz="4000" b="1">
                <a:solidFill>
                  <a:srgbClr val="FFFFFF"/>
                </a:solidFill>
              </a:rPr>
              <a:t>Business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" sz="2200">
                <a:solidFill>
                  <a:srgbClr val="FFFFFF"/>
                </a:solidFill>
              </a:rPr>
              <a:t>How could we provide support to homebuyers clientele in to purchase a suitable real estate in London in this uncertain economic and financial scenario?</a:t>
            </a:r>
            <a:endParaRPr lang="it-IT" sz="22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b="1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" sz="2400">
                <a:solidFill>
                  <a:srgbClr val="000000"/>
                </a:solidFill>
              </a:rPr>
              <a:t>Clustering London neighborhoods in order to recommend venues and the current average price of real estate where homebuyers can make a real estate investment. </a:t>
            </a:r>
            <a:endParaRPr lang="it-IT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it-IT" sz="4000" b="1">
                <a:solidFill>
                  <a:srgbClr val="FFFFFF"/>
                </a:solidFill>
              </a:rPr>
              <a:t>Data and Methodology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it-IT" sz="2200">
                <a:solidFill>
                  <a:srgbClr val="FFFFFF"/>
                </a:solidFill>
              </a:rPr>
              <a:t>Data: </a:t>
            </a:r>
            <a:r>
              <a:rPr lang="en" sz="2200">
                <a:solidFill>
                  <a:srgbClr val="FFFFFF"/>
                </a:solidFill>
              </a:rPr>
              <a:t>merging data on London properties and the relative price paid data from the HM Land Registry and data on amenities and essential facilities surrounding such properties from FourSquare API interface.</a:t>
            </a:r>
          </a:p>
          <a:p>
            <a:r>
              <a:rPr lang="en" sz="2200">
                <a:solidFill>
                  <a:srgbClr val="FFFFFF"/>
                </a:solidFill>
              </a:rPr>
              <a:t>Mehodology: </a:t>
            </a:r>
          </a:p>
          <a:p>
            <a:pPr marL="342900" indent="-342900">
              <a:buFont typeface="+mj-lt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Modeling</a:t>
            </a:r>
            <a:endParaRPr lang="it-IT" sz="22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>
                <a:solidFill>
                  <a:srgbClr val="FFFFFF"/>
                </a:solidFill>
              </a:rPr>
              <a:t>Outcome: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" sz="1700">
                <a:solidFill>
                  <a:srgbClr val="000000"/>
                </a:solidFill>
              </a:rPr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West London (Notting Hill, Kensington, Chelsea, Marylebone) and North-West London (Hampsted)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South-West London (Wandsworth, Balham) and North-West London (Isliington) are arising as next future elite venues with a wide range of amenities and facilities. </a:t>
            </a:r>
          </a:p>
          <a:p>
            <a:r>
              <a:rPr lang="en" sz="1700">
                <a:solidFill>
                  <a:srgbClr val="000000"/>
                </a:solidFill>
              </a:rPr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Clusters 1 and 3 may target individuals who love pubs, theatres and soccer.</a:t>
            </a:r>
            <a:endParaRPr lang="it-IT" sz="17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 Analysis of London Real Estate Market</dc:title>
  <dc:creator>Prinz, Dominik</dc:creator>
  <cp:lastModifiedBy>Prinz, Dominik</cp:lastModifiedBy>
  <cp:revision>2</cp:revision>
  <dcterms:created xsi:type="dcterms:W3CDTF">2020-06-19T13:48:11Z</dcterms:created>
  <dcterms:modified xsi:type="dcterms:W3CDTF">2020-06-19T13:48:39Z</dcterms:modified>
</cp:coreProperties>
</file>