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8"/>
  </p:notesMasterIdLst>
  <p:handoutMasterIdLst>
    <p:handoutMasterId r:id="rId19"/>
  </p:handoutMasterIdLst>
  <p:sldIdLst>
    <p:sldId id="350" r:id="rId5"/>
    <p:sldId id="365" r:id="rId6"/>
    <p:sldId id="366" r:id="rId7"/>
    <p:sldId id="367" r:id="rId8"/>
    <p:sldId id="368" r:id="rId9"/>
    <p:sldId id="369" r:id="rId10"/>
    <p:sldId id="370" r:id="rId11"/>
    <p:sldId id="371" r:id="rId12"/>
    <p:sldId id="372" r:id="rId13"/>
    <p:sldId id="373" r:id="rId14"/>
    <p:sldId id="374" r:id="rId15"/>
    <p:sldId id="375" r:id="rId16"/>
    <p:sldId id="34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12/4/2023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060DA6-6E6F-47BF-9680-1B030F525D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8F140D-2B48-4E31-9E97-08B68ABBAC1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79B87D-E8CF-49AE-9326-2FEED2392F0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A139CE-3E4D-4224-B157-2D29EC10FE4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F2453-9E16-47FE-A8ED-4661246DE597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6E9EA-D950-424A-BC92-F6794D6E5D67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10C66-2FF2-41F8-98FA-BE4983369645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1851A3FD-B717-4588-9809-4FFAC5FF47A1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285929-1018-4370-A170-074C414B228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84536E-AD08-4371-85E9-A816C30B6AE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78EA5-216B-41F7-80D1-9ED07FFDB66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72CC63-C628-4456-9B92-DA4E670BAC0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42D896-6ACC-40D7-8D8B-F9AF3E7DE1A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9F7A1E-B7E2-4E9C-A66C-BCE08900C5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E0184F-2619-4333-B49F-C7ACE8B2C3A6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A1C65-B00C-4CA4-83B6-3DFA3DF9629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6DFD4-BF8C-4939-874D-85B7DF956768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73856F-38E9-4BBF-93D8-0F8AC2E0E6C7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December 4, 2023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transparentsource.z13.web.core.windows.net/vector-icon-png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7103" y="2116182"/>
            <a:ext cx="9169878" cy="1514019"/>
          </a:xfrm>
        </p:spPr>
        <p:txBody>
          <a:bodyPr/>
          <a:lstStyle/>
          <a:p>
            <a:r>
              <a:rPr lang="en-US" sz="4800" dirty="0" err="1"/>
              <a:t>FedAudio</a:t>
            </a:r>
            <a:r>
              <a:rPr lang="en-US" sz="4800" dirty="0"/>
              <a:t>: A Federated Learning Benchmark for Audio Tasks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1281904"/>
          </a:xfrm>
        </p:spPr>
        <p:txBody>
          <a:bodyPr/>
          <a:lstStyle/>
          <a:p>
            <a:r>
              <a:rPr lang="en-US" b="1" dirty="0"/>
              <a:t>Authors: </a:t>
            </a:r>
            <a:r>
              <a:rPr lang="en-US" dirty="0" err="1"/>
              <a:t>Tuo</a:t>
            </a:r>
            <a:r>
              <a:rPr lang="en-US" dirty="0"/>
              <a:t> Zhang, </a:t>
            </a:r>
            <a:r>
              <a:rPr lang="en-US" dirty="0" err="1"/>
              <a:t>TianTian</a:t>
            </a:r>
            <a:r>
              <a:rPr lang="en-US" dirty="0"/>
              <a:t> Feng, </a:t>
            </a:r>
            <a:r>
              <a:rPr lang="en-US" dirty="0" err="1"/>
              <a:t>Samiul</a:t>
            </a:r>
            <a:r>
              <a:rPr lang="en-US" dirty="0"/>
              <a:t> Alam, </a:t>
            </a:r>
            <a:r>
              <a:rPr lang="en-US" dirty="0" err="1"/>
              <a:t>Sunwoo</a:t>
            </a:r>
            <a:r>
              <a:rPr lang="en-US" dirty="0"/>
              <a:t> Lee, Mi Zhang, Shrikanth S. Narayanan, Salman </a:t>
            </a:r>
            <a:r>
              <a:rPr lang="en-US" dirty="0" err="1"/>
              <a:t>Avestimehr</a:t>
            </a:r>
            <a:endParaRPr lang="en-US" dirty="0"/>
          </a:p>
          <a:p>
            <a:r>
              <a:rPr lang="en-US" dirty="0">
                <a:latin typeface="+mj-lt"/>
              </a:rPr>
              <a:t>Paper Review by Priom Deb, 23341092</a:t>
            </a:r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0B63E-371D-37C5-EDBC-71DE501DF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Benchmark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38C95-80E3-2574-E888-32CC3A1FE2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Benchmarks on Clean Audio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E15EB9-4E5C-2201-09AA-2FAC00768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5"/>
            <a:ext cx="3395213" cy="231862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Gaps between centralized and FL settings range from 0.31% to 11.7% across all datasets.</a:t>
            </a:r>
          </a:p>
          <a:p>
            <a:r>
              <a:rPr lang="en-US" dirty="0"/>
              <a:t>IEMOCAP exhibits lower accuracy in speech emotion recognition compared to CREMA-D, possibly due to actor improvisation in IEMOCAP and scripted data in CREMA-D.</a:t>
            </a:r>
          </a:p>
          <a:p>
            <a:r>
              <a:rPr lang="en-US" dirty="0"/>
              <a:t>Increasing client sample ratio does not necessarily yield performance gains.</a:t>
            </a:r>
          </a:p>
          <a:p>
            <a:r>
              <a:rPr lang="en-US" dirty="0"/>
              <a:t>Both FL optimizers demonstrate competitive performance.</a:t>
            </a:r>
          </a:p>
          <a:p>
            <a:r>
              <a:rPr lang="en-US" dirty="0"/>
              <a:t>Higher data heterogeneity negatively impacts training performance.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0E1D29-5C84-457C-ABD9-F84D7AA328D7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Benchmarks on Noisy Audio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E2BC40-963D-B96A-5F2E-95ADB8B7A22F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1" y="2799145"/>
            <a:ext cx="3395213" cy="3179792"/>
          </a:xfrm>
        </p:spPr>
        <p:txBody>
          <a:bodyPr>
            <a:noAutofit/>
          </a:bodyPr>
          <a:lstStyle/>
          <a:p>
            <a:r>
              <a:rPr lang="en-US" sz="1200" dirty="0"/>
              <a:t>Additive white Gaussian noise (AWGN) degrades model accuracy/F1 score and increases required training rounds.</a:t>
            </a:r>
          </a:p>
          <a:p>
            <a:r>
              <a:rPr lang="en-US" sz="1200" dirty="0"/>
              <a:t>Notable degradation observed in Urban Sound, highlighting vulnerability to background noise.</a:t>
            </a:r>
          </a:p>
          <a:p>
            <a:r>
              <a:rPr lang="en-US" sz="1200" dirty="0"/>
              <a:t>Increment in Signal-to-Noise Ratio (SNR) correlates with improvements in accuracy/F1 score and round-to-accuracy.</a:t>
            </a:r>
          </a:p>
          <a:p>
            <a:r>
              <a:rPr lang="en-US" sz="1200" dirty="0"/>
              <a:t>Noise cancellation is crucial before feeding audio data into FL algorithms.</a:t>
            </a:r>
          </a:p>
          <a:p>
            <a:r>
              <a:rPr lang="en-US" sz="1200" dirty="0"/>
              <a:t>Even with 30dB SNR, slight decrease in model performance observed, emphasizing the need for robust FL strategies.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01DA83B-5FD4-583E-1BEF-67E9E077B75E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Benchmarks on Audio Data with Label Errors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021C536-C238-BDB1-AD94-65321CAEDF8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5"/>
            <a:ext cx="3395214" cy="274764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Model performance remains relatively high with error ratio below 0.3, but learning process takes longer compared to clean and noisy data.</a:t>
            </a:r>
          </a:p>
          <a:p>
            <a:r>
              <a:rPr lang="en-US" dirty="0"/>
              <a:t>Substantial performance drop observed when error ratio reaches 0.5.</a:t>
            </a:r>
          </a:p>
          <a:p>
            <a:r>
              <a:rPr lang="en-US" dirty="0"/>
              <a:t>Results suggest that above a specific threshold of correctly labeled data, the model can still be trained robustly but with slower convergence and a slight decrease in performance.</a:t>
            </a:r>
          </a:p>
          <a:p>
            <a:r>
              <a:rPr lang="en-US" dirty="0"/>
              <a:t>Different datasets exhibit varied performance drops at an error ratio of 0.5, indicating task characteristics influence susceptibility to label noises.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470218A-898F-180B-D5EF-867D4D689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90345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9120256" cy="610863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822C2B95-2068-E728-40D0-1BF2030DBC99}"/>
              </a:ext>
            </a:extLst>
          </p:cNvPr>
          <p:cNvSpPr txBox="1">
            <a:spLocks/>
          </p:cNvSpPr>
          <p:nvPr/>
        </p:nvSpPr>
        <p:spPr>
          <a:xfrm>
            <a:off x="843253" y="2286113"/>
            <a:ext cx="10690264" cy="44166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Introduction of </a:t>
            </a:r>
            <a:r>
              <a:rPr lang="en-US" dirty="0" err="1"/>
              <a:t>FedAudio</a:t>
            </a:r>
            <a:r>
              <a:rPr lang="en-US" dirty="0"/>
              <a:t> as a benchmark for audio tasks in federated learning.</a:t>
            </a:r>
          </a:p>
          <a:p>
            <a:r>
              <a:rPr lang="en-US" dirty="0"/>
              <a:t>Inclusion of four datasets with non-IID distribution, data noises, and label errors for real-world scenario emulation.</a:t>
            </a:r>
          </a:p>
          <a:p>
            <a:r>
              <a:rPr lang="en-US" dirty="0"/>
              <a:t>Library features supporting FL algorithms and optimizers.</a:t>
            </a:r>
          </a:p>
          <a:p>
            <a:r>
              <a:rPr lang="en-US" dirty="0"/>
              <a:t>Summary of experiments and benchmark results.</a:t>
            </a:r>
          </a:p>
          <a:p>
            <a:r>
              <a:rPr lang="en-US" dirty="0"/>
              <a:t>Hope for </a:t>
            </a:r>
            <a:r>
              <a:rPr lang="en-US" dirty="0" err="1"/>
              <a:t>FedAudio</a:t>
            </a:r>
            <a:r>
              <a:rPr lang="en-US" dirty="0"/>
              <a:t> to inspire new FL research in the acoustic and speech research community.</a:t>
            </a:r>
          </a:p>
        </p:txBody>
      </p:sp>
    </p:spTree>
    <p:extLst>
      <p:ext uri="{BB962C8B-B14F-4D97-AF65-F5344CB8AC3E}">
        <p14:creationId xmlns:p14="http://schemas.microsoft.com/office/powerpoint/2010/main" val="3974487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0B63E-371D-37C5-EDBC-71DE501DF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38C95-80E3-2574-E888-32CC3A1FE2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Limitations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E15EB9-4E5C-2201-09AA-2FAC00768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5"/>
            <a:ext cx="3395213" cy="2318629"/>
          </a:xfrm>
        </p:spPr>
        <p:txBody>
          <a:bodyPr>
            <a:normAutofit/>
          </a:bodyPr>
          <a:lstStyle/>
          <a:p>
            <a:r>
              <a:rPr lang="en-US" dirty="0"/>
              <a:t>Task-Specific Challenges.</a:t>
            </a:r>
          </a:p>
          <a:p>
            <a:r>
              <a:rPr lang="en-US" dirty="0"/>
              <a:t>Dataset Representativeness.</a:t>
            </a:r>
          </a:p>
          <a:p>
            <a:r>
              <a:rPr lang="en-US" dirty="0"/>
              <a:t>Sensitivity to FL Parameters.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0E1D29-5C84-457C-ABD9-F84D7AA328D7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Contributions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E2BC40-963D-B96A-5F2E-95ADB8B7A22F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1" y="2799144"/>
            <a:ext cx="3395213" cy="2318629"/>
          </a:xfrm>
        </p:spPr>
        <p:txBody>
          <a:bodyPr>
            <a:noAutofit/>
          </a:bodyPr>
          <a:lstStyle/>
          <a:p>
            <a:r>
              <a:rPr lang="en-US" dirty="0"/>
              <a:t>Real-World Emulation.</a:t>
            </a:r>
          </a:p>
          <a:p>
            <a:r>
              <a:rPr lang="en-US" dirty="0"/>
              <a:t>Unique Dataset Characteristics.</a:t>
            </a:r>
          </a:p>
          <a:p>
            <a:r>
              <a:rPr lang="en-US" dirty="0"/>
              <a:t>Open-Source Library.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01DA83B-5FD4-583E-1BEF-67E9E077B75E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Synthesis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021C536-C238-BDB1-AD94-65321CAEDF8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5"/>
            <a:ext cx="3395214" cy="2318628"/>
          </a:xfrm>
        </p:spPr>
        <p:txBody>
          <a:bodyPr>
            <a:normAutofit/>
          </a:bodyPr>
          <a:lstStyle/>
          <a:p>
            <a:r>
              <a:rPr lang="en-US" dirty="0"/>
              <a:t>Bridging Privacy and Acoustic Research.</a:t>
            </a:r>
          </a:p>
          <a:p>
            <a:r>
              <a:rPr lang="en-US" dirty="0"/>
              <a:t>Inspiring Further FL Research.</a:t>
            </a:r>
          </a:p>
          <a:p>
            <a:r>
              <a:rPr lang="en-US" dirty="0"/>
              <a:t>Potential Applications.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470218A-898F-180B-D5EF-867D4D689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60222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EC944911-7CDD-41CC-A7F0-5B0CF85D545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6" name="Content Placeholder 4">
            <a:extLst>
              <a:ext uri="{FF2B5EF4-FFF2-40B4-BE49-F238E27FC236}">
                <a16:creationId xmlns:a16="http://schemas.microsoft.com/office/drawing/2014/main" id="{64E8F6B0-1B5B-57F7-0463-A7ACA7B11EE9}"/>
              </a:ext>
            </a:extLst>
          </p:cNvPr>
          <p:cNvSpPr txBox="1">
            <a:spLocks/>
          </p:cNvSpPr>
          <p:nvPr/>
        </p:nvSpPr>
        <p:spPr>
          <a:xfrm>
            <a:off x="843253" y="2286113"/>
            <a:ext cx="10690264" cy="36229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privacy challenges in handling personal audio data.</a:t>
            </a:r>
          </a:p>
          <a:p>
            <a:r>
              <a:rPr lang="en-US" dirty="0"/>
              <a:t>Emergence of federated learning as a privacy-preserving solution.</a:t>
            </a:r>
          </a:p>
          <a:p>
            <a:r>
              <a:rPr lang="en-US" dirty="0"/>
              <a:t>Overview of existing FL benchmarks and their coverage.</a:t>
            </a:r>
          </a:p>
          <a:p>
            <a:r>
              <a:rPr lang="en-US" dirty="0"/>
              <a:t>The motivation behind </a:t>
            </a:r>
            <a:r>
              <a:rPr lang="en-US" dirty="0" err="1"/>
              <a:t>FedAudio</a:t>
            </a:r>
            <a:r>
              <a:rPr lang="en-US" dirty="0"/>
              <a:t> to address the gap in audio-related tasks.</a:t>
            </a:r>
          </a:p>
          <a:p>
            <a:r>
              <a:rPr lang="en-US" dirty="0"/>
              <a:t>Brief comparison of </a:t>
            </a:r>
            <a:r>
              <a:rPr lang="en-US" dirty="0" err="1"/>
              <a:t>FedAudio</a:t>
            </a:r>
            <a:r>
              <a:rPr lang="en-US" dirty="0"/>
              <a:t> with other FL benchmarks.</a:t>
            </a:r>
          </a:p>
        </p:txBody>
      </p:sp>
    </p:spTree>
    <p:extLst>
      <p:ext uri="{BB962C8B-B14F-4D97-AF65-F5344CB8AC3E}">
        <p14:creationId xmlns:p14="http://schemas.microsoft.com/office/powerpoint/2010/main" val="1788111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FedAudio</a:t>
            </a:r>
            <a:r>
              <a:rPr lang="en-US" dirty="0"/>
              <a:t>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6" name="Content Placeholder 4">
            <a:extLst>
              <a:ext uri="{FF2B5EF4-FFF2-40B4-BE49-F238E27FC236}">
                <a16:creationId xmlns:a16="http://schemas.microsoft.com/office/drawing/2014/main" id="{64E8F6B0-1B5B-57F7-0463-A7ACA7B11EE9}"/>
              </a:ext>
            </a:extLst>
          </p:cNvPr>
          <p:cNvSpPr txBox="1">
            <a:spLocks/>
          </p:cNvSpPr>
          <p:nvPr/>
        </p:nvSpPr>
        <p:spPr>
          <a:xfrm>
            <a:off x="843253" y="2286113"/>
            <a:ext cx="10690264" cy="36229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Selection of four audio datasets for keyword spotting, emotion recognition, and sound event classification.</a:t>
            </a:r>
          </a:p>
          <a:p>
            <a:r>
              <a:rPr lang="en-US" dirty="0"/>
              <a:t>Non-IID distribution of datasets based on speaker or actor ID.</a:t>
            </a:r>
          </a:p>
          <a:p>
            <a:r>
              <a:rPr lang="en-US" dirty="0"/>
              <a:t>Introduction of data noises and label errors for real-world scenario emulation.</a:t>
            </a:r>
          </a:p>
          <a:p>
            <a:r>
              <a:rPr lang="en-US" dirty="0"/>
              <a:t>Unique contribution of </a:t>
            </a:r>
            <a:r>
              <a:rPr lang="en-US" dirty="0" err="1"/>
              <a:t>FedAudio</a:t>
            </a:r>
            <a:r>
              <a:rPr lang="en-US" dirty="0"/>
              <a:t> compared to existing FL benchmarks.</a:t>
            </a:r>
          </a:p>
          <a:p>
            <a:r>
              <a:rPr lang="en-US" dirty="0"/>
              <a:t>Creation of a </a:t>
            </a:r>
            <a:r>
              <a:rPr lang="en-US" dirty="0" err="1"/>
              <a:t>PyTorch</a:t>
            </a:r>
            <a:r>
              <a:rPr lang="en-US" dirty="0"/>
              <a:t> library to facilitate fair algorithm comparison.</a:t>
            </a:r>
          </a:p>
        </p:txBody>
      </p:sp>
    </p:spTree>
    <p:extLst>
      <p:ext uri="{BB962C8B-B14F-4D97-AF65-F5344CB8AC3E}">
        <p14:creationId xmlns:p14="http://schemas.microsoft.com/office/powerpoint/2010/main" val="890144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9120256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Motivation and Design Considerations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6" name="Content Placeholder 4">
            <a:extLst>
              <a:ext uri="{FF2B5EF4-FFF2-40B4-BE49-F238E27FC236}">
                <a16:creationId xmlns:a16="http://schemas.microsoft.com/office/drawing/2014/main" id="{64E8F6B0-1B5B-57F7-0463-A7ACA7B11EE9}"/>
              </a:ext>
            </a:extLst>
          </p:cNvPr>
          <p:cNvSpPr txBox="1">
            <a:spLocks/>
          </p:cNvSpPr>
          <p:nvPr/>
        </p:nvSpPr>
        <p:spPr>
          <a:xfrm>
            <a:off x="843253" y="2286113"/>
            <a:ext cx="10690264" cy="36229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Limited progress in FL research on audio-related tasks.</a:t>
            </a:r>
          </a:p>
          <a:p>
            <a:r>
              <a:rPr lang="en-US" dirty="0"/>
              <a:t>Challenges in comparing FL methods due to private datasets and varied experimental setups.</a:t>
            </a:r>
          </a:p>
          <a:p>
            <a:r>
              <a:rPr lang="en-US" dirty="0"/>
              <a:t>Design considerations for </a:t>
            </a:r>
            <a:r>
              <a:rPr lang="en-US" dirty="0" err="1"/>
              <a:t>FedAudio</a:t>
            </a:r>
            <a:r>
              <a:rPr lang="en-US" dirty="0"/>
              <a:t>, including representative and diversified datasets.</a:t>
            </a:r>
          </a:p>
          <a:p>
            <a:r>
              <a:rPr lang="en-US" dirty="0"/>
              <a:t>Emphasis on aligning audio tasks with FL use cases.</a:t>
            </a:r>
          </a:p>
          <a:p>
            <a:r>
              <a:rPr lang="en-US" dirty="0"/>
              <a:t>Benchmark designed to emulate real-world scenarios for robust FL algorithm development.</a:t>
            </a:r>
          </a:p>
        </p:txBody>
      </p:sp>
    </p:spTree>
    <p:extLst>
      <p:ext uri="{BB962C8B-B14F-4D97-AF65-F5344CB8AC3E}">
        <p14:creationId xmlns:p14="http://schemas.microsoft.com/office/powerpoint/2010/main" val="249640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9120256" cy="610863"/>
          </a:xfrm>
        </p:spPr>
        <p:txBody>
          <a:bodyPr>
            <a:normAutofit/>
          </a:bodyPr>
          <a:lstStyle/>
          <a:p>
            <a:r>
              <a:rPr lang="en-US" dirty="0" err="1"/>
              <a:t>FedAudio</a:t>
            </a:r>
            <a:r>
              <a:rPr lang="en-US" dirty="0"/>
              <a:t> Datasets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6" name="Content Placeholder 4">
            <a:extLst>
              <a:ext uri="{FF2B5EF4-FFF2-40B4-BE49-F238E27FC236}">
                <a16:creationId xmlns:a16="http://schemas.microsoft.com/office/drawing/2014/main" id="{64E8F6B0-1B5B-57F7-0463-A7ACA7B11EE9}"/>
              </a:ext>
            </a:extLst>
          </p:cNvPr>
          <p:cNvSpPr txBox="1">
            <a:spLocks/>
          </p:cNvSpPr>
          <p:nvPr/>
        </p:nvSpPr>
        <p:spPr>
          <a:xfrm>
            <a:off x="843253" y="2286113"/>
            <a:ext cx="10690264" cy="404610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Inclusion of four audio datasets: Google Speech Commands, IEMOCAP, CREMA-D, Urban Sound.</a:t>
            </a:r>
          </a:p>
          <a:p>
            <a:r>
              <a:rPr lang="en-US" dirty="0"/>
              <a:t>Targeting keyword spotting, emotion recognition, and sound event classification tasks.</a:t>
            </a:r>
          </a:p>
          <a:p>
            <a:r>
              <a:rPr lang="en-US" dirty="0"/>
              <a:t>Datasets cover various client numbers, data samples, and class labels.</a:t>
            </a:r>
          </a:p>
          <a:p>
            <a:r>
              <a:rPr lang="en-US" dirty="0"/>
              <a:t>Non-IID distribution in datasets based on speaker or actor ID.</a:t>
            </a:r>
          </a:p>
          <a:p>
            <a:r>
              <a:rPr lang="en-US" dirty="0"/>
              <a:t>Exclusion of automatic speech recognition (ASR) task due to resource demands.</a:t>
            </a:r>
          </a:p>
        </p:txBody>
      </p:sp>
    </p:spTree>
    <p:extLst>
      <p:ext uri="{BB962C8B-B14F-4D97-AF65-F5344CB8AC3E}">
        <p14:creationId xmlns:p14="http://schemas.microsoft.com/office/powerpoint/2010/main" val="1429237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9120256" cy="610863"/>
          </a:xfrm>
        </p:spPr>
        <p:txBody>
          <a:bodyPr>
            <a:normAutofit/>
          </a:bodyPr>
          <a:lstStyle/>
          <a:p>
            <a:r>
              <a:rPr lang="en-US" dirty="0" err="1"/>
              <a:t>FedAudio</a:t>
            </a:r>
            <a:r>
              <a:rPr lang="en-US" dirty="0"/>
              <a:t> Design Details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6" name="Content Placeholder 4">
            <a:extLst>
              <a:ext uri="{FF2B5EF4-FFF2-40B4-BE49-F238E27FC236}">
                <a16:creationId xmlns:a16="http://schemas.microsoft.com/office/drawing/2014/main" id="{64E8F6B0-1B5B-57F7-0463-A7ACA7B11EE9}"/>
              </a:ext>
            </a:extLst>
          </p:cNvPr>
          <p:cNvSpPr txBox="1">
            <a:spLocks/>
          </p:cNvSpPr>
          <p:nvPr/>
        </p:nvSpPr>
        <p:spPr>
          <a:xfrm>
            <a:off x="843253" y="2286113"/>
            <a:ext cx="10690264" cy="404610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Google Speech Commands dataset.</a:t>
            </a:r>
          </a:p>
          <a:p>
            <a:r>
              <a:rPr lang="en-US" dirty="0"/>
              <a:t>IEMOCAP dataset and its multimodal nature.</a:t>
            </a:r>
          </a:p>
          <a:p>
            <a:r>
              <a:rPr lang="en-US" dirty="0"/>
              <a:t>CREMA-D dataset for emotion recognition.</a:t>
            </a:r>
          </a:p>
          <a:p>
            <a:r>
              <a:rPr lang="en-US" dirty="0"/>
              <a:t>Urban Sound dataset for sound event classification.</a:t>
            </a:r>
          </a:p>
          <a:p>
            <a:r>
              <a:rPr lang="en-US" dirty="0"/>
              <a:t>Selection of tasks aligning with FL.</a:t>
            </a:r>
          </a:p>
        </p:txBody>
      </p:sp>
    </p:spTree>
    <p:extLst>
      <p:ext uri="{BB962C8B-B14F-4D97-AF65-F5344CB8AC3E}">
        <p14:creationId xmlns:p14="http://schemas.microsoft.com/office/powerpoint/2010/main" val="1668786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9120256" cy="610863"/>
          </a:xfrm>
        </p:spPr>
        <p:txBody>
          <a:bodyPr>
            <a:normAutofit/>
          </a:bodyPr>
          <a:lstStyle/>
          <a:p>
            <a:r>
              <a:rPr lang="en-US" b="1" i="0" dirty="0" err="1">
                <a:effectLst/>
              </a:rPr>
              <a:t>FedAudio</a:t>
            </a:r>
            <a:r>
              <a:rPr lang="en-US" b="1" i="0" dirty="0">
                <a:effectLst/>
              </a:rPr>
              <a:t> New Features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6" name="Content Placeholder 4">
            <a:extLst>
              <a:ext uri="{FF2B5EF4-FFF2-40B4-BE49-F238E27FC236}">
                <a16:creationId xmlns:a16="http://schemas.microsoft.com/office/drawing/2014/main" id="{64E8F6B0-1B5B-57F7-0463-A7ACA7B11EE9}"/>
              </a:ext>
            </a:extLst>
          </p:cNvPr>
          <p:cNvSpPr txBox="1">
            <a:spLocks/>
          </p:cNvSpPr>
          <p:nvPr/>
        </p:nvSpPr>
        <p:spPr>
          <a:xfrm>
            <a:off x="843253" y="2286113"/>
            <a:ext cx="10690264" cy="44166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Introduction of data noises and label errors for real-world scenario emulation.</a:t>
            </a:r>
          </a:p>
          <a:p>
            <a:r>
              <a:rPr lang="en-US" dirty="0"/>
              <a:t>Addition of additive white Gaussian noises (AWGN) to audio data for studying noise impact.</a:t>
            </a:r>
          </a:p>
          <a:p>
            <a:r>
              <a:rPr lang="en-US" dirty="0"/>
              <a:t>Emulation of label errors using a transition matrix for ground truth label alterations.</a:t>
            </a:r>
          </a:p>
          <a:p>
            <a:r>
              <a:rPr lang="en-US" dirty="0"/>
              <a:t>Parameters for controlling error ratio and error sparsity in label errors.</a:t>
            </a:r>
          </a:p>
          <a:p>
            <a:r>
              <a:rPr lang="en-US" dirty="0"/>
              <a:t>Unique contribution of </a:t>
            </a:r>
            <a:r>
              <a:rPr lang="en-US" dirty="0" err="1"/>
              <a:t>FedAudio</a:t>
            </a:r>
            <a:r>
              <a:rPr lang="en-US" dirty="0"/>
              <a:t> in introducing noise and errors compared to existing benchmarks.</a:t>
            </a:r>
          </a:p>
        </p:txBody>
      </p:sp>
    </p:spTree>
    <p:extLst>
      <p:ext uri="{BB962C8B-B14F-4D97-AF65-F5344CB8AC3E}">
        <p14:creationId xmlns:p14="http://schemas.microsoft.com/office/powerpoint/2010/main" val="826481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9120256" cy="610863"/>
          </a:xfrm>
        </p:spPr>
        <p:txBody>
          <a:bodyPr>
            <a:normAutofit/>
          </a:bodyPr>
          <a:lstStyle/>
          <a:p>
            <a:r>
              <a:rPr lang="en-US" dirty="0" err="1"/>
              <a:t>FedAudio</a:t>
            </a:r>
            <a:r>
              <a:rPr lang="en-US" dirty="0"/>
              <a:t> Library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822C2B95-2068-E728-40D0-1BF2030DBC99}"/>
              </a:ext>
            </a:extLst>
          </p:cNvPr>
          <p:cNvSpPr txBox="1">
            <a:spLocks/>
          </p:cNvSpPr>
          <p:nvPr/>
        </p:nvSpPr>
        <p:spPr>
          <a:xfrm>
            <a:off x="843253" y="2286113"/>
            <a:ext cx="10690264" cy="44166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Creation of a library to facilitate </a:t>
            </a:r>
            <a:r>
              <a:rPr lang="en-US" dirty="0" err="1"/>
              <a:t>FedAudio</a:t>
            </a:r>
            <a:r>
              <a:rPr lang="en-US" dirty="0"/>
              <a:t> benchmarks.</a:t>
            </a:r>
          </a:p>
          <a:p>
            <a:r>
              <a:rPr lang="en-US" dirty="0"/>
              <a:t>Inclusion of FL Feature Manager for noise and label emulation.</a:t>
            </a:r>
          </a:p>
          <a:p>
            <a:r>
              <a:rPr lang="en-US" dirty="0"/>
              <a:t>Support for conventional and knowledge-based speech features in Pre-processing Manager.</a:t>
            </a:r>
          </a:p>
          <a:p>
            <a:r>
              <a:rPr lang="en-US" dirty="0"/>
              <a:t>Data Splitter for partitioning datasets into non-IID distribution.</a:t>
            </a:r>
          </a:p>
          <a:p>
            <a:r>
              <a:rPr lang="en-US" dirty="0"/>
              <a:t>Integration with common FL optimizers such as </a:t>
            </a:r>
            <a:r>
              <a:rPr lang="en-US" dirty="0" err="1"/>
              <a:t>FedAvg</a:t>
            </a:r>
            <a:r>
              <a:rPr lang="en-US" dirty="0"/>
              <a:t> and </a:t>
            </a:r>
            <a:r>
              <a:rPr lang="en-US" dirty="0" err="1"/>
              <a:t>FedOPT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8639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9120256" cy="610863"/>
          </a:xfrm>
        </p:spPr>
        <p:txBody>
          <a:bodyPr>
            <a:normAutofit/>
          </a:bodyPr>
          <a:lstStyle/>
          <a:p>
            <a:r>
              <a:rPr lang="en-US" dirty="0"/>
              <a:t>Experiments Overview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822C2B95-2068-E728-40D0-1BF2030DBC99}"/>
              </a:ext>
            </a:extLst>
          </p:cNvPr>
          <p:cNvSpPr txBox="1">
            <a:spLocks/>
          </p:cNvSpPr>
          <p:nvPr/>
        </p:nvSpPr>
        <p:spPr>
          <a:xfrm>
            <a:off x="843253" y="2286113"/>
            <a:ext cx="10690264" cy="44166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Model architecture with two convolution layers, one GRU layer, average pooling, and two dense layers.</a:t>
            </a:r>
          </a:p>
          <a:p>
            <a:r>
              <a:rPr lang="en-US" dirty="0"/>
              <a:t>Hyperparameter settings detailed in Appendix A.</a:t>
            </a:r>
          </a:p>
          <a:p>
            <a:r>
              <a:rPr lang="en-US" dirty="0"/>
              <a:t>Experiments conducted through CPU/GPU simulation on a specific server.</a:t>
            </a:r>
          </a:p>
          <a:p>
            <a:r>
              <a:rPr lang="en-US" dirty="0"/>
              <a:t>Benchmark results reported for clean audio data, noisy audio data, and audio data with label errors.</a:t>
            </a:r>
          </a:p>
          <a:p>
            <a:r>
              <a:rPr lang="en-US" dirty="0"/>
              <a:t>Detailed discussion on the impact of client sample ratio, FL optimizers, and data heterogeneity.</a:t>
            </a:r>
          </a:p>
        </p:txBody>
      </p:sp>
    </p:spTree>
    <p:extLst>
      <p:ext uri="{BB962C8B-B14F-4D97-AF65-F5344CB8AC3E}">
        <p14:creationId xmlns:p14="http://schemas.microsoft.com/office/powerpoint/2010/main" val="300718435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annual presentation" id="{C1063DDD-BD45-4B17-8F67-69F4620CFA80}" vid="{EE925AA1-D437-4402-9126-83C3949115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F1446DA3-37A7-4516-A4F6-8B99D0D312B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EBEE06-2B28-4E77-9CB6-A74873B392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CC8E66C-AC30-44BA-8882-3290DF968F1F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92</TotalTime>
  <Words>890</Words>
  <Application>Microsoft Office PowerPoint</Application>
  <PresentationFormat>Widescreen</PresentationFormat>
  <Paragraphs>101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Franklin Gothic Book</vt:lpstr>
      <vt:lpstr>Franklin Gothic Demi</vt:lpstr>
      <vt:lpstr>Wingdings</vt:lpstr>
      <vt:lpstr>Theme1</vt:lpstr>
      <vt:lpstr>FedAudio: A Federated Learning Benchmark for Audio Tasks</vt:lpstr>
      <vt:lpstr>Introduction</vt:lpstr>
      <vt:lpstr>FedAudio Design</vt:lpstr>
      <vt:lpstr>Motivation and Design Considerations</vt:lpstr>
      <vt:lpstr>FedAudio Datasets</vt:lpstr>
      <vt:lpstr>FedAudio Design Details</vt:lpstr>
      <vt:lpstr>FedAudio New Features</vt:lpstr>
      <vt:lpstr>FedAudio Library</vt:lpstr>
      <vt:lpstr>Experiments Overview</vt:lpstr>
      <vt:lpstr>Benchmark Results</vt:lpstr>
      <vt:lpstr>Conclusion</vt:lpstr>
      <vt:lpstr>Review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FedAudio: A Federated Learning Benchmark for Audio Tasks</dc:title>
  <dc:creator>Priom Deb</dc:creator>
  <cp:lastModifiedBy>Priom Deb</cp:lastModifiedBy>
  <cp:revision>27</cp:revision>
  <dcterms:created xsi:type="dcterms:W3CDTF">2023-12-03T16:34:23Z</dcterms:created>
  <dcterms:modified xsi:type="dcterms:W3CDTF">2023-12-04T09:08:57Z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