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0" r:id="rId3"/>
    <p:sldId id="320" r:id="rId4"/>
    <p:sldId id="321" r:id="rId5"/>
    <p:sldId id="322" r:id="rId6"/>
    <p:sldId id="323" r:id="rId7"/>
    <p:sldId id="324" r:id="rId8"/>
    <p:sldId id="312" r:id="rId9"/>
    <p:sldId id="326" r:id="rId10"/>
    <p:sldId id="327" r:id="rId11"/>
    <p:sldId id="328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111" d="100"/>
          <a:sy n="111" d="100"/>
        </p:scale>
        <p:origin x="594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CICDDoS2019 Dataset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Data Analysis and Cleaning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Identifying Outliers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Feature Scaling and Transformation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/>
            <a:t>Standard Scaler for Numerical Data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High-volume DDoS attacks</a:t>
          </a:r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Addressing Class Imbalances</a:t>
          </a:r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Tag Encoder for Categorical Data</a:t>
          </a:r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CICDDoS2019 Dataset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High-volume DDoS attacks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Dataset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Identifying Outliers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Addressing Class Imbalances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Analysis and Cleaning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Standard Scaler for Numerical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Tag Encoder for Categorical Data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Feature Scaling and Transformation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10/26/2023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10/26/2023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10/26/2023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10/26/2023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10/26/2023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10/26/2023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10/26/2023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10/26/2023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2E4FFB-A5CB-01C9-D021-2239E29A57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3" t="15116" r="17442" b="11628"/>
          <a:stretch/>
        </p:blipFill>
        <p:spPr>
          <a:xfrm>
            <a:off x="227012" y="152400"/>
            <a:ext cx="3389690" cy="3619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10134598" cy="2895600"/>
          </a:xfrm>
        </p:spPr>
        <p:txBody>
          <a:bodyPr>
            <a:normAutofit/>
          </a:bodyPr>
          <a:lstStyle/>
          <a:p>
            <a:r>
              <a:rPr lang="en-US" sz="4800" dirty="0"/>
              <a:t>Distributed Denial of Service Attack Defense System-Based Auto Machine Learning Algorithm</a:t>
            </a:r>
            <a:br>
              <a:rPr lang="en-US" sz="4800" dirty="0"/>
            </a:br>
            <a:r>
              <a:rPr lang="en-US" sz="2000" dirty="0"/>
              <a:t>Authors: Mohammad </a:t>
            </a:r>
            <a:r>
              <a:rPr lang="en-US" sz="2000" dirty="0" err="1"/>
              <a:t>Aljanabi</a:t>
            </a:r>
            <a:r>
              <a:rPr lang="en-US" sz="2000" dirty="0"/>
              <a:t>, </a:t>
            </a:r>
            <a:r>
              <a:rPr lang="en-US" sz="2000" dirty="0" err="1"/>
              <a:t>Russul</a:t>
            </a:r>
            <a:r>
              <a:rPr lang="en-US" sz="2000" dirty="0"/>
              <a:t> </a:t>
            </a:r>
            <a:r>
              <a:rPr lang="en-US" sz="2000" dirty="0" err="1"/>
              <a:t>Hayder</a:t>
            </a:r>
            <a:r>
              <a:rPr lang="en-US" sz="2000" dirty="0"/>
              <a:t>, </a:t>
            </a:r>
            <a:r>
              <a:rPr lang="en-US" sz="2000" dirty="0" err="1"/>
              <a:t>Shatha</a:t>
            </a:r>
            <a:r>
              <a:rPr lang="en-US" sz="2000" dirty="0"/>
              <a:t> Talib, Ahmed Hussein Ali, Mostafa </a:t>
            </a:r>
            <a:r>
              <a:rPr lang="en-US" sz="2000" dirty="0" err="1"/>
              <a:t>Abdulghafoor</a:t>
            </a:r>
            <a:r>
              <a:rPr lang="en-US" sz="2000" dirty="0"/>
              <a:t> Mohammed, Tole </a:t>
            </a:r>
            <a:r>
              <a:rPr lang="en-US" sz="2000" dirty="0" err="1"/>
              <a:t>Sutikno</a:t>
            </a:r>
            <a:endParaRPr lang="en-US" sz="2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4" y="4800600"/>
            <a:ext cx="8229600" cy="1219200"/>
          </a:xfrm>
        </p:spPr>
        <p:txBody>
          <a:bodyPr/>
          <a:lstStyle/>
          <a:p>
            <a:r>
              <a:rPr lang="it-IT" dirty="0"/>
              <a:t>Paper Review by Priom Deb, 23341092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Results and Performance Metrics: Accuracy, Precision, Recall, F1 Score, AUC</a:t>
            </a:r>
          </a:p>
          <a:p>
            <a:r>
              <a:rPr lang="en-US" dirty="0"/>
              <a:t>Comparison with Existing Techniques: The proposed model's superiority</a:t>
            </a:r>
          </a:p>
          <a:p>
            <a:r>
              <a:rPr lang="en-US" dirty="0"/>
              <a:t>Conclusion: The Proposed Model's Effectiveness in DDoS Attack Detection</a:t>
            </a:r>
          </a:p>
        </p:txBody>
      </p:sp>
    </p:spTree>
    <p:extLst>
      <p:ext uri="{BB962C8B-B14F-4D97-AF65-F5344CB8AC3E}">
        <p14:creationId xmlns:p14="http://schemas.microsoft.com/office/powerpoint/2010/main" val="5945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2E4FFB-A5CB-01C9-D021-2239E29A57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3" t="15116" r="17442" b="11628"/>
          <a:stretch/>
        </p:blipFill>
        <p:spPr>
          <a:xfrm>
            <a:off x="150812" y="152400"/>
            <a:ext cx="4567161" cy="4876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79612" y="30099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2227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DDoS Attacks</a:t>
            </a:r>
          </a:p>
          <a:p>
            <a:r>
              <a:rPr lang="en-US" dirty="0"/>
              <a:t>The Challenge of DDoS Attacks</a:t>
            </a:r>
          </a:p>
          <a:p>
            <a:r>
              <a:rPr lang="en-US" dirty="0"/>
              <a:t>The Need for Effective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47D17-C73E-8CEC-B8AC-6B50ADFD7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836762"/>
            <a:ext cx="4729204" cy="47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DDoS Attacks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DDoS Attacks</a:t>
            </a:r>
          </a:p>
          <a:p>
            <a:r>
              <a:rPr lang="en-US" dirty="0"/>
              <a:t>Goals of DDoS Attacks</a:t>
            </a:r>
          </a:p>
          <a:p>
            <a:r>
              <a:rPr lang="en-US" dirty="0"/>
              <a:t>Use of Botnets in DDoS Attacks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096EB-C8F2-7480-F4DD-CFB2A180E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8382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5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65EE6-2EEA-D69D-C2FB-ECF8B220E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685800"/>
            <a:ext cx="5029200" cy="50292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DDoS Attacks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5105399" cy="4114801"/>
          </a:xfrm>
        </p:spPr>
        <p:txBody>
          <a:bodyPr/>
          <a:lstStyle/>
          <a:p>
            <a:r>
              <a:rPr lang="en-US" dirty="0"/>
              <a:t>Financial, Retaliation, Ideological, and Other Motives for Attacks</a:t>
            </a:r>
          </a:p>
          <a:p>
            <a:r>
              <a:rPr lang="en-US" dirty="0"/>
              <a:t>The Consequences of DDoS Attacks: Financial losses, Service disruption, Reputation damage</a:t>
            </a:r>
          </a:p>
          <a:p>
            <a:r>
              <a:rPr lang="en-US" dirty="0"/>
              <a:t>The Importance of Early Detection</a:t>
            </a:r>
          </a:p>
        </p:txBody>
      </p:sp>
    </p:spTree>
    <p:extLst>
      <p:ext uri="{BB962C8B-B14F-4D97-AF65-F5344CB8AC3E}">
        <p14:creationId xmlns:p14="http://schemas.microsoft.com/office/powerpoint/2010/main" val="219084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040464-6C9F-1D02-1C56-CFE8B66552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7" t="17551" r="25080" b="15556"/>
          <a:stretch/>
        </p:blipFill>
        <p:spPr>
          <a:xfrm>
            <a:off x="7923212" y="1100667"/>
            <a:ext cx="3352800" cy="4656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DDoS Attacks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6248399" cy="4114801"/>
          </a:xfrm>
        </p:spPr>
        <p:txBody>
          <a:bodyPr/>
          <a:lstStyle/>
          <a:p>
            <a:r>
              <a:rPr lang="en-US" dirty="0"/>
              <a:t>Overview of Volumetric Attacks: Flood attacks, Exhausting bandwidth</a:t>
            </a:r>
          </a:p>
          <a:p>
            <a:r>
              <a:rPr lang="en-US" dirty="0"/>
              <a:t>Overview of Application Layer Attacks: Targeting specific services or applications</a:t>
            </a:r>
          </a:p>
          <a:p>
            <a:r>
              <a:rPr lang="en-US" dirty="0"/>
              <a:t>The Importance of Detecting Both Types for Comprehensive Defense</a:t>
            </a:r>
          </a:p>
        </p:txBody>
      </p:sp>
    </p:spTree>
    <p:extLst>
      <p:ext uri="{BB962C8B-B14F-4D97-AF65-F5344CB8AC3E}">
        <p14:creationId xmlns:p14="http://schemas.microsoft.com/office/powerpoint/2010/main" val="12555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Techniques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Signature-Based Detection: Identifying known attack patterns</a:t>
            </a:r>
          </a:p>
          <a:p>
            <a:r>
              <a:rPr lang="en-US" dirty="0"/>
              <a:t>Anomaly-Based Detection: Detecting deviations from normal network behavior</a:t>
            </a:r>
          </a:p>
          <a:p>
            <a:r>
              <a:rPr lang="en-US" dirty="0"/>
              <a:t>Hybrid-Based Detection: Combining signature and anomaly-based methods</a:t>
            </a:r>
          </a:p>
          <a:p>
            <a:r>
              <a:rPr lang="en-US" dirty="0"/>
              <a:t>The Role of Machine Learning in Detection: Machine learning for identifying unidentified attacks</a:t>
            </a:r>
          </a:p>
        </p:txBody>
      </p:sp>
    </p:spTree>
    <p:extLst>
      <p:ext uri="{BB962C8B-B14F-4D97-AF65-F5344CB8AC3E}">
        <p14:creationId xmlns:p14="http://schemas.microsoft.com/office/powerpoint/2010/main" val="191143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Phases of the Proposed Method: Preprocessing, Model Modification, Classification</a:t>
            </a:r>
          </a:p>
          <a:p>
            <a:r>
              <a:rPr lang="en-US" dirty="0"/>
              <a:t>Data Preprocessing for Generalizability: Balancing the dataset, data cleaning, and feature scaling</a:t>
            </a:r>
          </a:p>
        </p:txBody>
      </p:sp>
    </p:spTree>
    <p:extLst>
      <p:ext uri="{BB962C8B-B14F-4D97-AF65-F5344CB8AC3E}">
        <p14:creationId xmlns:p14="http://schemas.microsoft.com/office/powerpoint/2010/main" val="132589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Preprocessing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32834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and SVM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 Using the Rao Algorithm: Selecting the best features for classification</a:t>
            </a:r>
          </a:p>
          <a:p>
            <a:r>
              <a:rPr lang="en-US" dirty="0"/>
              <a:t>Scaling Using Standard Scaler: Normalizing numerical data</a:t>
            </a:r>
          </a:p>
          <a:p>
            <a:r>
              <a:rPr lang="en-US" dirty="0"/>
              <a:t>Support Vector Machine (SVM) for Classification: Choosing the optimal hyperplane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0726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59</TotalTime>
  <Words>323</Words>
  <Application>Microsoft Office PowerPoint</Application>
  <PresentationFormat>Custom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Distributed Denial of Service Attack Defense System-Based Auto Machine Learning Algorithm Authors: Mohammad Aljanabi, Russul Hayder, Shatha Talib, Ahmed Hussein Ali, Mostafa Abdulghafoor Mohammed, Tole Sutikno</vt:lpstr>
      <vt:lpstr>Introduction</vt:lpstr>
      <vt:lpstr>DDoS Attacks Overview</vt:lpstr>
      <vt:lpstr>Impact of DDoS Attacks</vt:lpstr>
      <vt:lpstr>Types of DDoS Attacks</vt:lpstr>
      <vt:lpstr>Detection Techniques</vt:lpstr>
      <vt:lpstr>Proposed Method Overview</vt:lpstr>
      <vt:lpstr>Dataset and Preprocessing</vt:lpstr>
      <vt:lpstr>Feature Selection and SVM</vt:lpstr>
      <vt:lpstr>Results and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Priom Deb</dc:creator>
  <cp:lastModifiedBy>Priom Deb</cp:lastModifiedBy>
  <cp:revision>30</cp:revision>
  <dcterms:created xsi:type="dcterms:W3CDTF">2023-10-26T03:50:44Z</dcterms:created>
  <dcterms:modified xsi:type="dcterms:W3CDTF">2023-10-26T04:50:03Z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