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87219C-EFC5-9A91-A72E-52877AC09A69}"/>
              </a:ext>
            </a:extLst>
          </p:cNvPr>
          <p:cNvSpPr>
            <a:spLocks noGrp="1"/>
          </p:cNvSpPr>
          <p:nvPr>
            <p:ph type="subTitle" idx="1"/>
          </p:nvPr>
        </p:nvSpPr>
        <p:spPr>
          <a:xfrm>
            <a:off x="1966570" y="1745455"/>
            <a:ext cx="8701429" cy="2828373"/>
          </a:xfrm>
        </p:spPr>
        <p:txBody>
          <a:bodyPr>
            <a:normAutofit fontScale="85000" lnSpcReduction="10000"/>
          </a:bodyPr>
          <a:lstStyle/>
          <a:p>
            <a:r>
              <a:rPr lang="en-IN" sz="9600" dirty="0">
                <a:solidFill>
                  <a:schemeClr val="bg1"/>
                </a:solidFill>
              </a:rPr>
              <a:t>Different type of cable network</a:t>
            </a:r>
            <a:endParaRPr lang="en-US" sz="9600" dirty="0">
              <a:solidFill>
                <a:schemeClr val="bg1"/>
              </a:solidFill>
            </a:endParaRPr>
          </a:p>
        </p:txBody>
      </p:sp>
    </p:spTree>
    <p:extLst>
      <p:ext uri="{BB962C8B-B14F-4D97-AF65-F5344CB8AC3E}">
        <p14:creationId xmlns:p14="http://schemas.microsoft.com/office/powerpoint/2010/main" val="136699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FFA3-EBD1-BAB0-9130-7BB1FDC96D7A}"/>
              </a:ext>
            </a:extLst>
          </p:cNvPr>
          <p:cNvSpPr>
            <a:spLocks noGrp="1"/>
          </p:cNvSpPr>
          <p:nvPr>
            <p:ph type="title"/>
          </p:nvPr>
        </p:nvSpPr>
        <p:spPr/>
        <p:txBody>
          <a:bodyPr/>
          <a:lstStyle/>
          <a:p>
            <a:r>
              <a:rPr lang="en-IN" dirty="0"/>
              <a:t>What are the different types of cable network?</a:t>
            </a:r>
            <a:endParaRPr lang="en-US" dirty="0"/>
          </a:p>
        </p:txBody>
      </p:sp>
      <p:sp>
        <p:nvSpPr>
          <p:cNvPr id="3" name="Content Placeholder 2">
            <a:extLst>
              <a:ext uri="{FF2B5EF4-FFF2-40B4-BE49-F238E27FC236}">
                <a16:creationId xmlns:a16="http://schemas.microsoft.com/office/drawing/2014/main" id="{3DE94B4D-1E6C-0FA2-AF99-9563AAEE32A8}"/>
              </a:ext>
            </a:extLst>
          </p:cNvPr>
          <p:cNvSpPr>
            <a:spLocks noGrp="1"/>
          </p:cNvSpPr>
          <p:nvPr>
            <p:ph idx="1"/>
          </p:nvPr>
        </p:nvSpPr>
        <p:spPr>
          <a:xfrm>
            <a:off x="1141412" y="2249487"/>
            <a:ext cx="5390017" cy="3541714"/>
          </a:xfrm>
        </p:spPr>
        <p:txBody>
          <a:bodyPr/>
          <a:lstStyle/>
          <a:p>
            <a:r>
              <a:rPr lang="en-IN" dirty="0"/>
              <a:t>Network cables can be divided into four types: coaxial, shielded twisted pair (STP), unshielded twisted pair (UTP), or fibre optic</a:t>
            </a:r>
            <a:endParaRPr lang="en-US" dirty="0"/>
          </a:p>
        </p:txBody>
      </p:sp>
      <p:pic>
        <p:nvPicPr>
          <p:cNvPr id="8" name="Picture 7">
            <a:extLst>
              <a:ext uri="{FF2B5EF4-FFF2-40B4-BE49-F238E27FC236}">
                <a16:creationId xmlns:a16="http://schemas.microsoft.com/office/drawing/2014/main" id="{FC77A748-B2FC-9F2E-1475-DFCEC76FB257}"/>
              </a:ext>
            </a:extLst>
          </p:cNvPr>
          <p:cNvPicPr>
            <a:picLocks noChangeAspect="1"/>
          </p:cNvPicPr>
          <p:nvPr/>
        </p:nvPicPr>
        <p:blipFill>
          <a:blip r:embed="rId2"/>
          <a:stretch>
            <a:fillRect/>
          </a:stretch>
        </p:blipFill>
        <p:spPr>
          <a:xfrm>
            <a:off x="7336423" y="2097088"/>
            <a:ext cx="4317695" cy="4114130"/>
          </a:xfrm>
          <a:prstGeom prst="rect">
            <a:avLst/>
          </a:prstGeom>
        </p:spPr>
      </p:pic>
    </p:spTree>
    <p:extLst>
      <p:ext uri="{BB962C8B-B14F-4D97-AF65-F5344CB8AC3E}">
        <p14:creationId xmlns:p14="http://schemas.microsoft.com/office/powerpoint/2010/main" val="169481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20F6-ECB8-930E-B61F-960554715A43}"/>
              </a:ext>
            </a:extLst>
          </p:cNvPr>
          <p:cNvSpPr>
            <a:spLocks noGrp="1"/>
          </p:cNvSpPr>
          <p:nvPr>
            <p:ph type="title"/>
          </p:nvPr>
        </p:nvSpPr>
        <p:spPr/>
        <p:txBody>
          <a:bodyPr/>
          <a:lstStyle/>
          <a:p>
            <a:r>
              <a:rPr lang="en-IN" dirty="0"/>
              <a:t>What is the full form of network?</a:t>
            </a:r>
            <a:endParaRPr lang="en-US" dirty="0"/>
          </a:p>
        </p:txBody>
      </p:sp>
      <p:sp>
        <p:nvSpPr>
          <p:cNvPr id="3" name="Content Placeholder 2">
            <a:extLst>
              <a:ext uri="{FF2B5EF4-FFF2-40B4-BE49-F238E27FC236}">
                <a16:creationId xmlns:a16="http://schemas.microsoft.com/office/drawing/2014/main" id="{B0E58608-D982-35F6-8C6A-30A12076221D}"/>
              </a:ext>
            </a:extLst>
          </p:cNvPr>
          <p:cNvSpPr>
            <a:spLocks noGrp="1"/>
          </p:cNvSpPr>
          <p:nvPr>
            <p:ph idx="1"/>
          </p:nvPr>
        </p:nvSpPr>
        <p:spPr/>
        <p:txBody>
          <a:bodyPr/>
          <a:lstStyle/>
          <a:p>
            <a:r>
              <a:rPr lang="en-IN" dirty="0"/>
              <a:t>The term “NETWORK” does not have a standard full form, as it is not an acronym. It is a word used to describe a group of interconnected entities, such as computers, devices, or people, that are able to communicate and share resources.</a:t>
            </a:r>
            <a:endParaRPr lang="en-US" dirty="0"/>
          </a:p>
        </p:txBody>
      </p:sp>
    </p:spTree>
    <p:extLst>
      <p:ext uri="{BB962C8B-B14F-4D97-AF65-F5344CB8AC3E}">
        <p14:creationId xmlns:p14="http://schemas.microsoft.com/office/powerpoint/2010/main" val="251657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7BDC-B1A4-543E-D84D-77E36D9E6E7D}"/>
              </a:ext>
            </a:extLst>
          </p:cNvPr>
          <p:cNvSpPr>
            <a:spLocks noGrp="1"/>
          </p:cNvSpPr>
          <p:nvPr>
            <p:ph type="title"/>
          </p:nvPr>
        </p:nvSpPr>
        <p:spPr/>
        <p:txBody>
          <a:bodyPr/>
          <a:lstStyle/>
          <a:p>
            <a:r>
              <a:rPr lang="en-IN" dirty="0"/>
              <a:t>What is a network device?</a:t>
            </a:r>
            <a:endParaRPr lang="en-US" dirty="0"/>
          </a:p>
        </p:txBody>
      </p:sp>
      <p:sp>
        <p:nvSpPr>
          <p:cNvPr id="3" name="Content Placeholder 2">
            <a:extLst>
              <a:ext uri="{FF2B5EF4-FFF2-40B4-BE49-F238E27FC236}">
                <a16:creationId xmlns:a16="http://schemas.microsoft.com/office/drawing/2014/main" id="{B9F07AE3-C00E-F1B7-0583-62D29629B7AC}"/>
              </a:ext>
            </a:extLst>
          </p:cNvPr>
          <p:cNvSpPr>
            <a:spLocks noGrp="1"/>
          </p:cNvSpPr>
          <p:nvPr>
            <p:ph idx="1"/>
          </p:nvPr>
        </p:nvSpPr>
        <p:spPr>
          <a:xfrm>
            <a:off x="1141413" y="2249487"/>
            <a:ext cx="4954588" cy="3541714"/>
          </a:xfrm>
        </p:spPr>
        <p:txBody>
          <a:bodyPr>
            <a:normAutofit fontScale="92500" lnSpcReduction="10000"/>
          </a:bodyPr>
          <a:lstStyle/>
          <a:p>
            <a:r>
              <a:rPr lang="en-IN" dirty="0"/>
              <a:t>A network device is a node in the wireless mesh network. It can transmit and receive wireless HART data and perform the basic functions necessary to support network formation and maintenance. Network devices include field devices, router devices, gateway devices, and mesh hand-held devices. (a) Field devices.</a:t>
            </a:r>
            <a:endParaRPr lang="en-US" dirty="0"/>
          </a:p>
        </p:txBody>
      </p:sp>
      <p:pic>
        <p:nvPicPr>
          <p:cNvPr id="10" name="Picture 9">
            <a:extLst>
              <a:ext uri="{FF2B5EF4-FFF2-40B4-BE49-F238E27FC236}">
                <a16:creationId xmlns:a16="http://schemas.microsoft.com/office/drawing/2014/main" id="{D908BE5E-6C87-210D-6769-85A6FAD999EA}"/>
              </a:ext>
            </a:extLst>
          </p:cNvPr>
          <p:cNvPicPr>
            <a:picLocks noChangeAspect="1"/>
          </p:cNvPicPr>
          <p:nvPr/>
        </p:nvPicPr>
        <p:blipFill>
          <a:blip r:embed="rId2"/>
          <a:stretch>
            <a:fillRect/>
          </a:stretch>
        </p:blipFill>
        <p:spPr>
          <a:xfrm>
            <a:off x="7208355" y="1536807"/>
            <a:ext cx="3928270" cy="4601526"/>
          </a:xfrm>
          <a:prstGeom prst="rect">
            <a:avLst/>
          </a:prstGeom>
        </p:spPr>
      </p:pic>
    </p:spTree>
    <p:extLst>
      <p:ext uri="{BB962C8B-B14F-4D97-AF65-F5344CB8AC3E}">
        <p14:creationId xmlns:p14="http://schemas.microsoft.com/office/powerpoint/2010/main" val="206710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2E60-A4DD-3216-A1E4-2F3B840E364B}"/>
              </a:ext>
            </a:extLst>
          </p:cNvPr>
          <p:cNvSpPr>
            <a:spLocks noGrp="1"/>
          </p:cNvSpPr>
          <p:nvPr>
            <p:ph type="title"/>
          </p:nvPr>
        </p:nvSpPr>
        <p:spPr/>
        <p:txBody>
          <a:bodyPr/>
          <a:lstStyle/>
          <a:p>
            <a:r>
              <a:rPr lang="en-IN" dirty="0"/>
              <a:t>Similarities and differences between STP and UTP cables -</a:t>
            </a:r>
            <a:endParaRPr lang="en-US" dirty="0"/>
          </a:p>
        </p:txBody>
      </p:sp>
      <p:sp>
        <p:nvSpPr>
          <p:cNvPr id="3" name="Content Placeholder 2">
            <a:extLst>
              <a:ext uri="{FF2B5EF4-FFF2-40B4-BE49-F238E27FC236}">
                <a16:creationId xmlns:a16="http://schemas.microsoft.com/office/drawing/2014/main" id="{810D91A1-2EF5-4D9D-B9EB-17B76EC06893}"/>
              </a:ext>
            </a:extLst>
          </p:cNvPr>
          <p:cNvSpPr>
            <a:spLocks noGrp="1"/>
          </p:cNvSpPr>
          <p:nvPr>
            <p:ph idx="1"/>
          </p:nvPr>
        </p:nvSpPr>
        <p:spPr>
          <a:xfrm>
            <a:off x="0" y="2097088"/>
            <a:ext cx="8232893" cy="3659901"/>
          </a:xfrm>
        </p:spPr>
        <p:txBody>
          <a:bodyPr>
            <a:normAutofit fontScale="85000" lnSpcReduction="10000"/>
          </a:bodyPr>
          <a:lstStyle/>
          <a:p>
            <a:r>
              <a:rPr lang="en-IN" dirty="0"/>
              <a:t>Both STP and UTP can transmit data at 10Mbps, 100Mbps, 1Gbps, and 10Gbps.
Since the STP cable contains more materials, it is more expensive than the UTP cable.
Both cables use the same RJ-45 (registered jack) modular connectors.
Both cables can accommodate a maximum of 1024 nodes in each segment.
The STP provides more noise and EMI resistance than the UTP cable.
The maximum segment length for both cables is 100 meters or 328 feet.</a:t>
            </a:r>
            <a:endParaRPr lang="en-US" dirty="0"/>
          </a:p>
        </p:txBody>
      </p:sp>
      <p:pic>
        <p:nvPicPr>
          <p:cNvPr id="6" name="Picture 5">
            <a:extLst>
              <a:ext uri="{FF2B5EF4-FFF2-40B4-BE49-F238E27FC236}">
                <a16:creationId xmlns:a16="http://schemas.microsoft.com/office/drawing/2014/main" id="{02CC533D-5E8E-79EE-295E-DECB5214368C}"/>
              </a:ext>
            </a:extLst>
          </p:cNvPr>
          <p:cNvPicPr>
            <a:picLocks noChangeAspect="1"/>
          </p:cNvPicPr>
          <p:nvPr/>
        </p:nvPicPr>
        <p:blipFill>
          <a:blip r:embed="rId2"/>
          <a:stretch>
            <a:fillRect/>
          </a:stretch>
        </p:blipFill>
        <p:spPr>
          <a:xfrm>
            <a:off x="8139345" y="1667717"/>
            <a:ext cx="3590025" cy="4518642"/>
          </a:xfrm>
          <a:prstGeom prst="rect">
            <a:avLst/>
          </a:prstGeom>
        </p:spPr>
      </p:pic>
    </p:spTree>
    <p:extLst>
      <p:ext uri="{BB962C8B-B14F-4D97-AF65-F5344CB8AC3E}">
        <p14:creationId xmlns:p14="http://schemas.microsoft.com/office/powerpoint/2010/main" val="55231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01B6-B6BD-1FAD-492B-D316AB7EE36D}"/>
              </a:ext>
            </a:extLst>
          </p:cNvPr>
          <p:cNvSpPr>
            <a:spLocks noGrp="1"/>
          </p:cNvSpPr>
          <p:nvPr>
            <p:ph type="title"/>
          </p:nvPr>
        </p:nvSpPr>
        <p:spPr/>
        <p:txBody>
          <a:bodyPr/>
          <a:lstStyle/>
          <a:p>
            <a:r>
              <a:rPr lang="en-IN" dirty="0"/>
              <a:t>What are the different network media?</a:t>
            </a:r>
            <a:endParaRPr lang="en-US" dirty="0"/>
          </a:p>
        </p:txBody>
      </p:sp>
      <p:sp>
        <p:nvSpPr>
          <p:cNvPr id="3" name="Content Placeholder 2">
            <a:extLst>
              <a:ext uri="{FF2B5EF4-FFF2-40B4-BE49-F238E27FC236}">
                <a16:creationId xmlns:a16="http://schemas.microsoft.com/office/drawing/2014/main" id="{64A7F15D-95D9-1C6D-C750-C74A1E7CFD92}"/>
              </a:ext>
            </a:extLst>
          </p:cNvPr>
          <p:cNvSpPr>
            <a:spLocks noGrp="1"/>
          </p:cNvSpPr>
          <p:nvPr>
            <p:ph idx="1"/>
          </p:nvPr>
        </p:nvSpPr>
        <p:spPr>
          <a:xfrm>
            <a:off x="1141413" y="2249487"/>
            <a:ext cx="5518084" cy="3541714"/>
          </a:xfrm>
        </p:spPr>
        <p:txBody>
          <a:bodyPr/>
          <a:lstStyle/>
          <a:p>
            <a:r>
              <a:rPr lang="en-IN" dirty="0"/>
              <a:t>Typical examples of network media include copper coaxial cable, copper twisted pair cables and </a:t>
            </a:r>
            <a:r>
              <a:rPr lang="en-IN" dirty="0" err="1"/>
              <a:t>fiber</a:t>
            </a:r>
            <a:r>
              <a:rPr lang="en-IN" dirty="0"/>
              <a:t>-optic cables used in wired networks, and radio waves used in wireless data communications networks.</a:t>
            </a:r>
            <a:endParaRPr lang="en-US" dirty="0"/>
          </a:p>
        </p:txBody>
      </p:sp>
      <p:pic>
        <p:nvPicPr>
          <p:cNvPr id="6" name="Picture 5">
            <a:extLst>
              <a:ext uri="{FF2B5EF4-FFF2-40B4-BE49-F238E27FC236}">
                <a16:creationId xmlns:a16="http://schemas.microsoft.com/office/drawing/2014/main" id="{F9B516F2-09E8-F5DE-1E41-157EFAE6FE6F}"/>
              </a:ext>
            </a:extLst>
          </p:cNvPr>
          <p:cNvPicPr>
            <a:picLocks noChangeAspect="1"/>
          </p:cNvPicPr>
          <p:nvPr/>
        </p:nvPicPr>
        <p:blipFill>
          <a:blip r:embed="rId2"/>
          <a:stretch>
            <a:fillRect/>
          </a:stretch>
        </p:blipFill>
        <p:spPr>
          <a:xfrm>
            <a:off x="7053195" y="1835530"/>
            <a:ext cx="4707795" cy="4403952"/>
          </a:xfrm>
          <a:prstGeom prst="rect">
            <a:avLst/>
          </a:prstGeom>
        </p:spPr>
      </p:pic>
    </p:spTree>
    <p:extLst>
      <p:ext uri="{BB962C8B-B14F-4D97-AF65-F5344CB8AC3E}">
        <p14:creationId xmlns:p14="http://schemas.microsoft.com/office/powerpoint/2010/main" val="416683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17E8-A9D5-FE4C-AFC1-BA83684073AC}"/>
              </a:ext>
            </a:extLst>
          </p:cNvPr>
          <p:cNvSpPr>
            <a:spLocks noGrp="1"/>
          </p:cNvSpPr>
          <p:nvPr>
            <p:ph type="title"/>
          </p:nvPr>
        </p:nvSpPr>
        <p:spPr/>
        <p:txBody>
          <a:bodyPr/>
          <a:lstStyle/>
          <a:p>
            <a:r>
              <a:rPr lang="en-IN" dirty="0"/>
              <a:t>What are 4 devices needed to connect to the internet?</a:t>
            </a:r>
            <a:endParaRPr lang="en-US" dirty="0"/>
          </a:p>
        </p:txBody>
      </p:sp>
      <p:sp>
        <p:nvSpPr>
          <p:cNvPr id="3" name="Content Placeholder 2">
            <a:extLst>
              <a:ext uri="{FF2B5EF4-FFF2-40B4-BE49-F238E27FC236}">
                <a16:creationId xmlns:a16="http://schemas.microsoft.com/office/drawing/2014/main" id="{AD09D716-A372-11EC-AEDE-439FC3455A15}"/>
              </a:ext>
            </a:extLst>
          </p:cNvPr>
          <p:cNvSpPr>
            <a:spLocks noGrp="1"/>
          </p:cNvSpPr>
          <p:nvPr>
            <p:ph idx="1"/>
          </p:nvPr>
        </p:nvSpPr>
        <p:spPr>
          <a:xfrm>
            <a:off x="1141413" y="2249487"/>
            <a:ext cx="5463198" cy="3541714"/>
          </a:xfrm>
        </p:spPr>
        <p:txBody>
          <a:bodyPr/>
          <a:lstStyle/>
          <a:p>
            <a:r>
              <a:rPr lang="en-IN" dirty="0"/>
              <a:t>To connect to the internet, all you require is a modem, a wireless router, a computer or smartphone, and an internet connection from an internet service provider.</a:t>
            </a:r>
            <a:endParaRPr lang="en-US" dirty="0"/>
          </a:p>
        </p:txBody>
      </p:sp>
      <p:pic>
        <p:nvPicPr>
          <p:cNvPr id="8" name="Picture 7">
            <a:extLst>
              <a:ext uri="{FF2B5EF4-FFF2-40B4-BE49-F238E27FC236}">
                <a16:creationId xmlns:a16="http://schemas.microsoft.com/office/drawing/2014/main" id="{17FE7874-AC48-F35E-74BE-534E15D8CDF7}"/>
              </a:ext>
            </a:extLst>
          </p:cNvPr>
          <p:cNvPicPr>
            <a:picLocks noChangeAspect="1"/>
          </p:cNvPicPr>
          <p:nvPr/>
        </p:nvPicPr>
        <p:blipFill>
          <a:blip r:embed="rId2"/>
          <a:stretch>
            <a:fillRect/>
          </a:stretch>
        </p:blipFill>
        <p:spPr>
          <a:xfrm>
            <a:off x="7153471" y="1867993"/>
            <a:ext cx="4667746" cy="4203311"/>
          </a:xfrm>
          <a:prstGeom prst="rect">
            <a:avLst/>
          </a:prstGeom>
        </p:spPr>
      </p:pic>
    </p:spTree>
    <p:extLst>
      <p:ext uri="{BB962C8B-B14F-4D97-AF65-F5344CB8AC3E}">
        <p14:creationId xmlns:p14="http://schemas.microsoft.com/office/powerpoint/2010/main" val="2964167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PowerPoint Presentation</vt:lpstr>
      <vt:lpstr>What are the different types of cable network?</vt:lpstr>
      <vt:lpstr>What is the full form of network?</vt:lpstr>
      <vt:lpstr>What is a network device?</vt:lpstr>
      <vt:lpstr>Similarities and differences between STP and UTP cables -</vt:lpstr>
      <vt:lpstr>What are the different network media?</vt:lpstr>
      <vt:lpstr>What are 4 devices needed to connect to the internet?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Prioshi Roy</dc:creator>
  <cp:lastModifiedBy>Prioshi Roy</cp:lastModifiedBy>
  <cp:revision>3</cp:revision>
  <dcterms:created xsi:type="dcterms:W3CDTF">2024-03-13T01:01:13Z</dcterms:created>
  <dcterms:modified xsi:type="dcterms:W3CDTF">2024-03-13T06:00:02Z</dcterms:modified>
</cp:coreProperties>
</file>