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3/13/2024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3/13/2024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3/13/2024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3/13/2024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3/13/2024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CCB9-0BE3-A3CB-0D3C-727346E27FC2}"/>
              </a:ext>
            </a:extLst>
          </p:cNvPr>
          <p:cNvSpPr>
            <a:spLocks noGrp="1"/>
          </p:cNvSpPr>
          <p:nvPr>
            <p:ph type="ctrTitle"/>
          </p:nvPr>
        </p:nvSpPr>
        <p:spPr/>
        <p:txBody>
          <a:bodyPr/>
          <a:lstStyle/>
          <a:p>
            <a:r>
              <a:rPr lang="en-IN" dirty="0"/>
              <a:t>Different types of media network</a:t>
            </a:r>
            <a:endParaRPr lang="en-US" dirty="0"/>
          </a:p>
        </p:txBody>
      </p:sp>
      <p:sp>
        <p:nvSpPr>
          <p:cNvPr id="3" name="Subtitle 2">
            <a:extLst>
              <a:ext uri="{FF2B5EF4-FFF2-40B4-BE49-F238E27FC236}">
                <a16:creationId xmlns:a16="http://schemas.microsoft.com/office/drawing/2014/main" id="{9C619FCF-6840-B567-CF47-E886106758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863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2211-79D0-0A0D-A54F-3625381C3161}"/>
              </a:ext>
            </a:extLst>
          </p:cNvPr>
          <p:cNvSpPr>
            <a:spLocks noGrp="1"/>
          </p:cNvSpPr>
          <p:nvPr>
            <p:ph type="title"/>
          </p:nvPr>
        </p:nvSpPr>
        <p:spPr>
          <a:xfrm>
            <a:off x="2414982" y="642594"/>
            <a:ext cx="8710218" cy="1296710"/>
          </a:xfrm>
        </p:spPr>
        <p:txBody>
          <a:bodyPr/>
          <a:lstStyle/>
          <a:p>
            <a:r>
              <a:rPr lang="en-IN" dirty="0"/>
              <a:t>Network Media Types</a:t>
            </a:r>
            <a:endParaRPr lang="en-US" dirty="0"/>
          </a:p>
        </p:txBody>
      </p:sp>
      <p:sp>
        <p:nvSpPr>
          <p:cNvPr id="3" name="Content Placeholder 2">
            <a:extLst>
              <a:ext uri="{FF2B5EF4-FFF2-40B4-BE49-F238E27FC236}">
                <a16:creationId xmlns:a16="http://schemas.microsoft.com/office/drawing/2014/main" id="{4658A8A8-0379-54D6-447C-9ED608594E37}"/>
              </a:ext>
            </a:extLst>
          </p:cNvPr>
          <p:cNvSpPr>
            <a:spLocks noGrp="1"/>
          </p:cNvSpPr>
          <p:nvPr>
            <p:ph idx="1"/>
          </p:nvPr>
        </p:nvSpPr>
        <p:spPr/>
        <p:txBody>
          <a:bodyPr/>
          <a:lstStyle/>
          <a:p>
            <a:r>
              <a:rPr lang="en-IN" dirty="0"/>
              <a:t>Communication transmits across a network on media. The media provides the channel over which the message travels from source to </a:t>
            </a:r>
            <a:r>
              <a:rPr lang="en-IN" dirty="0" err="1"/>
              <a:t>destination.Modern</a:t>
            </a:r>
            <a:r>
              <a:rPr lang="en-IN" dirty="0"/>
              <a:t> networks primarily use three types of media to interconnect devices, as shown in the figure:</a:t>
            </a:r>
            <a:endParaRPr lang="en-US" dirty="0"/>
          </a:p>
        </p:txBody>
      </p:sp>
    </p:spTree>
    <p:extLst>
      <p:ext uri="{BB962C8B-B14F-4D97-AF65-F5344CB8AC3E}">
        <p14:creationId xmlns:p14="http://schemas.microsoft.com/office/powerpoint/2010/main" val="76968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F347-3E7B-DEA2-0432-A609AA04054F}"/>
              </a:ext>
            </a:extLst>
          </p:cNvPr>
          <p:cNvSpPr>
            <a:spLocks noGrp="1"/>
          </p:cNvSpPr>
          <p:nvPr>
            <p:ph type="title"/>
          </p:nvPr>
        </p:nvSpPr>
        <p:spPr>
          <a:xfrm rot="10800000" flipV="1">
            <a:off x="3581400" y="658375"/>
            <a:ext cx="8271130" cy="860136"/>
          </a:xfrm>
        </p:spPr>
        <p:txBody>
          <a:bodyPr/>
          <a:lstStyle/>
          <a:p>
            <a:r>
              <a:rPr lang="en-IN" dirty="0"/>
              <a:t>Twisted-Pair Cable</a:t>
            </a:r>
            <a:endParaRPr lang="en-US" dirty="0"/>
          </a:p>
        </p:txBody>
      </p:sp>
      <p:sp>
        <p:nvSpPr>
          <p:cNvPr id="3" name="Content Placeholder 2">
            <a:extLst>
              <a:ext uri="{FF2B5EF4-FFF2-40B4-BE49-F238E27FC236}">
                <a16:creationId xmlns:a16="http://schemas.microsoft.com/office/drawing/2014/main" id="{3A218A5B-9936-1787-8A6A-4A184177EDC8}"/>
              </a:ext>
            </a:extLst>
          </p:cNvPr>
          <p:cNvSpPr>
            <a:spLocks noGrp="1"/>
          </p:cNvSpPr>
          <p:nvPr>
            <p:ph idx="1"/>
          </p:nvPr>
        </p:nvSpPr>
        <p:spPr>
          <a:xfrm>
            <a:off x="1066800" y="2103120"/>
            <a:ext cx="5029200" cy="3931920"/>
          </a:xfrm>
        </p:spPr>
        <p:txBody>
          <a:bodyPr/>
          <a:lstStyle/>
          <a:p>
            <a:r>
              <a:rPr lang="en-IN" dirty="0"/>
              <a:t>Ethernet technology generally uses twisted-pair cables to interconnect devices. Because Ethernet is the foundation for most local networks, twisted-pair is the most commonly encountered type of network </a:t>
            </a:r>
            <a:r>
              <a:rPr lang="en-IN" dirty="0" err="1"/>
              <a:t>cabling.In</a:t>
            </a:r>
            <a:r>
              <a:rPr lang="en-IN" dirty="0"/>
              <a:t> twisted-pair, wires are grouped in pairs and twisted together to reduce interference. The pairs of wires are </a:t>
            </a:r>
            <a:r>
              <a:rPr lang="en-IN" dirty="0" err="1"/>
              <a:t>colored</a:t>
            </a:r>
            <a:r>
              <a:rPr lang="en-IN" dirty="0"/>
              <a:t> so that you can identify the same wire at each end. Typically, in each pair, one of the wires is a solid </a:t>
            </a:r>
            <a:r>
              <a:rPr lang="en-IN" dirty="0" err="1"/>
              <a:t>color</a:t>
            </a:r>
            <a:r>
              <a:rPr lang="en-IN" dirty="0"/>
              <a:t> and its partner is the same </a:t>
            </a:r>
            <a:r>
              <a:rPr lang="en-IN" dirty="0" err="1"/>
              <a:t>color</a:t>
            </a:r>
            <a:r>
              <a:rPr lang="en-IN" dirty="0"/>
              <a:t> striped onto a white background.</a:t>
            </a:r>
            <a:endParaRPr lang="en-US" dirty="0"/>
          </a:p>
        </p:txBody>
      </p:sp>
      <p:pic>
        <p:nvPicPr>
          <p:cNvPr id="6" name="Picture 5">
            <a:extLst>
              <a:ext uri="{FF2B5EF4-FFF2-40B4-BE49-F238E27FC236}">
                <a16:creationId xmlns:a16="http://schemas.microsoft.com/office/drawing/2014/main" id="{A75E0F0E-C268-6FDD-36F8-EA7D2A72D0A7}"/>
              </a:ext>
            </a:extLst>
          </p:cNvPr>
          <p:cNvPicPr>
            <a:picLocks noChangeAspect="1"/>
          </p:cNvPicPr>
          <p:nvPr/>
        </p:nvPicPr>
        <p:blipFill>
          <a:blip r:embed="rId2"/>
          <a:stretch>
            <a:fillRect/>
          </a:stretch>
        </p:blipFill>
        <p:spPr>
          <a:xfrm>
            <a:off x="7007107" y="2128837"/>
            <a:ext cx="4482351" cy="3906203"/>
          </a:xfrm>
          <a:prstGeom prst="rect">
            <a:avLst/>
          </a:prstGeom>
        </p:spPr>
      </p:pic>
    </p:spTree>
    <p:extLst>
      <p:ext uri="{BB962C8B-B14F-4D97-AF65-F5344CB8AC3E}">
        <p14:creationId xmlns:p14="http://schemas.microsoft.com/office/powerpoint/2010/main" val="245945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3ECF-5F40-A441-752C-9DF0088D81FD}"/>
              </a:ext>
            </a:extLst>
          </p:cNvPr>
          <p:cNvSpPr>
            <a:spLocks noGrp="1"/>
          </p:cNvSpPr>
          <p:nvPr>
            <p:ph type="title"/>
          </p:nvPr>
        </p:nvSpPr>
        <p:spPr>
          <a:xfrm rot="10800000" flipV="1">
            <a:off x="4061560" y="-475678"/>
            <a:ext cx="7392955" cy="3237979"/>
          </a:xfrm>
        </p:spPr>
        <p:txBody>
          <a:bodyPr/>
          <a:lstStyle/>
          <a:p>
            <a:r>
              <a:rPr lang="en-IN" dirty="0"/>
              <a:t>Coaxial Cable</a:t>
            </a:r>
            <a:endParaRPr lang="en-US" dirty="0"/>
          </a:p>
        </p:txBody>
      </p:sp>
      <p:sp>
        <p:nvSpPr>
          <p:cNvPr id="3" name="Content Placeholder 2">
            <a:extLst>
              <a:ext uri="{FF2B5EF4-FFF2-40B4-BE49-F238E27FC236}">
                <a16:creationId xmlns:a16="http://schemas.microsoft.com/office/drawing/2014/main" id="{DD710C4A-F0CD-7772-9C56-2FE9DF964599}"/>
              </a:ext>
            </a:extLst>
          </p:cNvPr>
          <p:cNvSpPr>
            <a:spLocks noGrp="1"/>
          </p:cNvSpPr>
          <p:nvPr>
            <p:ph idx="1"/>
          </p:nvPr>
        </p:nvSpPr>
        <p:spPr>
          <a:xfrm>
            <a:off x="1066800" y="2103120"/>
            <a:ext cx="5029200" cy="3931920"/>
          </a:xfrm>
        </p:spPr>
        <p:txBody>
          <a:bodyPr/>
          <a:lstStyle/>
          <a:p>
            <a:r>
              <a:rPr lang="en-IN" dirty="0"/>
              <a:t>Coaxial was one of the earliest types of network cabling developed. Coaxial cable is the kind of copper cable used by cable TV companies. It is also used for connecting the various components which make up satellite communication systems. Coaxial cable has a single rigid copper core that conducts the signal. This core is typically surrounded by a layer of insulation, braided metal shielding, and a protective jacket. It is used as a high-frequency transmission line to carry high-frequency or broadband signals.</a:t>
            </a:r>
            <a:endParaRPr lang="en-US" dirty="0"/>
          </a:p>
        </p:txBody>
      </p:sp>
      <p:pic>
        <p:nvPicPr>
          <p:cNvPr id="6" name="Picture 5">
            <a:extLst>
              <a:ext uri="{FF2B5EF4-FFF2-40B4-BE49-F238E27FC236}">
                <a16:creationId xmlns:a16="http://schemas.microsoft.com/office/drawing/2014/main" id="{4F69E424-6B38-C231-819D-3C7A1D1512AD}"/>
              </a:ext>
            </a:extLst>
          </p:cNvPr>
          <p:cNvPicPr>
            <a:picLocks noChangeAspect="1"/>
          </p:cNvPicPr>
          <p:nvPr/>
        </p:nvPicPr>
        <p:blipFill>
          <a:blip r:embed="rId2"/>
          <a:stretch>
            <a:fillRect/>
          </a:stretch>
        </p:blipFill>
        <p:spPr>
          <a:xfrm>
            <a:off x="6696086" y="1921009"/>
            <a:ext cx="4628716" cy="3760654"/>
          </a:xfrm>
          <a:prstGeom prst="rect">
            <a:avLst/>
          </a:prstGeom>
        </p:spPr>
      </p:pic>
    </p:spTree>
    <p:extLst>
      <p:ext uri="{BB962C8B-B14F-4D97-AF65-F5344CB8AC3E}">
        <p14:creationId xmlns:p14="http://schemas.microsoft.com/office/powerpoint/2010/main" val="226735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9DD5-7821-48A7-ED02-23EB2B24CCF0}"/>
              </a:ext>
            </a:extLst>
          </p:cNvPr>
          <p:cNvSpPr>
            <a:spLocks noGrp="1"/>
          </p:cNvSpPr>
          <p:nvPr>
            <p:ph type="title"/>
          </p:nvPr>
        </p:nvSpPr>
        <p:spPr>
          <a:xfrm>
            <a:off x="3567586" y="-237839"/>
            <a:ext cx="7557613" cy="3073613"/>
          </a:xfrm>
        </p:spPr>
        <p:txBody>
          <a:bodyPr/>
          <a:lstStyle/>
          <a:p>
            <a:r>
              <a:rPr lang="en-IN" dirty="0" err="1"/>
              <a:t>Fiber</a:t>
            </a:r>
            <a:r>
              <a:rPr lang="en-IN" dirty="0"/>
              <a:t>-Optic Cable</a:t>
            </a:r>
            <a:endParaRPr lang="en-US" dirty="0"/>
          </a:p>
        </p:txBody>
      </p:sp>
      <p:sp>
        <p:nvSpPr>
          <p:cNvPr id="3" name="Content Placeholder 2">
            <a:extLst>
              <a:ext uri="{FF2B5EF4-FFF2-40B4-BE49-F238E27FC236}">
                <a16:creationId xmlns:a16="http://schemas.microsoft.com/office/drawing/2014/main" id="{98C27D24-93AA-125D-C1EE-E10A6A74DD46}"/>
              </a:ext>
            </a:extLst>
          </p:cNvPr>
          <p:cNvSpPr>
            <a:spLocks noGrp="1"/>
          </p:cNvSpPr>
          <p:nvPr>
            <p:ph idx="1"/>
          </p:nvPr>
        </p:nvSpPr>
        <p:spPr>
          <a:xfrm>
            <a:off x="1066800" y="2103120"/>
            <a:ext cx="6123260" cy="3931920"/>
          </a:xfrm>
        </p:spPr>
        <p:txBody>
          <a:bodyPr/>
          <a:lstStyle/>
          <a:p>
            <a:r>
              <a:rPr lang="en-IN" dirty="0" err="1"/>
              <a:t>Fiber</a:t>
            </a:r>
            <a:r>
              <a:rPr lang="en-IN" dirty="0"/>
              <a:t>-optic cable can be either glass or plastic with a diameter about the same as a human hair and it can carry digital information at very high speeds over long distances. Because light is used instead of electricity, electrical interference does not affect the signal. </a:t>
            </a:r>
            <a:r>
              <a:rPr lang="en-IN" dirty="0" err="1"/>
              <a:t>Fiber</a:t>
            </a:r>
            <a:r>
              <a:rPr lang="en-IN" dirty="0"/>
              <a:t>-optic cables have many uses as well as communications. They are also used in medical They have a very high bandwidth, which enables them to carry very large amounts of data. </a:t>
            </a:r>
            <a:r>
              <a:rPr lang="en-IN" dirty="0" err="1"/>
              <a:t>Fiber</a:t>
            </a:r>
            <a:r>
              <a:rPr lang="en-IN" dirty="0"/>
              <a:t> is used in backbone networks, large enterprise environments, and large data </a:t>
            </a:r>
            <a:r>
              <a:rPr lang="en-IN" dirty="0" err="1"/>
              <a:t>centers</a:t>
            </a:r>
            <a:r>
              <a:rPr lang="en-IN" dirty="0"/>
              <a:t>. It is also used extensively by telephone companies., medical treatment, and mechanical engineering inspection.</a:t>
            </a:r>
            <a:endParaRPr lang="en-US" dirty="0"/>
          </a:p>
        </p:txBody>
      </p:sp>
      <p:pic>
        <p:nvPicPr>
          <p:cNvPr id="6" name="Picture 5">
            <a:extLst>
              <a:ext uri="{FF2B5EF4-FFF2-40B4-BE49-F238E27FC236}">
                <a16:creationId xmlns:a16="http://schemas.microsoft.com/office/drawing/2014/main" id="{BED4E8A0-8C2F-D8A2-C3D1-D550CF4124E8}"/>
              </a:ext>
            </a:extLst>
          </p:cNvPr>
          <p:cNvPicPr>
            <a:picLocks noChangeAspect="1"/>
          </p:cNvPicPr>
          <p:nvPr/>
        </p:nvPicPr>
        <p:blipFill>
          <a:blip r:embed="rId2"/>
          <a:stretch>
            <a:fillRect/>
          </a:stretch>
        </p:blipFill>
        <p:spPr>
          <a:xfrm>
            <a:off x="7519376" y="2082082"/>
            <a:ext cx="3605823" cy="3931920"/>
          </a:xfrm>
          <a:prstGeom prst="rect">
            <a:avLst/>
          </a:prstGeom>
        </p:spPr>
      </p:pic>
    </p:spTree>
    <p:extLst>
      <p:ext uri="{BB962C8B-B14F-4D97-AF65-F5344CB8AC3E}">
        <p14:creationId xmlns:p14="http://schemas.microsoft.com/office/powerpoint/2010/main" val="3335819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Savon</vt:lpstr>
      <vt:lpstr>Different types of media network</vt:lpstr>
      <vt:lpstr>Network Media Types</vt:lpstr>
      <vt:lpstr>Twisted-Pair Cable</vt:lpstr>
      <vt:lpstr>Coaxial Cable</vt:lpstr>
      <vt:lpstr>Fiber-Optic 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media network</dc:title>
  <dc:creator>Prioshi Roy</dc:creator>
  <cp:lastModifiedBy>Prioshi Roy</cp:lastModifiedBy>
  <cp:revision>1</cp:revision>
  <dcterms:created xsi:type="dcterms:W3CDTF">2024-03-13T06:53:59Z</dcterms:created>
  <dcterms:modified xsi:type="dcterms:W3CDTF">2024-03-13T07:12:03Z</dcterms:modified>
</cp:coreProperties>
</file>