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94" r:id="rId5"/>
    <p:sldId id="304" r:id="rId6"/>
    <p:sldId id="325" r:id="rId7"/>
    <p:sldId id="346" r:id="rId8"/>
    <p:sldId id="303" r:id="rId9"/>
    <p:sldId id="347" r:id="rId10"/>
    <p:sldId id="327" r:id="rId11"/>
    <p:sldId id="348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9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44" r:id="rId32"/>
    <p:sldId id="345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00"/>
    <a:srgbClr val="ADB0B1"/>
    <a:srgbClr val="CCC8CB"/>
    <a:srgbClr val="BABA90"/>
    <a:srgbClr val="CE4825"/>
    <a:srgbClr val="404C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D523-9EB2-1553-AD46-99BF45C7D37D}" v="2490" dt="2021-03-17T09:28:55.035"/>
    <p1510:client id="{7F2BC646-457D-9AB3-BB82-70E1EA91FA13}" v="1417" dt="2021-03-17T13:18:21.826"/>
    <p1510:client id="{80A600EA-677E-95E4-6418-06771CC0E4E2}" v="13" dt="2021-03-16T10:02:02.052"/>
    <p1510:client id="{85DFF567-1776-9A7A-FA73-D65509AFE1C9}" v="266" dt="2021-03-17T09:49:01.751"/>
    <p1510:client id="{8E0108AE-E55B-B765-59DA-7C423F1F4EF1}" v="527" dt="2021-03-17T11:12:20.452"/>
    <p1510:client id="{D29682B3-6B50-A0D2-B12C-039B93239CBC}" v="2" dt="2020-06-15T07:41:17.88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Formatvorlagen</a:t>
            </a:r>
            <a:r>
              <a:rPr lang="en-US"/>
              <a:t> des </a:t>
            </a:r>
            <a:r>
              <a:rPr lang="en-US" err="1"/>
              <a:t>Textmasters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E95FC75-A10A-4F29-8A1A-D6570F8F6BF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2549525"/>
            <a:ext cx="10922000" cy="3602038"/>
          </a:xfrm>
        </p:spPr>
        <p:txBody>
          <a:bodyPr/>
          <a:lstStyle/>
          <a:p>
            <a:r>
              <a:rPr lang="fr-FR"/>
              <a:t>Cliquez sur l'icône pour ajouter un tableau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9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fr-FR"/>
              <a:t>Cliquez sur l'icône pour ajouter un graphique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200C5-54DC-4123-AAC1-A2A6DFAB415F}"/>
              </a:ext>
            </a:extLst>
          </p:cNvPr>
          <p:cNvSpPr txBox="1"/>
          <p:nvPr userDrawn="1"/>
        </p:nvSpPr>
        <p:spPr>
          <a:xfrm>
            <a:off x="982663" y="6382233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bg1"/>
                </a:solidFill>
              </a:rPr>
              <a:t>* </a:t>
            </a:r>
            <a:r>
              <a:rPr lang="fr-FR" sz="1100" b="0">
                <a:solidFill>
                  <a:schemeClr val="bg1"/>
                </a:solidFill>
              </a:rPr>
              <a:t>Osons l’audace, créons la confiance</a:t>
            </a:r>
            <a:endParaRPr lang="de-DE" sz="1100" b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8544C-384E-442D-BBDE-63507E45BCAD}"/>
              </a:ext>
            </a:extLst>
          </p:cNvPr>
          <p:cNvGrpSpPr/>
          <p:nvPr userDrawn="1"/>
        </p:nvGrpSpPr>
        <p:grpSpPr>
          <a:xfrm>
            <a:off x="3726609" y="2199828"/>
            <a:ext cx="4727277" cy="1827073"/>
            <a:chOff x="3726609" y="2199828"/>
            <a:chExt cx="4727277" cy="182707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F1DFA15-693D-4D12-8800-57606A88B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7" cy="1827073"/>
            </a:xfrm>
            <a:prstGeom prst="rect">
              <a:avLst/>
            </a:prstGeom>
          </p:spPr>
        </p:pic>
        <p:sp>
          <p:nvSpPr>
            <p:cNvPr id="14" name="Textfeld 3">
              <a:extLst>
                <a:ext uri="{FF2B5EF4-FFF2-40B4-BE49-F238E27FC236}">
                  <a16:creationId xmlns:a16="http://schemas.microsoft.com/office/drawing/2014/main" id="{CA903C5A-38AA-4C60-BCCD-C5EE976472F3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bg1"/>
                  </a:solidFill>
                </a:rPr>
                <a:t>*</a:t>
              </a:r>
              <a:endParaRPr lang="de-DE" sz="800" b="1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260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D56AF-5FE9-4245-96C3-7DB4E92C09F4}"/>
              </a:ext>
            </a:extLst>
          </p:cNvPr>
          <p:cNvSpPr txBox="1"/>
          <p:nvPr userDrawn="1"/>
        </p:nvSpPr>
        <p:spPr>
          <a:xfrm>
            <a:off x="982663" y="6400188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tx2"/>
                </a:solidFill>
              </a:rPr>
              <a:t>* </a:t>
            </a:r>
            <a:r>
              <a:rPr lang="fr-FR" sz="1100" b="0">
                <a:solidFill>
                  <a:schemeClr val="tx2"/>
                </a:solidFill>
              </a:rPr>
              <a:t>Osons l’audace, créons la confiance</a:t>
            </a:r>
            <a:endParaRPr lang="de-DE" sz="1100" b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D8292A-911E-4E21-95E4-4AC69F0DD492}"/>
              </a:ext>
            </a:extLst>
          </p:cNvPr>
          <p:cNvGrpSpPr/>
          <p:nvPr userDrawn="1"/>
        </p:nvGrpSpPr>
        <p:grpSpPr>
          <a:xfrm>
            <a:off x="3726609" y="2199828"/>
            <a:ext cx="4727276" cy="1827073"/>
            <a:chOff x="3726609" y="2199828"/>
            <a:chExt cx="4727276" cy="182707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8DE10B8-D032-4BB0-B634-A92BE1D438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6" cy="1827073"/>
            </a:xfrm>
            <a:prstGeom prst="rect">
              <a:avLst/>
            </a:prstGeom>
          </p:spPr>
        </p:pic>
        <p:sp>
          <p:nvSpPr>
            <p:cNvPr id="13" name="Textfeld 3">
              <a:extLst>
                <a:ext uri="{FF2B5EF4-FFF2-40B4-BE49-F238E27FC236}">
                  <a16:creationId xmlns:a16="http://schemas.microsoft.com/office/drawing/2014/main" id="{C4117E6C-FE26-4416-A009-425029D50B27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accent1"/>
                  </a:solidFill>
                </a:rPr>
                <a:t>*</a:t>
              </a:r>
              <a:endParaRPr lang="de-DE" sz="8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0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2549525"/>
            <a:ext cx="10915650" cy="3602038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Topic One</a:t>
            </a:r>
          </a:p>
          <a:p>
            <a:pPr lvl="0"/>
            <a:r>
              <a:rPr lang="en-US"/>
              <a:t>Topic Two</a:t>
            </a:r>
          </a:p>
          <a:p>
            <a:pPr lvl="0"/>
            <a:r>
              <a:rPr lang="en-US"/>
              <a:t>Topic Three</a:t>
            </a:r>
          </a:p>
          <a:p>
            <a:pPr lvl="0"/>
            <a:r>
              <a:rPr lang="en-US"/>
              <a:t>Topic Four</a:t>
            </a:r>
          </a:p>
          <a:p>
            <a:pPr lvl="0"/>
            <a:r>
              <a:rPr lang="en-US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3" r:id="rId13"/>
    <p:sldLayoutId id="2147483663" r:id="rId14"/>
    <p:sldLayoutId id="2147483666" r:id="rId15"/>
    <p:sldLayoutId id="2147483665" r:id="rId16"/>
    <p:sldLayoutId id="2147483664" r:id="rId17"/>
    <p:sldLayoutId id="2147483669" r:id="rId18"/>
    <p:sldLayoutId id="2147483668" r:id="rId19"/>
    <p:sldLayoutId id="2147483670" r:id="rId20"/>
    <p:sldLayoutId id="2147483661" r:id="rId21"/>
    <p:sldLayoutId id="2147483662" r:id="rId22"/>
    <p:sldLayoutId id="2147483675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875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731" userDrawn="1">
          <p15:clr>
            <a:srgbClr val="F26B43"/>
          </p15:clr>
        </p15:guide>
        <p15:guide id="9" orient="horz" pos="1360" userDrawn="1">
          <p15:clr>
            <a:srgbClr val="F26B43"/>
          </p15:clr>
        </p15:guide>
        <p15:guide id="10" orient="horz" pos="16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9752" y="822961"/>
            <a:ext cx="10991966" cy="2757224"/>
          </a:xfrm>
        </p:spPr>
        <p:txBody>
          <a:bodyPr/>
          <a:lstStyle/>
          <a:p>
            <a:r>
              <a:rPr lang="fr-FR" dirty="0"/>
              <a:t>Projet 4</a:t>
            </a:r>
            <a:br>
              <a:rPr lang="fr-FR" dirty="0"/>
            </a:br>
            <a:r>
              <a:rPr lang="fr-FR" sz="3200" b="0" dirty="0"/>
              <a:t>Optimisez la gestion des données d’une boutique avec R ou Python</a:t>
            </a:r>
            <a:br>
              <a:rPr lang="fr-FR" dirty="0"/>
            </a:br>
            <a:endParaRPr lang="fr-FR" sz="3200" b="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  <p:sp>
        <p:nvSpPr>
          <p:cNvPr id="3" name="ZoneTexte 2"/>
          <p:cNvSpPr txBox="1"/>
          <p:nvPr/>
        </p:nvSpPr>
        <p:spPr>
          <a:xfrm>
            <a:off x="385011" y="5153794"/>
            <a:ext cx="14891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HAYKAL Prisca</a:t>
            </a:r>
          </a:p>
        </p:txBody>
      </p:sp>
      <p:sp>
        <p:nvSpPr>
          <p:cNvPr id="12" name="Sous-titre 1"/>
          <p:cNvSpPr>
            <a:spLocks noGrp="1"/>
          </p:cNvSpPr>
          <p:nvPr>
            <p:ph type="subTitle" idx="1"/>
          </p:nvPr>
        </p:nvSpPr>
        <p:spPr>
          <a:xfrm>
            <a:off x="385011" y="5534515"/>
            <a:ext cx="4515612" cy="27357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1000" dirty="0"/>
              <a:t>05/05/2021</a:t>
            </a:r>
          </a:p>
        </p:txBody>
      </p:sp>
    </p:spTree>
    <p:extLst>
      <p:ext uri="{BB962C8B-B14F-4D97-AF65-F5344CB8AC3E}">
        <p14:creationId xmlns:p14="http://schemas.microsoft.com/office/powerpoint/2010/main" val="111786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8180F7-D5E3-4A87-AB73-F3766C71A3BB}"/>
              </a:ext>
            </a:extLst>
          </p:cNvPr>
          <p:cNvSpPr/>
          <p:nvPr/>
        </p:nvSpPr>
        <p:spPr>
          <a:xfrm>
            <a:off x="1" y="0"/>
            <a:ext cx="4511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190065" y="410882"/>
            <a:ext cx="42431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Etude du fichier WEB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/>
          <p:nvPr/>
        </p:nvCxnSpPr>
        <p:spPr>
          <a:xfrm>
            <a:off x="890385" y="107418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EB5E24F-307D-432F-BF24-43141239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55" y="1571625"/>
            <a:ext cx="2101432" cy="74670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245127" y="1698755"/>
            <a:ext cx="38391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Sur les 1428 </a:t>
            </a:r>
            <a:r>
              <a:rPr lang="fr-FR" sz="1600" dirty="0" err="1">
                <a:solidFill>
                  <a:schemeClr val="bg1"/>
                </a:solidFill>
              </a:rPr>
              <a:t>sku</a:t>
            </a:r>
            <a:r>
              <a:rPr lang="fr-FR" sz="1600" dirty="0">
                <a:solidFill>
                  <a:schemeClr val="bg1"/>
                </a:solidFill>
              </a:rPr>
              <a:t>, 714 sont uniques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19E017-5F3A-49BE-B52E-08079431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04" y="2791691"/>
            <a:ext cx="5981700" cy="30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A8C3C2C-A71C-4D87-A449-A3837E4489D0}"/>
              </a:ext>
            </a:extLst>
          </p:cNvPr>
          <p:cNvSpPr txBox="1"/>
          <p:nvPr/>
        </p:nvSpPr>
        <p:spPr>
          <a:xfrm>
            <a:off x="184167" y="3182778"/>
            <a:ext cx="417261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Supprime les doublons de la table web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Conserve seulement 4 colonnes</a:t>
            </a:r>
          </a:p>
        </p:txBody>
      </p:sp>
    </p:spTree>
    <p:extLst>
      <p:ext uri="{BB962C8B-B14F-4D97-AF65-F5344CB8AC3E}">
        <p14:creationId xmlns:p14="http://schemas.microsoft.com/office/powerpoint/2010/main" val="119032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66CD9F9-1EBF-4150-B2CB-EF45C1BAFD79}"/>
              </a:ext>
            </a:extLst>
          </p:cNvPr>
          <p:cNvSpPr/>
          <p:nvPr/>
        </p:nvSpPr>
        <p:spPr>
          <a:xfrm>
            <a:off x="1" y="0"/>
            <a:ext cx="4511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210385" y="418490"/>
            <a:ext cx="42431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Etude du fichier WEB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/>
          <p:nvPr/>
        </p:nvCxnSpPr>
        <p:spPr>
          <a:xfrm>
            <a:off x="880225" y="107418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275607" y="1698755"/>
            <a:ext cx="35314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714 </a:t>
            </a:r>
            <a:r>
              <a:rPr lang="fr-FR" sz="1600" dirty="0" err="1">
                <a:solidFill>
                  <a:schemeClr val="bg1"/>
                </a:solidFill>
              </a:rPr>
              <a:t>sku</a:t>
            </a:r>
            <a:r>
              <a:rPr lang="fr-FR" sz="1600" dirty="0">
                <a:solidFill>
                  <a:schemeClr val="bg1"/>
                </a:solidFill>
              </a:rPr>
              <a:t> non nul mais 717 lignes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424E99-6F86-480C-9BEB-E95336DDD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97"/>
          <a:stretch/>
        </p:blipFill>
        <p:spPr>
          <a:xfrm>
            <a:off x="7067405" y="1270577"/>
            <a:ext cx="3857625" cy="18366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9BC848-4AA7-4D17-8238-7C86D882F7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31"/>
          <a:stretch/>
        </p:blipFill>
        <p:spPr>
          <a:xfrm>
            <a:off x="7067405" y="3910014"/>
            <a:ext cx="3543300" cy="210904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AD52B57-8616-45EE-96B7-1778BFDF9C58}"/>
              </a:ext>
            </a:extLst>
          </p:cNvPr>
          <p:cNvSpPr txBox="1"/>
          <p:nvPr/>
        </p:nvSpPr>
        <p:spPr>
          <a:xfrm>
            <a:off x="204487" y="3663792"/>
            <a:ext cx="372377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Supprime les lignes où </a:t>
            </a:r>
            <a:r>
              <a:rPr lang="fr-FR" sz="1600" dirty="0" err="1">
                <a:solidFill>
                  <a:schemeClr val="bg1"/>
                </a:solidFill>
              </a:rPr>
              <a:t>sku</a:t>
            </a:r>
            <a:r>
              <a:rPr lang="fr-FR" sz="1600" dirty="0">
                <a:solidFill>
                  <a:schemeClr val="bg1"/>
                </a:solidFill>
              </a:rPr>
              <a:t> est nul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 Il reste bien 714 lignes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B0CA42-404E-4DA8-953E-ABA80A185821}"/>
              </a:ext>
            </a:extLst>
          </p:cNvPr>
          <p:cNvSpPr/>
          <p:nvPr/>
        </p:nvSpPr>
        <p:spPr>
          <a:xfrm>
            <a:off x="1" y="0"/>
            <a:ext cx="4511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208120" y="418490"/>
            <a:ext cx="40668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Etude du fichier Liaison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/>
          <p:nvPr/>
        </p:nvCxnSpPr>
        <p:spPr>
          <a:xfrm>
            <a:off x="880225" y="107418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529607" y="1698755"/>
            <a:ext cx="12775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825 lignes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2 colonnes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C2D075D-67B6-413B-AA1F-D926906B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50"/>
          <a:stretch/>
        </p:blipFill>
        <p:spPr>
          <a:xfrm>
            <a:off x="7258465" y="1397311"/>
            <a:ext cx="4648389" cy="23417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9D044E3-5A10-450E-A167-9BD934A5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120" y="4463501"/>
            <a:ext cx="2647950" cy="13144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0DDF77B-8835-48A8-84C2-F84C4C943F02}"/>
              </a:ext>
            </a:extLst>
          </p:cNvPr>
          <p:cNvSpPr txBox="1"/>
          <p:nvPr/>
        </p:nvSpPr>
        <p:spPr>
          <a:xfrm>
            <a:off x="529607" y="4793066"/>
            <a:ext cx="2503891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825 </a:t>
            </a:r>
            <a:r>
              <a:rPr lang="fr-FR" sz="1600" dirty="0" err="1">
                <a:solidFill>
                  <a:schemeClr val="bg1"/>
                </a:solidFill>
              </a:rPr>
              <a:t>product_id</a:t>
            </a:r>
            <a:r>
              <a:rPr lang="fr-FR" sz="1600" dirty="0">
                <a:solidFill>
                  <a:schemeClr val="bg1"/>
                </a:solidFill>
              </a:rPr>
              <a:t> unique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734 </a:t>
            </a:r>
            <a:r>
              <a:rPr lang="fr-FR" sz="1600" dirty="0" err="1">
                <a:solidFill>
                  <a:schemeClr val="bg1"/>
                </a:solidFill>
              </a:rPr>
              <a:t>id_web</a:t>
            </a:r>
            <a:r>
              <a:rPr lang="fr-FR" sz="1600" dirty="0">
                <a:solidFill>
                  <a:schemeClr val="bg1"/>
                </a:solidFill>
              </a:rPr>
              <a:t> unique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0" y="0"/>
            <a:ext cx="5929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685640" y="418490"/>
            <a:ext cx="475130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Etude du fichier Liaison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/>
          <p:nvPr/>
        </p:nvCxnSpPr>
        <p:spPr>
          <a:xfrm>
            <a:off x="1357745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304657" y="1818712"/>
            <a:ext cx="51877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Les </a:t>
            </a:r>
            <a:r>
              <a:rPr lang="fr-FR" sz="1600" dirty="0" err="1">
                <a:solidFill>
                  <a:schemeClr val="bg1"/>
                </a:solidFill>
              </a:rPr>
              <a:t>product_id</a:t>
            </a:r>
            <a:r>
              <a:rPr lang="fr-FR" sz="1600" dirty="0">
                <a:solidFill>
                  <a:schemeClr val="bg1"/>
                </a:solidFill>
              </a:rPr>
              <a:t> de la table liaison sont égaux aux </a:t>
            </a:r>
            <a:r>
              <a:rPr lang="fr-FR" sz="1600" dirty="0" err="1">
                <a:solidFill>
                  <a:schemeClr val="bg1"/>
                </a:solidFill>
              </a:rPr>
              <a:t>product_id</a:t>
            </a:r>
            <a:r>
              <a:rPr lang="fr-FR" sz="1600" dirty="0">
                <a:solidFill>
                  <a:schemeClr val="bg1"/>
                </a:solidFill>
              </a:rPr>
              <a:t> dans la table </a:t>
            </a:r>
            <a:r>
              <a:rPr lang="fr-FR" sz="1600" dirty="0" err="1">
                <a:solidFill>
                  <a:schemeClr val="bg1"/>
                </a:solidFill>
              </a:rPr>
              <a:t>erp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E99920-62DF-441E-B718-3AF8F265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61" y="1683933"/>
            <a:ext cx="4895850" cy="76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359B4D-BDAF-4EF8-B368-03E2ECA6B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61" y="3057525"/>
            <a:ext cx="4210050" cy="7429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4A9EDEA-CC83-434D-ACE5-7A5847853DF6}"/>
              </a:ext>
            </a:extLst>
          </p:cNvPr>
          <p:cNvSpPr txBox="1"/>
          <p:nvPr/>
        </p:nvSpPr>
        <p:spPr>
          <a:xfrm>
            <a:off x="269421" y="3093988"/>
            <a:ext cx="51877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Les 714 </a:t>
            </a:r>
            <a:r>
              <a:rPr lang="fr-FR" sz="1600" dirty="0" err="1">
                <a:solidFill>
                  <a:schemeClr val="bg1"/>
                </a:solidFill>
              </a:rPr>
              <a:t>sku</a:t>
            </a:r>
            <a:r>
              <a:rPr lang="fr-FR" sz="1600" dirty="0">
                <a:solidFill>
                  <a:schemeClr val="bg1"/>
                </a:solidFill>
              </a:rPr>
              <a:t> contenus dans la table web sont tous dans la table liaison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5B81FF-CD4D-4831-88FA-5DFEE35F1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61" y="4412067"/>
            <a:ext cx="3352800" cy="88582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5C14B5A-BA5A-4783-9727-E930D2F78EC8}"/>
              </a:ext>
            </a:extLst>
          </p:cNvPr>
          <p:cNvSpPr txBox="1"/>
          <p:nvPr/>
        </p:nvSpPr>
        <p:spPr>
          <a:xfrm>
            <a:off x="304657" y="4523545"/>
            <a:ext cx="51877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Dans la table </a:t>
            </a:r>
            <a:r>
              <a:rPr lang="fr-FR" sz="1600" dirty="0" err="1">
                <a:solidFill>
                  <a:schemeClr val="bg1"/>
                </a:solidFill>
              </a:rPr>
              <a:t>erp</a:t>
            </a:r>
            <a:r>
              <a:rPr lang="fr-FR" sz="1600" dirty="0">
                <a:solidFill>
                  <a:schemeClr val="bg1"/>
                </a:solidFill>
              </a:rPr>
              <a:t>, 717 produits sont en ligne sur le web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46493" y="1134567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Notebook </a:t>
            </a:r>
            <a:r>
              <a:rPr lang="fr-FR" sz="2800" dirty="0" err="1">
                <a:solidFill>
                  <a:schemeClr val="bg1"/>
                </a:solidFill>
              </a:rPr>
              <a:t>Jupyter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b="0" dirty="0">
                <a:solidFill>
                  <a:schemeClr val="bg1"/>
                </a:solidFill>
                <a:ea typeface="Verdana"/>
              </a:rPr>
              <a:t>	           2.2 Combinaison des fichiers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296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1DB540-9A9A-4E4C-848C-89407F15B57F}"/>
              </a:ext>
            </a:extLst>
          </p:cNvPr>
          <p:cNvSpPr/>
          <p:nvPr/>
        </p:nvSpPr>
        <p:spPr>
          <a:xfrm>
            <a:off x="1" y="0"/>
            <a:ext cx="4511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919454" y="327992"/>
            <a:ext cx="270907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Liaison x ERP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1016000" y="1074189"/>
            <a:ext cx="24587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304657" y="1964308"/>
            <a:ext cx="51877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 On réalise une jointure classique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5C14B5A-BA5A-4783-9727-E930D2F78EC8}"/>
              </a:ext>
            </a:extLst>
          </p:cNvPr>
          <p:cNvSpPr txBox="1"/>
          <p:nvPr/>
        </p:nvSpPr>
        <p:spPr>
          <a:xfrm>
            <a:off x="304657" y="4523545"/>
            <a:ext cx="36475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 La table contient bien </a:t>
            </a:r>
            <a:r>
              <a:rPr lang="fr-FR" sz="1600" b="1" dirty="0">
                <a:solidFill>
                  <a:schemeClr val="bg1"/>
                </a:solidFill>
              </a:rPr>
              <a:t>825 lignes </a:t>
            </a:r>
            <a:r>
              <a:rPr lang="fr-FR" sz="1600" dirty="0">
                <a:solidFill>
                  <a:schemeClr val="bg1"/>
                </a:solidFill>
              </a:rPr>
              <a:t>correspondant aux 825 </a:t>
            </a:r>
            <a:r>
              <a:rPr lang="fr-FR" sz="1600" dirty="0" err="1">
                <a:solidFill>
                  <a:schemeClr val="bg1"/>
                </a:solidFill>
              </a:rPr>
              <a:t>product_id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7D79C1-F340-4201-A099-F09B9403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54" y="2455191"/>
            <a:ext cx="4587258" cy="2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4368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685640" y="306411"/>
            <a:ext cx="315150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</a:rPr>
              <a:t>Dataframe</a:t>
            </a:r>
            <a:r>
              <a:rPr lang="fr-FR" sz="2800" b="1" dirty="0">
                <a:solidFill>
                  <a:schemeClr val="bg1"/>
                </a:solidFill>
              </a:rPr>
              <a:t> final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765978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304657" y="1964308"/>
            <a:ext cx="51877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 On réalise une jointure interne 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5C14B5A-BA5A-4783-9727-E930D2F78EC8}"/>
              </a:ext>
            </a:extLst>
          </p:cNvPr>
          <p:cNvSpPr txBox="1"/>
          <p:nvPr/>
        </p:nvSpPr>
        <p:spPr>
          <a:xfrm>
            <a:off x="304657" y="4523545"/>
            <a:ext cx="36128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 La table contient 714 lignes correspondant aux 714 </a:t>
            </a:r>
            <a:r>
              <a:rPr lang="fr-FR" sz="1600" dirty="0" err="1">
                <a:solidFill>
                  <a:schemeClr val="bg1"/>
                </a:solidFill>
              </a:rPr>
              <a:t>sku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867A53E-C25A-42FD-A84D-520F029E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78" y="2514977"/>
            <a:ext cx="6999322" cy="17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46493" y="1134567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Notebook </a:t>
            </a:r>
            <a:r>
              <a:rPr lang="fr-FR" sz="2800" dirty="0" err="1">
                <a:solidFill>
                  <a:schemeClr val="bg1"/>
                </a:solidFill>
              </a:rPr>
              <a:t>Jupyter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b="0" dirty="0">
                <a:solidFill>
                  <a:schemeClr val="bg1"/>
                </a:solidFill>
                <a:ea typeface="Verdana"/>
              </a:rPr>
              <a:t>	           2.3 Calcul du CA par produit et CA total</a:t>
            </a: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9256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4368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348645" y="337333"/>
            <a:ext cx="38457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CA par produit et CA total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765978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304657" y="1964308"/>
            <a:ext cx="3889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 Nouvelle colonne contenant le CA par produit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34D8BF-A023-4DD1-BAB1-BA8A90AB0CE9}"/>
              </a:ext>
            </a:extLst>
          </p:cNvPr>
          <p:cNvGrpSpPr/>
          <p:nvPr/>
        </p:nvGrpSpPr>
        <p:grpSpPr>
          <a:xfrm>
            <a:off x="4677081" y="966087"/>
            <a:ext cx="6953354" cy="2488883"/>
            <a:chOff x="4677081" y="966087"/>
            <a:chExt cx="6953354" cy="248888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4994DB74-E15C-4D46-A362-1432629A6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7081" y="966087"/>
              <a:ext cx="6953354" cy="248888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869910-D389-4051-A6B7-BDEEF4CC7C0E}"/>
                </a:ext>
              </a:extLst>
            </p:cNvPr>
            <p:cNvSpPr/>
            <p:nvPr/>
          </p:nvSpPr>
          <p:spPr>
            <a:xfrm>
              <a:off x="10535920" y="1717040"/>
              <a:ext cx="853440" cy="15544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EA53E198-37AB-4FD4-873C-7518AE14B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88" y="4158297"/>
            <a:ext cx="4086225" cy="160972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D7394E8-86B3-4108-B333-93B49DFA764E}"/>
              </a:ext>
            </a:extLst>
          </p:cNvPr>
          <p:cNvSpPr txBox="1"/>
          <p:nvPr/>
        </p:nvSpPr>
        <p:spPr>
          <a:xfrm>
            <a:off x="348645" y="4876776"/>
            <a:ext cx="38897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 Le CA total : </a:t>
            </a:r>
            <a:r>
              <a:rPr lang="fr-FR" sz="1600" b="1" dirty="0">
                <a:solidFill>
                  <a:schemeClr val="bg1"/>
                </a:solidFill>
              </a:rPr>
              <a:t>70 568,6 € </a:t>
            </a:r>
          </a:p>
        </p:txBody>
      </p:sp>
    </p:spTree>
    <p:extLst>
      <p:ext uri="{BB962C8B-B14F-4D97-AF65-F5344CB8AC3E}">
        <p14:creationId xmlns:p14="http://schemas.microsoft.com/office/powerpoint/2010/main" val="208261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46493" y="1134567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Notebook </a:t>
            </a:r>
            <a:r>
              <a:rPr lang="fr-FR" sz="2800" dirty="0" err="1">
                <a:solidFill>
                  <a:schemeClr val="bg1"/>
                </a:solidFill>
              </a:rPr>
              <a:t>Jupyter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b="0" dirty="0">
                <a:solidFill>
                  <a:schemeClr val="bg1"/>
                </a:solidFill>
                <a:ea typeface="Verdana"/>
              </a:rPr>
              <a:t>	           2.4 Analyse de la variable prix</a:t>
            </a: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4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" name="Espace réservé du texte 4"/>
          <p:cNvSpPr txBox="1">
            <a:spLocks/>
          </p:cNvSpPr>
          <p:nvPr/>
        </p:nvSpPr>
        <p:spPr>
          <a:xfrm>
            <a:off x="156494" y="892487"/>
            <a:ext cx="6229898" cy="4465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>
              <a:spcAft>
                <a:spcPts val="600"/>
              </a:spcAft>
              <a:buFont typeface="Arial" panose="020B0604020202020204" pitchFamily="34" charset="0"/>
              <a:buNone/>
              <a:tabLst>
                <a:tab pos="1800000" algn="l"/>
              </a:tabLst>
            </a:pPr>
            <a:endParaRPr lang="fr-FR" b="1">
              <a:solidFill>
                <a:schemeClr val="accent1"/>
              </a:solidFill>
              <a:ea typeface="Verdana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fr-FR" sz="2800">
                <a:solidFill>
                  <a:schemeClr val="tx1"/>
                </a:solidFill>
              </a:rPr>
              <a:t>Sommaire</a:t>
            </a:r>
            <a:endParaRPr lang="fr-FR">
              <a:solidFill>
                <a:schemeClr val="tx1"/>
              </a:solidFill>
              <a:ea typeface="Verdana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0922BD49-F0B6-43E1-B2F5-29292E44CDC3}"/>
              </a:ext>
            </a:extLst>
          </p:cNvPr>
          <p:cNvSpPr txBox="1">
            <a:spLocks/>
          </p:cNvSpPr>
          <p:nvPr/>
        </p:nvSpPr>
        <p:spPr>
          <a:xfrm>
            <a:off x="270794" y="967946"/>
            <a:ext cx="10922000" cy="53233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1. Contexte </a:t>
            </a:r>
          </a:p>
          <a:p>
            <a:r>
              <a:rPr lang="fr-FR" sz="1800" b="0" dirty="0">
                <a:ea typeface="Verdana"/>
              </a:rPr>
              <a:t>   1.1 Objectif</a:t>
            </a:r>
          </a:p>
          <a:p>
            <a:r>
              <a:rPr lang="fr-FR" sz="1800" b="0" dirty="0">
                <a:ea typeface="Verdana"/>
              </a:rPr>
              <a:t>   1.2 Présentation des données</a:t>
            </a:r>
          </a:p>
          <a:p>
            <a:r>
              <a:rPr lang="fr-FR" sz="1800" b="0" dirty="0">
                <a:ea typeface="Verdana"/>
              </a:rPr>
              <a:t>   1.3 Dictionnaire des données</a:t>
            </a:r>
          </a:p>
          <a:p>
            <a:r>
              <a:rPr lang="fr-FR" sz="1800" b="0" dirty="0">
                <a:ea typeface="Verdana"/>
              </a:rPr>
              <a:t>      </a:t>
            </a:r>
          </a:p>
          <a:p>
            <a:r>
              <a:rPr lang="fr-FR" sz="2000" dirty="0">
                <a:ea typeface="+mn-lt"/>
                <a:cs typeface="+mn-lt"/>
              </a:rPr>
              <a:t>2. Notebook </a:t>
            </a:r>
            <a:r>
              <a:rPr lang="fr-FR" sz="2000" dirty="0" err="1">
                <a:ea typeface="+mn-lt"/>
                <a:cs typeface="+mn-lt"/>
              </a:rPr>
              <a:t>Jupyter</a:t>
            </a:r>
            <a:endParaRPr lang="fr-FR" sz="2000" dirty="0">
              <a:ea typeface="+mn-lt"/>
              <a:cs typeface="+mn-lt"/>
            </a:endParaRPr>
          </a:p>
          <a:p>
            <a:r>
              <a:rPr lang="fr-FR" sz="1800" b="0" dirty="0">
                <a:ea typeface="Verdana"/>
              </a:rPr>
              <a:t>   2.1 Importation et nettoyage des données</a:t>
            </a:r>
          </a:p>
          <a:p>
            <a:r>
              <a:rPr lang="fr-FR" sz="1800" b="0" dirty="0">
                <a:ea typeface="Verdana"/>
              </a:rPr>
              <a:t>   2.2 Combinaison des fichiers</a:t>
            </a:r>
          </a:p>
          <a:p>
            <a:r>
              <a:rPr lang="fr-FR" sz="1800" dirty="0"/>
              <a:t>   </a:t>
            </a:r>
            <a:r>
              <a:rPr lang="fr-FR" sz="1800" b="0" dirty="0">
                <a:ea typeface="Verdana"/>
              </a:rPr>
              <a:t>2.3 Calcul du CA par produit et CA total</a:t>
            </a:r>
          </a:p>
          <a:p>
            <a:r>
              <a:rPr lang="fr-FR" sz="1800" dirty="0"/>
              <a:t>   </a:t>
            </a:r>
            <a:r>
              <a:rPr lang="fr-FR" sz="1800" b="0" dirty="0">
                <a:ea typeface="Verdana"/>
              </a:rPr>
              <a:t>2.4 Analyse de la variable prix</a:t>
            </a:r>
          </a:p>
          <a:p>
            <a:r>
              <a:rPr lang="fr-FR" sz="1800" dirty="0"/>
              <a:t>   </a:t>
            </a:r>
            <a:r>
              <a:rPr lang="fr-FR" sz="1800" b="0" dirty="0">
                <a:ea typeface="Verdana"/>
              </a:rPr>
              <a:t>2.5 TOP 10</a:t>
            </a:r>
            <a:endParaRPr lang="fr-FR" sz="2000" dirty="0">
              <a:ea typeface="+mn-lt"/>
              <a:cs typeface="+mn-lt"/>
            </a:endParaRPr>
          </a:p>
          <a:p>
            <a:endParaRPr lang="fr-FR" sz="2000" dirty="0">
              <a:ea typeface="+mn-lt"/>
              <a:cs typeface="+mn-lt"/>
            </a:endParaRPr>
          </a:p>
          <a:p>
            <a:endParaRPr lang="fr-FR" sz="2000" dirty="0">
              <a:ea typeface="+mn-lt"/>
              <a:cs typeface="+mn-lt"/>
            </a:endParaRPr>
          </a:p>
          <a:p>
            <a:endParaRPr lang="fr-FR" sz="2000" dirty="0">
              <a:ea typeface="+mn-lt"/>
              <a:cs typeface="+mn-lt"/>
            </a:endParaRPr>
          </a:p>
          <a:p>
            <a:endParaRPr lang="fr-FR" sz="1800" dirty="0">
              <a:ea typeface="Verdana"/>
              <a:cs typeface="Verdana"/>
            </a:endParaRPr>
          </a:p>
          <a:p>
            <a:endParaRPr lang="fr-FR" sz="1800" b="0" dirty="0">
              <a:ea typeface="Verdana"/>
            </a:endParaRPr>
          </a:p>
          <a:p>
            <a:endParaRPr lang="fr-FR" sz="1800" b="0" dirty="0">
              <a:ea typeface="Verdana"/>
            </a:endParaRPr>
          </a:p>
          <a:p>
            <a:endParaRPr lang="fr-FR" sz="1800" b="0" dirty="0">
              <a:ea typeface="Verdana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7C77A4-47D6-4DB1-BAF3-389C4EAD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4368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348645" y="337333"/>
            <a:ext cx="38457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Analyse de la variable prix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765978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6A8CED-74F0-4623-A6C4-32078ADF183B}"/>
              </a:ext>
            </a:extLst>
          </p:cNvPr>
          <p:cNvSpPr txBox="1"/>
          <p:nvPr/>
        </p:nvSpPr>
        <p:spPr>
          <a:xfrm>
            <a:off x="135581" y="2019376"/>
            <a:ext cx="42332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Pas de données qui semblent aberrantes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7394E8-86B3-4108-B333-93B49DFA764E}"/>
              </a:ext>
            </a:extLst>
          </p:cNvPr>
          <p:cNvSpPr txBox="1"/>
          <p:nvPr/>
        </p:nvSpPr>
        <p:spPr>
          <a:xfrm>
            <a:off x="135581" y="3910236"/>
            <a:ext cx="423322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Boîte à moustache :</a:t>
            </a:r>
          </a:p>
          <a:p>
            <a:pPr marL="285750" indent="-285750">
              <a:buFontTx/>
              <a:buChar char="-"/>
            </a:pPr>
            <a:endParaRPr lang="fr-FR" sz="1600" b="1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-&gt; Les prix se trouvent principalement entre 5 et 80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-&gt; </a:t>
            </a:r>
            <a:r>
              <a:rPr lang="fr-FR" sz="1400" dirty="0" err="1">
                <a:solidFill>
                  <a:schemeClr val="bg1"/>
                </a:solidFill>
              </a:rPr>
              <a:t>outliers</a:t>
            </a:r>
            <a:r>
              <a:rPr lang="fr-FR" sz="1400" dirty="0">
                <a:solidFill>
                  <a:schemeClr val="bg1"/>
                </a:solidFill>
              </a:rPr>
              <a:t> au dessus de ~80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6746536-7A92-4941-827F-8D208A1F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25" y="678257"/>
            <a:ext cx="2491566" cy="2108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58F3CBF-4996-4A58-AF9D-8360976B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70" y="3253844"/>
            <a:ext cx="3800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4368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348645" y="337333"/>
            <a:ext cx="38457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Analyse de la variable prix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765978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D7394E8-86B3-4108-B333-93B49DFA764E}"/>
              </a:ext>
            </a:extLst>
          </p:cNvPr>
          <p:cNvSpPr txBox="1"/>
          <p:nvPr/>
        </p:nvSpPr>
        <p:spPr>
          <a:xfrm>
            <a:off x="154895" y="1919529"/>
            <a:ext cx="4233220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Histogramme:</a:t>
            </a:r>
          </a:p>
          <a:p>
            <a:pPr marL="285750" indent="-285750">
              <a:buFontTx/>
              <a:buChar char="-"/>
            </a:pPr>
            <a:endParaRPr lang="fr-FR" sz="1600" b="1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-&gt; Plus de la moitié des bouteilles ont un prix compris entre 0 et 25€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F25C98-4764-4796-9BC8-DA7BBB51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64" y="2066925"/>
            <a:ext cx="4622307" cy="29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7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4368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982662" y="312951"/>
            <a:ext cx="38457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Etude des </a:t>
            </a:r>
            <a:r>
              <a:rPr lang="fr-FR" sz="2000" b="1" dirty="0" err="1">
                <a:solidFill>
                  <a:schemeClr val="bg1"/>
                </a:solidFill>
              </a:rPr>
              <a:t>outliers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765978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F4FA385-34D7-4AC0-B7BC-6DF5D7C1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49" y="1189268"/>
            <a:ext cx="2938276" cy="9591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C938375-1395-4367-8BFB-7E1C5D9999EC}"/>
              </a:ext>
            </a:extLst>
          </p:cNvPr>
          <p:cNvSpPr txBox="1"/>
          <p:nvPr/>
        </p:nvSpPr>
        <p:spPr>
          <a:xfrm>
            <a:off x="72230" y="1841198"/>
            <a:ext cx="422434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chemeClr val="bg1"/>
                </a:solidFill>
              </a:rPr>
              <a:t>Outliers</a:t>
            </a:r>
            <a:r>
              <a:rPr lang="fr-FR" sz="1600" dirty="0">
                <a:solidFill>
                  <a:schemeClr val="bg1"/>
                </a:solidFill>
              </a:rPr>
              <a:t> : prix &gt; limite = </a:t>
            </a:r>
            <a:r>
              <a:rPr lang="fr-FR" sz="1600" b="1" dirty="0">
                <a:solidFill>
                  <a:schemeClr val="bg1"/>
                </a:solidFill>
              </a:rPr>
              <a:t>84,28€</a:t>
            </a:r>
          </a:p>
          <a:p>
            <a:pPr marL="285750" indent="-285750">
              <a:buFontTx/>
              <a:buChar char="-"/>
            </a:pPr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600" b="1" dirty="0">
              <a:solidFill>
                <a:schemeClr val="bg1"/>
              </a:solidFill>
            </a:endParaRPr>
          </a:p>
          <a:p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4016D4-17DF-4012-85C1-24A0342212C2}"/>
              </a:ext>
            </a:extLst>
          </p:cNvPr>
          <p:cNvSpPr txBox="1"/>
          <p:nvPr/>
        </p:nvSpPr>
        <p:spPr>
          <a:xfrm>
            <a:off x="72230" y="2728808"/>
            <a:ext cx="4224342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On crée un </a:t>
            </a:r>
            <a:r>
              <a:rPr lang="fr-FR" sz="1600" dirty="0" err="1">
                <a:solidFill>
                  <a:schemeClr val="bg1"/>
                </a:solidFill>
              </a:rPr>
              <a:t>dataframe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df_outliers</a:t>
            </a:r>
            <a:r>
              <a:rPr lang="fr-FR" sz="1600" dirty="0">
                <a:solidFill>
                  <a:schemeClr val="bg1"/>
                </a:solidFill>
              </a:rPr>
              <a:t> contenant seulement les </a:t>
            </a:r>
            <a:r>
              <a:rPr lang="fr-FR" sz="1600" dirty="0" err="1">
                <a:solidFill>
                  <a:schemeClr val="bg1"/>
                </a:solidFill>
              </a:rPr>
              <a:t>outliers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32 </a:t>
            </a:r>
            <a:r>
              <a:rPr lang="fr-FR" sz="1600" dirty="0" err="1">
                <a:solidFill>
                  <a:schemeClr val="bg1"/>
                </a:solidFill>
              </a:rPr>
              <a:t>outliers</a:t>
            </a:r>
            <a:r>
              <a:rPr lang="fr-FR" sz="1600" dirty="0">
                <a:solidFill>
                  <a:schemeClr val="bg1"/>
                </a:solidFill>
              </a:rPr>
              <a:t> au total</a:t>
            </a:r>
          </a:p>
          <a:p>
            <a:endParaRPr lang="fr-FR" sz="1100" dirty="0" err="1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2876C4-7C36-47FC-AA94-9E2594245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65" y="2611930"/>
            <a:ext cx="4877817" cy="31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46493" y="1134567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Notebook </a:t>
            </a:r>
            <a:r>
              <a:rPr lang="fr-FR" sz="2800" dirty="0" err="1">
                <a:solidFill>
                  <a:schemeClr val="bg1"/>
                </a:solidFill>
              </a:rPr>
              <a:t>Jupyter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b="0" dirty="0">
                <a:solidFill>
                  <a:schemeClr val="bg1"/>
                </a:solidFill>
                <a:ea typeface="Verdana"/>
              </a:rPr>
              <a:t>	                     2.5 TOP et FLOP</a:t>
            </a: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9328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3453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526842" y="2276526"/>
            <a:ext cx="239973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TOP 10 des vins les plus chers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221179" y="3911196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EA1D897-5F02-4163-AF12-437E4DB2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21" y="1474835"/>
            <a:ext cx="5524639" cy="41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7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3453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526842" y="2276527"/>
            <a:ext cx="254483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TOP 10 des vins les moins chers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221179" y="3911196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2E219B-AC76-45C9-8806-1519A348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84" y="1362069"/>
            <a:ext cx="5760221" cy="44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9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3453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474209" y="2276527"/>
            <a:ext cx="25448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TOP 10 des ventes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221179" y="3429000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6BE5DF0-59A5-41E8-AD47-65842E51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63" y="1689562"/>
            <a:ext cx="6531099" cy="35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0"/>
            <a:ext cx="3453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474209" y="2276527"/>
            <a:ext cx="254483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FLOP des ventes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>
            <a:cxnSpLocks/>
          </p:cNvCxnSpPr>
          <p:nvPr/>
        </p:nvCxnSpPr>
        <p:spPr>
          <a:xfrm>
            <a:off x="221179" y="3429000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362B6B-9CA4-4FA1-952F-804A25919F56}"/>
              </a:ext>
            </a:extLst>
          </p:cNvPr>
          <p:cNvSpPr txBox="1"/>
          <p:nvPr/>
        </p:nvSpPr>
        <p:spPr>
          <a:xfrm>
            <a:off x="4225772" y="2984412"/>
            <a:ext cx="76908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Au total, </a:t>
            </a:r>
            <a:r>
              <a:rPr lang="fr-FR" sz="2000" b="1" dirty="0">
                <a:solidFill>
                  <a:schemeClr val="tx2"/>
                </a:solidFill>
              </a:rPr>
              <a:t>329 bouteilles</a:t>
            </a:r>
            <a:r>
              <a:rPr lang="fr-FR" sz="2000" dirty="0">
                <a:solidFill>
                  <a:schemeClr val="tx2"/>
                </a:solidFill>
              </a:rPr>
              <a:t> sur les 714 n’ont pas été vendues</a:t>
            </a:r>
          </a:p>
        </p:txBody>
      </p:sp>
    </p:spTree>
    <p:extLst>
      <p:ext uri="{BB962C8B-B14F-4D97-AF65-F5344CB8AC3E}">
        <p14:creationId xmlns:p14="http://schemas.microsoft.com/office/powerpoint/2010/main" val="324678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D6B3C-04A2-4474-ACAB-38878F2BD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AE8A9-BD67-410D-87D1-B9C4D467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EFFFC-FF30-4105-968E-F398A59B6137}"/>
              </a:ext>
            </a:extLst>
          </p:cNvPr>
          <p:cNvSpPr txBox="1"/>
          <p:nvPr/>
        </p:nvSpPr>
        <p:spPr>
          <a:xfrm>
            <a:off x="4214577" y="647884"/>
            <a:ext cx="34432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7901DF-D0C9-4922-91AE-A4C73B2342E5}"/>
              </a:ext>
            </a:extLst>
          </p:cNvPr>
          <p:cNvSpPr txBox="1"/>
          <p:nvPr/>
        </p:nvSpPr>
        <p:spPr>
          <a:xfrm>
            <a:off x="2081764" y="2771250"/>
            <a:ext cx="802847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/>
                </a:solidFill>
              </a:rPr>
              <a:t>L’analyse sur la variable prix montre qu’il n’y a pas d’erreur dans les prix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/>
                </a:solidFill>
              </a:rPr>
              <a:t>Intéressant de faire une analyse bivariée : prix vs nombre de ventes</a:t>
            </a:r>
          </a:p>
        </p:txBody>
      </p:sp>
    </p:spTree>
    <p:extLst>
      <p:ext uri="{BB962C8B-B14F-4D97-AF65-F5344CB8AC3E}">
        <p14:creationId xmlns:p14="http://schemas.microsoft.com/office/powerpoint/2010/main" val="58884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D6B3C-04A2-4474-ACAB-38878F2BD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AE8A9-BD67-410D-87D1-B9C4D467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EFFFC-FF30-4105-968E-F398A59B6137}"/>
              </a:ext>
            </a:extLst>
          </p:cNvPr>
          <p:cNvSpPr txBox="1"/>
          <p:nvPr/>
        </p:nvSpPr>
        <p:spPr>
          <a:xfrm>
            <a:off x="4374375" y="2751892"/>
            <a:ext cx="316593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59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39234" y="2870940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1. Contexte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381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1.2 Objectif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DFCC29-15E1-4476-BAD9-E9F5B85C3698}"/>
              </a:ext>
            </a:extLst>
          </p:cNvPr>
          <p:cNvSpPr txBox="1"/>
          <p:nvPr/>
        </p:nvSpPr>
        <p:spPr>
          <a:xfrm>
            <a:off x="477183" y="2857714"/>
            <a:ext cx="11075148" cy="29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u="sng" dirty="0">
                <a:solidFill>
                  <a:schemeClr val="tx2"/>
                </a:solidFill>
              </a:rPr>
              <a:t>3 étapes : </a:t>
            </a:r>
          </a:p>
          <a:p>
            <a:pPr marL="1143000" lvl="2" indent="-228600">
              <a:lnSpc>
                <a:spcPct val="300000"/>
              </a:lnSpc>
              <a:buAutoNum type="arabicPeriod"/>
            </a:pPr>
            <a:r>
              <a:rPr lang="fr-FR" sz="2000" dirty="0">
                <a:solidFill>
                  <a:schemeClr val="tx2"/>
                </a:solidFill>
              </a:rPr>
              <a:t> Joindre le fichier ERP et le fichier CMS</a:t>
            </a:r>
          </a:p>
          <a:p>
            <a:pPr marL="1143000" lvl="2" indent="-228600">
              <a:lnSpc>
                <a:spcPct val="300000"/>
              </a:lnSpc>
              <a:buAutoNum type="arabicPeriod"/>
            </a:pPr>
            <a:r>
              <a:rPr lang="fr-FR" sz="2000" dirty="0">
                <a:solidFill>
                  <a:schemeClr val="tx2"/>
                </a:solidFill>
              </a:rPr>
              <a:t> Calculer le chiffre d’affaires par produit et le chiffre d’affaires réalisé en ligne</a:t>
            </a:r>
          </a:p>
          <a:p>
            <a:pPr marL="1143000" lvl="2" indent="-228600">
              <a:lnSpc>
                <a:spcPct val="300000"/>
              </a:lnSpc>
              <a:buAutoNum type="arabicPeriod"/>
            </a:pPr>
            <a:r>
              <a:rPr lang="fr-FR" sz="2000" dirty="0">
                <a:solidFill>
                  <a:schemeClr val="tx2"/>
                </a:solidFill>
              </a:rPr>
              <a:t> Analyse de la variable prix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559C6F4-AD30-4BCE-A622-72654B8F8B2C}"/>
              </a:ext>
            </a:extLst>
          </p:cNvPr>
          <p:cNvGrpSpPr/>
          <p:nvPr/>
        </p:nvGrpSpPr>
        <p:grpSpPr>
          <a:xfrm>
            <a:off x="0" y="1141872"/>
            <a:ext cx="12192000" cy="1341936"/>
            <a:chOff x="0" y="1043873"/>
            <a:chExt cx="12192000" cy="13419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CEA571-66E1-45D2-B7A5-13046F5E2D76}"/>
                </a:ext>
              </a:extLst>
            </p:cNvPr>
            <p:cNvSpPr/>
            <p:nvPr/>
          </p:nvSpPr>
          <p:spPr>
            <a:xfrm>
              <a:off x="0" y="1043873"/>
              <a:ext cx="12192000" cy="134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 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82608D-4597-45EB-8D70-A86259E40A0E}"/>
                </a:ext>
              </a:extLst>
            </p:cNvPr>
            <p:cNvSpPr txBox="1"/>
            <p:nvPr/>
          </p:nvSpPr>
          <p:spPr>
            <a:xfrm>
              <a:off x="870588" y="1783596"/>
              <a:ext cx="1080674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</a:rPr>
                <a:t>Analyser les ventes sur le Net et faire une analyse sur la variable prix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93E12B3-D0C6-4919-8417-D89100414B1C}"/>
                </a:ext>
              </a:extLst>
            </p:cNvPr>
            <p:cNvSpPr txBox="1"/>
            <p:nvPr/>
          </p:nvSpPr>
          <p:spPr>
            <a:xfrm>
              <a:off x="5269736" y="1229069"/>
              <a:ext cx="181940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Objectif</a:t>
              </a:r>
              <a:r>
                <a:rPr lang="fr-FR" sz="2400" b="1" dirty="0">
                  <a:solidFill>
                    <a:schemeClr val="bg1"/>
                  </a:solidFill>
                </a:rPr>
                <a:t> :</a:t>
              </a: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CB56DA8-DBF3-45EA-B3A2-708D8B43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1.1 Présentation des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6620A2-C485-4DA5-A69B-6884B5D8E981}"/>
              </a:ext>
            </a:extLst>
          </p:cNvPr>
          <p:cNvSpPr/>
          <p:nvPr/>
        </p:nvSpPr>
        <p:spPr>
          <a:xfrm>
            <a:off x="1345728" y="2131025"/>
            <a:ext cx="1791496" cy="4462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AB85F1-8B8D-44A3-BBAC-15B199A177E2}"/>
              </a:ext>
            </a:extLst>
          </p:cNvPr>
          <p:cNvSpPr/>
          <p:nvPr/>
        </p:nvSpPr>
        <p:spPr>
          <a:xfrm>
            <a:off x="1233315" y="3922224"/>
            <a:ext cx="1360354" cy="446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459C88-1068-47A4-A914-2E49AB06533D}"/>
              </a:ext>
            </a:extLst>
          </p:cNvPr>
          <p:cNvSpPr/>
          <p:nvPr/>
        </p:nvSpPr>
        <p:spPr>
          <a:xfrm>
            <a:off x="1345728" y="5490665"/>
            <a:ext cx="1699348" cy="4462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CA5926-D17E-4975-AECF-61FCB470DB0A}"/>
              </a:ext>
            </a:extLst>
          </p:cNvPr>
          <p:cNvSpPr/>
          <p:nvPr/>
        </p:nvSpPr>
        <p:spPr>
          <a:xfrm>
            <a:off x="3082922" y="5490665"/>
            <a:ext cx="1360354" cy="446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27BC7097-38BF-4047-A890-82A76993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EF49172E-0B5B-4DA0-A131-A4B98DA8AEF6}"/>
              </a:ext>
            </a:extLst>
          </p:cNvPr>
          <p:cNvGrpSpPr/>
          <p:nvPr/>
        </p:nvGrpSpPr>
        <p:grpSpPr>
          <a:xfrm>
            <a:off x="804282" y="1603926"/>
            <a:ext cx="7845753" cy="893139"/>
            <a:chOff x="804282" y="1603926"/>
            <a:chExt cx="7845753" cy="893139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A3CBB5C-456F-429A-B056-FD71D90DBC08}"/>
                </a:ext>
              </a:extLst>
            </p:cNvPr>
            <p:cNvGrpSpPr/>
            <p:nvPr/>
          </p:nvGrpSpPr>
          <p:grpSpPr>
            <a:xfrm>
              <a:off x="804282" y="1603926"/>
              <a:ext cx="7615570" cy="893139"/>
              <a:chOff x="804282" y="1611295"/>
              <a:chExt cx="7615570" cy="893139"/>
            </a:xfrm>
          </p:grpSpPr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0E56AEC-F6B7-4104-B8CC-2234F20B4FB8}"/>
                  </a:ext>
                </a:extLst>
              </p:cNvPr>
              <p:cNvSpPr txBox="1"/>
              <p:nvPr/>
            </p:nvSpPr>
            <p:spPr>
              <a:xfrm>
                <a:off x="804282" y="1611295"/>
                <a:ext cx="1639873" cy="446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Fichier ERP :  </a:t>
                </a:r>
              </a:p>
              <a:p>
                <a:endParaRPr lang="fr-FR" sz="1100" dirty="0" err="1">
                  <a:solidFill>
                    <a:schemeClr val="tx2"/>
                  </a:solidFill>
                </a:endParaRPr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F0E4732A-485D-4B2E-BBB4-17E44F52A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570" y="2219926"/>
                <a:ext cx="6963282" cy="284508"/>
              </a:xfrm>
              <a:prstGeom prst="rect">
                <a:avLst/>
              </a:prstGeom>
            </p:spPr>
          </p:pic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70483386-F2C5-44D3-BBE1-905E1A3784CB}"/>
                </a:ext>
              </a:extLst>
            </p:cNvPr>
            <p:cNvSpPr txBox="1"/>
            <p:nvPr/>
          </p:nvSpPr>
          <p:spPr>
            <a:xfrm>
              <a:off x="2417560" y="1684749"/>
              <a:ext cx="623247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chemeClr val="tx2"/>
                  </a:solidFill>
                </a:rPr>
                <a:t>Tableau contenant tous les produits vendus par </a:t>
              </a:r>
              <a:r>
                <a:rPr lang="fr-FR" sz="1100" dirty="0" err="1">
                  <a:solidFill>
                    <a:schemeClr val="tx2"/>
                  </a:solidFill>
                </a:rPr>
                <a:t>bottleneck</a:t>
              </a:r>
              <a:r>
                <a:rPr lang="fr-FR" sz="1100" dirty="0">
                  <a:solidFill>
                    <a:schemeClr val="tx2"/>
                  </a:solidFill>
                </a:rPr>
                <a:t> ainsi que leur </a:t>
              </a:r>
              <a:r>
                <a:rPr lang="fr-FR" sz="1100" b="1" dirty="0">
                  <a:solidFill>
                    <a:schemeClr val="tx2"/>
                  </a:solidFill>
                </a:rPr>
                <a:t>prix</a:t>
              </a:r>
              <a:r>
                <a:rPr lang="fr-FR" sz="1100" dirty="0">
                  <a:solidFill>
                    <a:schemeClr val="tx2"/>
                  </a:solidFill>
                </a:rPr>
                <a:t> respectifs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5AEC9EB-C2C9-4B6F-BCFB-CDCA5EABDE0E}"/>
              </a:ext>
            </a:extLst>
          </p:cNvPr>
          <p:cNvGrpSpPr/>
          <p:nvPr/>
        </p:nvGrpSpPr>
        <p:grpSpPr>
          <a:xfrm>
            <a:off x="682083" y="3270744"/>
            <a:ext cx="8559167" cy="1019155"/>
            <a:chOff x="682083" y="3270744"/>
            <a:chExt cx="8559167" cy="1019155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42FB9D4-0A02-4DFF-9DA3-356EECB0FB7A}"/>
                </a:ext>
              </a:extLst>
            </p:cNvPr>
            <p:cNvGrpSpPr/>
            <p:nvPr/>
          </p:nvGrpSpPr>
          <p:grpSpPr>
            <a:xfrm>
              <a:off x="682083" y="3270744"/>
              <a:ext cx="8559167" cy="1019155"/>
              <a:chOff x="691898" y="2919650"/>
              <a:chExt cx="8559167" cy="101915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F6486D-19AE-4C98-9782-FA6061622C3E}"/>
                  </a:ext>
                </a:extLst>
              </p:cNvPr>
              <p:cNvSpPr/>
              <p:nvPr/>
            </p:nvSpPr>
            <p:spPr>
              <a:xfrm>
                <a:off x="691898" y="2919650"/>
                <a:ext cx="1829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Fichier WEB : </a:t>
                </a:r>
              </a:p>
            </p:txBody>
          </p: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3E58E2FE-8334-422D-86E8-1967C78FBB10}"/>
                  </a:ext>
                </a:extLst>
              </p:cNvPr>
              <p:cNvGrpSpPr/>
              <p:nvPr/>
            </p:nvGrpSpPr>
            <p:grpSpPr>
              <a:xfrm>
                <a:off x="1466385" y="3649731"/>
                <a:ext cx="7784680" cy="289074"/>
                <a:chOff x="1708160" y="3674374"/>
                <a:chExt cx="7784680" cy="289074"/>
              </a:xfrm>
            </p:grpSpPr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7C279EFF-ED50-41B5-B069-37B8B6C89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8160" y="3674374"/>
                  <a:ext cx="6579692" cy="28907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5CE542D-FC27-414B-9A33-489C21C48D33}"/>
                    </a:ext>
                  </a:extLst>
                </p:cNvPr>
                <p:cNvSpPr/>
                <p:nvPr/>
              </p:nvSpPr>
              <p:spPr>
                <a:xfrm>
                  <a:off x="8270096" y="3674374"/>
                  <a:ext cx="1222744" cy="2845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AB35FC2-050C-4B83-90D4-898B121483AD}"/>
                </a:ext>
              </a:extLst>
            </p:cNvPr>
            <p:cNvSpPr txBox="1"/>
            <p:nvPr/>
          </p:nvSpPr>
          <p:spPr>
            <a:xfrm>
              <a:off x="2444155" y="3409046"/>
              <a:ext cx="62276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chemeClr val="tx2"/>
                  </a:solidFill>
                </a:rPr>
                <a:t>Tableau contenant tous les produits vendus </a:t>
              </a:r>
              <a:r>
                <a:rPr lang="fr-FR" sz="1100" b="1" dirty="0">
                  <a:solidFill>
                    <a:schemeClr val="tx2"/>
                  </a:solidFill>
                </a:rPr>
                <a:t>en ligne </a:t>
              </a:r>
              <a:r>
                <a:rPr lang="fr-FR" sz="1100" dirty="0">
                  <a:solidFill>
                    <a:schemeClr val="tx2"/>
                  </a:solidFill>
                </a:rPr>
                <a:t>et le nombre de ventes réalisé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331F606-465B-42C0-B6C3-EE72B76772C7}"/>
              </a:ext>
            </a:extLst>
          </p:cNvPr>
          <p:cNvGrpSpPr/>
          <p:nvPr/>
        </p:nvGrpSpPr>
        <p:grpSpPr>
          <a:xfrm>
            <a:off x="877033" y="5005351"/>
            <a:ext cx="6255389" cy="866094"/>
            <a:chOff x="877033" y="5005351"/>
            <a:chExt cx="6255389" cy="86609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083F2E6-11EF-4900-83A1-794CF21C34FE}"/>
                </a:ext>
              </a:extLst>
            </p:cNvPr>
            <p:cNvGrpSpPr/>
            <p:nvPr/>
          </p:nvGrpSpPr>
          <p:grpSpPr>
            <a:xfrm>
              <a:off x="877033" y="5005351"/>
              <a:ext cx="3566243" cy="866094"/>
              <a:chOff x="804281" y="4241081"/>
              <a:chExt cx="3566243" cy="866094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C70BF5A-2E7C-41A1-93A8-DA2D3A9F0035}"/>
                  </a:ext>
                </a:extLst>
              </p:cNvPr>
              <p:cNvSpPr txBox="1"/>
              <p:nvPr/>
            </p:nvSpPr>
            <p:spPr>
              <a:xfrm>
                <a:off x="804281" y="4241081"/>
                <a:ext cx="1912383" cy="446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Fichier Liaison : </a:t>
                </a:r>
              </a:p>
              <a:p>
                <a:endParaRPr lang="fr-FR" sz="1100" dirty="0" err="1">
                  <a:solidFill>
                    <a:schemeClr val="tx2"/>
                  </a:solidFill>
                </a:endParaRPr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4C344B32-8536-41D5-BF19-002A58AEF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3818" y="4791892"/>
                <a:ext cx="2986706" cy="315283"/>
              </a:xfrm>
              <a:prstGeom prst="rect">
                <a:avLst/>
              </a:prstGeom>
            </p:spPr>
          </p:pic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B060BF8F-83A7-4241-9ABE-EA1A885BBDEB}"/>
                </a:ext>
              </a:extLst>
            </p:cNvPr>
            <p:cNvSpPr txBox="1"/>
            <p:nvPr/>
          </p:nvSpPr>
          <p:spPr>
            <a:xfrm>
              <a:off x="2854007" y="5088612"/>
              <a:ext cx="427841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chemeClr val="tx2"/>
                  </a:solidFill>
                </a:rPr>
                <a:t>Tableau réalisant le lien le </a:t>
              </a:r>
              <a:r>
                <a:rPr lang="fr-FR" sz="1100" dirty="0" err="1">
                  <a:solidFill>
                    <a:schemeClr val="tx2"/>
                  </a:solidFill>
                </a:rPr>
                <a:t>product_id</a:t>
              </a:r>
              <a:r>
                <a:rPr lang="fr-FR" sz="1100" dirty="0">
                  <a:solidFill>
                    <a:schemeClr val="tx2"/>
                  </a:solidFill>
                </a:rPr>
                <a:t> (ERP) et le </a:t>
              </a:r>
              <a:r>
                <a:rPr lang="fr-FR" sz="1100" dirty="0" err="1">
                  <a:solidFill>
                    <a:schemeClr val="tx2"/>
                  </a:solidFill>
                </a:rPr>
                <a:t>sku</a:t>
              </a:r>
              <a:r>
                <a:rPr lang="fr-FR" sz="1100" dirty="0">
                  <a:solidFill>
                    <a:schemeClr val="tx2"/>
                  </a:solidFill>
                </a:rPr>
                <a:t> (WEB)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1.3 Dictionnaire des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001B45D-CE2D-4AB5-9AD8-AF500D64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65285"/>
              </p:ext>
            </p:extLst>
          </p:nvPr>
        </p:nvGraphicFramePr>
        <p:xfrm>
          <a:off x="1495425" y="2016282"/>
          <a:ext cx="9201150" cy="3155160"/>
        </p:xfrm>
        <a:graphic>
          <a:graphicData uri="http://schemas.openxmlformats.org/drawingml/2006/table">
            <a:tbl>
              <a:tblPr/>
              <a:tblGrid>
                <a:gridCol w="1028062">
                  <a:extLst>
                    <a:ext uri="{9D8B030D-6E8A-4147-A177-3AD203B41FA5}">
                      <a16:colId xmlns:a16="http://schemas.microsoft.com/office/drawing/2014/main" val="260162349"/>
                    </a:ext>
                  </a:extLst>
                </a:gridCol>
                <a:gridCol w="1987585">
                  <a:extLst>
                    <a:ext uri="{9D8B030D-6E8A-4147-A177-3AD203B41FA5}">
                      <a16:colId xmlns:a16="http://schemas.microsoft.com/office/drawing/2014/main" val="3697592171"/>
                    </a:ext>
                  </a:extLst>
                </a:gridCol>
                <a:gridCol w="3049916">
                  <a:extLst>
                    <a:ext uri="{9D8B030D-6E8A-4147-A177-3AD203B41FA5}">
                      <a16:colId xmlns:a16="http://schemas.microsoft.com/office/drawing/2014/main" val="537214168"/>
                    </a:ext>
                  </a:extLst>
                </a:gridCol>
                <a:gridCol w="3135587">
                  <a:extLst>
                    <a:ext uri="{9D8B030D-6E8A-4147-A177-3AD203B41FA5}">
                      <a16:colId xmlns:a16="http://schemas.microsoft.com/office/drawing/2014/main" val="4093714927"/>
                    </a:ext>
                  </a:extLst>
                </a:gridCol>
              </a:tblGrid>
              <a:tr h="5258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Numéro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Code  propriété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8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Signiﬁcation</a:t>
                      </a:r>
                      <a:r>
                        <a:rPr lang="fr-FR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00923"/>
                  </a:ext>
                </a:extLst>
              </a:tr>
              <a:tr h="5258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product_id</a:t>
                      </a:r>
                      <a:endParaRPr lang="fr-F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Identificant du produit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33559"/>
                  </a:ext>
                </a:extLst>
              </a:tr>
              <a:tr h="5258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 par produit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238441"/>
                  </a:ext>
                </a:extLst>
              </a:tr>
              <a:tr h="5258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 de ventes par produit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23002"/>
                  </a:ext>
                </a:extLst>
              </a:tr>
              <a:tr h="5258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post_title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du produit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202604"/>
                  </a:ext>
                </a:extLst>
              </a:tr>
              <a:tr h="5258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post_date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du post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73238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B94F990E-1DAC-43EE-963E-C240451F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46493" y="1134567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Notebook </a:t>
            </a:r>
            <a:r>
              <a:rPr lang="fr-FR" sz="2800" dirty="0" err="1">
                <a:solidFill>
                  <a:schemeClr val="bg1"/>
                </a:solidFill>
              </a:rPr>
              <a:t>Jupyter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b="0" dirty="0">
                <a:solidFill>
                  <a:schemeClr val="bg1"/>
                </a:solidFill>
                <a:ea typeface="Verdana"/>
              </a:rPr>
              <a:t>	2.1 Importation et nettoyage des données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966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2EB88F-E799-4A63-85BB-E40BB8AADB55}"/>
              </a:ext>
            </a:extLst>
          </p:cNvPr>
          <p:cNvSpPr/>
          <p:nvPr/>
        </p:nvSpPr>
        <p:spPr>
          <a:xfrm>
            <a:off x="1" y="-8878"/>
            <a:ext cx="4511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A9E2F7-282B-4963-87EE-CB5C652B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49" y="2258054"/>
            <a:ext cx="4998907" cy="21985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261906" y="341374"/>
            <a:ext cx="41068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Etude du fichier ERP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/>
          <p:nvPr/>
        </p:nvCxnSpPr>
        <p:spPr>
          <a:xfrm>
            <a:off x="749993" y="102338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C74A4A4-C7C9-4777-9DE6-29176012E698}"/>
              </a:ext>
            </a:extLst>
          </p:cNvPr>
          <p:cNvSpPr txBox="1"/>
          <p:nvPr/>
        </p:nvSpPr>
        <p:spPr>
          <a:xfrm>
            <a:off x="434800" y="2719749"/>
            <a:ext cx="3007811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825 lignes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5 colonnes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Pas de valeurs manquantes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12CFA11-BEEB-442C-8678-DE888AE5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4E019D-1638-4CFF-9214-77D2067123EC}"/>
              </a:ext>
            </a:extLst>
          </p:cNvPr>
          <p:cNvSpPr txBox="1"/>
          <p:nvPr/>
        </p:nvSpPr>
        <p:spPr>
          <a:xfrm>
            <a:off x="388619" y="4210368"/>
            <a:ext cx="27924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825 </a:t>
            </a:r>
            <a:r>
              <a:rPr lang="fr-FR" sz="1600" b="1" dirty="0" err="1">
                <a:solidFill>
                  <a:schemeClr val="bg1"/>
                </a:solidFill>
              </a:rPr>
              <a:t>product_id</a:t>
            </a:r>
            <a:r>
              <a:rPr lang="fr-FR" sz="1600" b="1" dirty="0">
                <a:solidFill>
                  <a:schemeClr val="bg1"/>
                </a:solidFill>
              </a:rPr>
              <a:t> unique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76F727-E56F-4010-B605-FBD337F87B8A}"/>
              </a:ext>
            </a:extLst>
          </p:cNvPr>
          <p:cNvSpPr/>
          <p:nvPr/>
        </p:nvSpPr>
        <p:spPr>
          <a:xfrm>
            <a:off x="1" y="0"/>
            <a:ext cx="4511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C0C926-9656-42A5-820A-B6FB8533CDEB}"/>
              </a:ext>
            </a:extLst>
          </p:cNvPr>
          <p:cNvSpPr txBox="1"/>
          <p:nvPr/>
        </p:nvSpPr>
        <p:spPr>
          <a:xfrm>
            <a:off x="230705" y="410882"/>
            <a:ext cx="42431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Etude du fichier WEB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8D4581-8144-4C73-B7A1-ECE206CA1C36}"/>
              </a:ext>
            </a:extLst>
          </p:cNvPr>
          <p:cNvCxnSpPr/>
          <p:nvPr/>
        </p:nvCxnSpPr>
        <p:spPr>
          <a:xfrm>
            <a:off x="931025" y="1043709"/>
            <a:ext cx="30110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CED2227-F0C2-4CD7-A465-0609D912CA09}"/>
              </a:ext>
            </a:extLst>
          </p:cNvPr>
          <p:cNvSpPr txBox="1"/>
          <p:nvPr/>
        </p:nvSpPr>
        <p:spPr>
          <a:xfrm>
            <a:off x="529108" y="2473525"/>
            <a:ext cx="399788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1513 lignes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</a:rPr>
              <a:t>28 colonnes</a:t>
            </a:r>
          </a:p>
          <a:p>
            <a:pPr marL="171450" indent="-1714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Seulement 1428 </a:t>
            </a:r>
            <a:r>
              <a:rPr lang="fr-FR" sz="1600" b="1" dirty="0" err="1">
                <a:solidFill>
                  <a:schemeClr val="bg1"/>
                </a:solidFill>
              </a:rPr>
              <a:t>sku</a:t>
            </a:r>
            <a:r>
              <a:rPr lang="fr-FR" sz="1600" b="1" dirty="0">
                <a:solidFill>
                  <a:schemeClr val="bg1"/>
                </a:solidFill>
              </a:rPr>
              <a:t> renseignées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8E772F-CF8C-4338-A68C-3F9C5132C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26"/>
          <a:stretch/>
        </p:blipFill>
        <p:spPr>
          <a:xfrm>
            <a:off x="5579963" y="2112915"/>
            <a:ext cx="5915364" cy="23170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E429634-2FBA-407D-91EE-CBF19ADA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494" y="122689"/>
            <a:ext cx="1103883" cy="6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for speeches France" id="{F0C4BECE-0328-4220-BAA5-C2C7FDAB0F3E}" vid="{A16EA596-81C3-4CC3-9A4B-17A2D49A0E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059F6E400FA4F9AAA8374901CCC03" ma:contentTypeVersion="11" ma:contentTypeDescription="Crée un document." ma:contentTypeScope="" ma:versionID="0341a47a6059b8756bea5a84704f78f1">
  <xsd:schema xmlns:xsd="http://www.w3.org/2001/XMLSchema" xmlns:xs="http://www.w3.org/2001/XMLSchema" xmlns:p="http://schemas.microsoft.com/office/2006/metadata/properties" xmlns:ns2="eecf6651-a508-4f37-a460-21dbedb14725" xmlns:ns3="e8662218-1dbc-41b8-9dd4-0e72138e7362" targetNamespace="http://schemas.microsoft.com/office/2006/metadata/properties" ma:root="true" ma:fieldsID="8bbeeb910a95ffb9b26a489915e7a2a3" ns2:_="" ns3:_="">
    <xsd:import namespace="eecf6651-a508-4f37-a460-21dbedb14725"/>
    <xsd:import namespace="e8662218-1dbc-41b8-9dd4-0e72138e73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f6651-a508-4f37-a460-21dbedb14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62218-1dbc-41b8-9dd4-0e72138e736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69CC2-DEF6-4754-A703-7118500068C9}">
  <ds:schemaRefs>
    <ds:schemaRef ds:uri="e8662218-1dbc-41b8-9dd4-0e72138e7362"/>
    <ds:schemaRef ds:uri="eecf6651-a508-4f37-a460-21dbedb147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DA09C9-1A86-4727-843E-3195512FAF1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e8662218-1dbc-41b8-9dd4-0e72138e7362"/>
    <ds:schemaRef ds:uri="eecf6651-a508-4f37-a460-21dbedb1472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9BFA9BB-C90D-47D2-A9FF-F94967088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speeches France</Template>
  <TotalTime>37114</TotalTime>
  <Words>578</Words>
  <Application>Microsoft Office PowerPoint</Application>
  <PresentationFormat>Grand écran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Verdana</vt:lpstr>
      <vt:lpstr>Newco_Master_2019</vt:lpstr>
      <vt:lpstr>Projet 4 Optimisez la gestion des données d’une boutique avec R ou Python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Assystem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HAUSS Guillaume</dc:creator>
  <cp:lastModifiedBy>Prisca Haykal</cp:lastModifiedBy>
  <cp:revision>371</cp:revision>
  <dcterms:created xsi:type="dcterms:W3CDTF">2019-06-28T06:51:16Z</dcterms:created>
  <dcterms:modified xsi:type="dcterms:W3CDTF">2021-05-31T12:22:13Z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0x010100996059F6E400FA4F9AAA8374901CCC03</vt:lpwstr>
  </property>
</Properties>
</file>