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94" r:id="rId5"/>
    <p:sldId id="304" r:id="rId6"/>
    <p:sldId id="325" r:id="rId7"/>
    <p:sldId id="303" r:id="rId8"/>
    <p:sldId id="347" r:id="rId9"/>
    <p:sldId id="348" r:id="rId10"/>
    <p:sldId id="326" r:id="rId11"/>
    <p:sldId id="327" r:id="rId12"/>
    <p:sldId id="328" r:id="rId13"/>
    <p:sldId id="332" r:id="rId14"/>
    <p:sldId id="329" r:id="rId15"/>
    <p:sldId id="330" r:id="rId16"/>
    <p:sldId id="333" r:id="rId17"/>
    <p:sldId id="334" r:id="rId18"/>
    <p:sldId id="338" r:id="rId19"/>
    <p:sldId id="339" r:id="rId20"/>
    <p:sldId id="340" r:id="rId21"/>
    <p:sldId id="341" r:id="rId22"/>
    <p:sldId id="342" r:id="rId23"/>
    <p:sldId id="343" r:id="rId24"/>
    <p:sldId id="346" r:id="rId25"/>
    <p:sldId id="335" r:id="rId26"/>
    <p:sldId id="336" r:id="rId27"/>
    <p:sldId id="337" r:id="rId28"/>
    <p:sldId id="344" r:id="rId29"/>
    <p:sldId id="345" r:id="rId30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2700"/>
    <a:srgbClr val="ADB0B1"/>
    <a:srgbClr val="CCC8CB"/>
    <a:srgbClr val="BABA90"/>
    <a:srgbClr val="CE4825"/>
    <a:srgbClr val="404C5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AD523-9EB2-1553-AD46-99BF45C7D37D}" v="2490" dt="2021-03-17T09:28:55.035"/>
    <p1510:client id="{7F2BC646-457D-9AB3-BB82-70E1EA91FA13}" v="1417" dt="2021-03-17T13:18:21.826"/>
    <p1510:client id="{80A600EA-677E-95E4-6418-06771CC0E4E2}" v="13" dt="2021-03-16T10:02:02.052"/>
    <p1510:client id="{85DFF567-1776-9A7A-FA73-D65509AFE1C9}" v="266" dt="2021-03-17T09:49:01.751"/>
    <p1510:client id="{8E0108AE-E55B-B765-59DA-7C423F1F4EF1}" v="527" dt="2021-03-17T11:12:20.452"/>
    <p1510:client id="{D29682B3-6B50-A0D2-B12C-039B93239CBC}" v="2" dt="2020-06-15T07:41:17.88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2">
            <a:extLst>
              <a:ext uri="{FF2B5EF4-FFF2-40B4-BE49-F238E27FC236}">
                <a16:creationId xmlns:a16="http://schemas.microsoft.com/office/drawing/2014/main" id="{FDF90B2A-6B8D-2244-8DC9-BDE251A33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356" y="8388615"/>
            <a:ext cx="1981388" cy="652774"/>
          </a:xfrm>
          <a:prstGeom prst="rect">
            <a:avLst/>
          </a:prstGeom>
        </p:spPr>
      </p:pic>
      <p:sp>
        <p:nvSpPr>
          <p:cNvPr id="11" name="Fußzeilenplatzhalter 10"/>
          <p:cNvSpPr>
            <a:spLocks noGrp="1"/>
          </p:cNvSpPr>
          <p:nvPr>
            <p:ph type="ftr" sz="quarter" idx="2"/>
          </p:nvPr>
        </p:nvSpPr>
        <p:spPr>
          <a:xfrm>
            <a:off x="323682" y="8575889"/>
            <a:ext cx="2971800" cy="2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302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7265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1FE0-5E4A-4E7D-A243-7645F1B6A6B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err="1"/>
              <a:t>Formatvorlagen</a:t>
            </a:r>
            <a:r>
              <a:rPr lang="en-US"/>
              <a:t> des </a:t>
            </a:r>
            <a:r>
              <a:rPr lang="en-US" err="1"/>
              <a:t>Textmasters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AB2E-FDE1-4BC6-85B4-B5D76715CF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3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1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4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86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2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4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87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Presentation subtitle, 20pt, max. 1 line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93C1CD-5B2D-4E96-AD92-7CC1B6561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43EC69-A9A8-46BA-B101-6BF95CBB5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3934800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/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8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text_boxes_and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7" hasCustomPrompt="1"/>
          </p:nvPr>
        </p:nvSpPr>
        <p:spPr>
          <a:xfrm>
            <a:off x="9826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8" hasCustomPrompt="1"/>
          </p:nvPr>
        </p:nvSpPr>
        <p:spPr>
          <a:xfrm>
            <a:off x="471946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9" hasCustomPrompt="1"/>
          </p:nvPr>
        </p:nvSpPr>
        <p:spPr>
          <a:xfrm>
            <a:off x="8462612" y="2549524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4314A69-5AB4-4634-9F90-13D8B3A0B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2" y="5013957"/>
            <a:ext cx="3448800" cy="1137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A925377-5D13-4DEC-99D1-1EAA25E321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9462" y="5013325"/>
            <a:ext cx="3448226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B2C22B51-9BCC-4306-98B7-D4011A0F69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2612" y="5013325"/>
            <a:ext cx="3442051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817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E95FC75-A10A-4F29-8A1A-D6570F8F6BF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82663" y="2549525"/>
            <a:ext cx="10922000" cy="3602038"/>
          </a:xfrm>
        </p:spPr>
        <p:txBody>
          <a:bodyPr/>
          <a:lstStyle/>
          <a:p>
            <a:r>
              <a:rPr lang="fr-FR"/>
              <a:t>Cliquez sur l'icône pour ajouter un tableau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9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397129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1B4C33F-C9AF-4497-B940-A739851DB5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36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alf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48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145367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82662" y="1160464"/>
            <a:ext cx="4709477" cy="499109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1169837"/>
            <a:ext cx="5373453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549525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9CF8CAC-C66A-4CE8-BA72-CBFE66FBDC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00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6400799" y="1160464"/>
            <a:ext cx="5503863" cy="358158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00799" y="4884421"/>
            <a:ext cx="5503864" cy="1267142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DA6F36-02DA-4355-870D-4BF940AE1E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2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1169837"/>
            <a:ext cx="4526597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549525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4"/>
          </p:nvPr>
        </p:nvSpPr>
        <p:spPr>
          <a:xfrm>
            <a:off x="6400800" y="1160462"/>
            <a:ext cx="5503863" cy="499109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fr-FR"/>
              <a:t>Cliquez sur l'icône pour ajouter un graphique</a:t>
            </a:r>
            <a:endParaRPr lang="en-US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836333-0C7A-48B7-A96A-CC9BB1EAB2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19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2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233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4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lIns="0"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1169837"/>
            <a:ext cx="7749352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549525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549525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61000" y="4492388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4352" y="4492388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34388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pic>
        <p:nvPicPr>
          <p:cNvPr id="6" name="Image 7">
            <a:extLst>
              <a:ext uri="{FF2B5EF4-FFF2-40B4-BE49-F238E27FC236}">
                <a16:creationId xmlns:a16="http://schemas.microsoft.com/office/drawing/2014/main" id="{F5970FD9-0633-6F48-BD30-5F22C3005E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73" y="0"/>
            <a:ext cx="3084286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D7BEA1-3610-4AFC-AC2F-F022F434A2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3D6958-4274-44BC-85D6-76026FBDA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844" y="3933773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/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970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ltGray">
          <a:xfrm>
            <a:off x="6874800" y="0"/>
            <a:ext cx="5317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4" y="1169837"/>
            <a:ext cx="5317200" cy="988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Title, 34pt,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9013" y="2549525"/>
            <a:ext cx="53172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5" hasCustomPrompt="1"/>
          </p:nvPr>
        </p:nvSpPr>
        <p:spPr bwMode="ltGray">
          <a:xfrm>
            <a:off x="7400925" y="2549525"/>
            <a:ext cx="4503738" cy="16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A1EC6B-943E-48EE-87AB-5042EFD24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12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1918496"/>
            <a:ext cx="6294119" cy="2623024"/>
          </a:xfrm>
        </p:spPr>
        <p:txBody>
          <a:bodyPr anchor="ctr"/>
          <a:lstStyle>
            <a:lvl1pPr algn="ctr"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Quote, 42pt,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48940" y="4676395"/>
            <a:ext cx="6294120" cy="607985"/>
          </a:xfrm>
        </p:spPr>
        <p:txBody>
          <a:bodyPr/>
          <a:lstStyle>
            <a:lvl1pPr marL="0" indent="0" algn="ctr">
              <a:buNone/>
              <a:defRPr sz="15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Name, 15pt, bold, capital letters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2BFAE9A-D4BE-4142-A99D-7B426D9C0A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60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2346960"/>
            <a:ext cx="6294119" cy="824467"/>
          </a:xfrm>
        </p:spPr>
        <p:txBody>
          <a:bodyPr anchor="b"/>
          <a:lstStyle>
            <a:lvl1pPr algn="ctr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Statement, 24pt,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012909" y="1918497"/>
            <a:ext cx="8166183" cy="2966985"/>
            <a:chOff x="2124513" y="1918497"/>
            <a:chExt cx="8166183" cy="2966985"/>
          </a:xfrm>
        </p:grpSpPr>
        <p:pic>
          <p:nvPicPr>
            <p:cNvPr id="10" name="Imag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24513" y="1918497"/>
              <a:ext cx="657503" cy="2966985"/>
            </a:xfrm>
            <a:prstGeom prst="rect">
              <a:avLst/>
            </a:prstGeom>
          </p:spPr>
        </p:pic>
        <p:pic>
          <p:nvPicPr>
            <p:cNvPr id="11" name="Imag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9633193" y="1918497"/>
              <a:ext cx="657503" cy="2966985"/>
            </a:xfrm>
            <a:prstGeom prst="rect">
              <a:avLst/>
            </a:prstGeom>
          </p:spPr>
        </p:pic>
      </p:grp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42259-5C42-4B5C-8BFE-C3D877E21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9575" y="3307080"/>
            <a:ext cx="6292850" cy="1204912"/>
          </a:xfrm>
        </p:spPr>
        <p:txBody>
          <a:bodyPr/>
          <a:lstStyle>
            <a:lvl1pPr algn="ctr">
              <a:defRPr sz="1100" b="0">
                <a:solidFill>
                  <a:schemeClr val="bg1"/>
                </a:solidFill>
              </a:defRPr>
            </a:lvl1pPr>
            <a:lvl2pPr algn="ctr">
              <a:defRPr sz="1100" b="0">
                <a:solidFill>
                  <a:schemeClr val="bg1"/>
                </a:solidFill>
              </a:defRPr>
            </a:lvl2pPr>
            <a:lvl3pPr algn="ctr">
              <a:defRPr sz="1100" b="0">
                <a:solidFill>
                  <a:schemeClr val="bg1"/>
                </a:solidFill>
              </a:defRPr>
            </a:lvl3pPr>
            <a:lvl4pPr algn="ctr">
              <a:defRPr sz="1100" b="0">
                <a:solidFill>
                  <a:schemeClr val="bg1"/>
                </a:solidFill>
              </a:defRPr>
            </a:lvl4pPr>
            <a:lvl5pPr algn="ctr"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Flowing text level, 11 </a:t>
            </a:r>
            <a:r>
              <a:rPr lang="en-GB" noProof="0" err="1"/>
              <a:t>pt</a:t>
            </a:r>
            <a:endParaRPr lang="en-GB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E36D6B8-34E1-4D4D-98B3-C61E32029F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47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rgbClr val="805CE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2CA68B89-F2AB-4C3C-ADF3-1F9A973ED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5047139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Name Last Name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47E7C8B8-7F34-403C-83C0-B85862D74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324211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Position  City  Country</a:t>
            </a:r>
            <a:br>
              <a:rPr lang="en-GB" noProof="0"/>
            </a:br>
            <a:r>
              <a:rPr lang="en-GB" noProof="0"/>
              <a:t>T. +33 01 02 03 04 05 • M. +33 (0) 602 03 04 05</a:t>
            </a:r>
            <a:br>
              <a:rPr lang="en-GB" noProof="0"/>
            </a:br>
            <a:r>
              <a:rPr lang="en-GB" noProof="0"/>
              <a:t>name@expleogroup.com</a:t>
            </a:r>
          </a:p>
          <a:p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200C5-54DC-4123-AAC1-A2A6DFAB415F}"/>
              </a:ext>
            </a:extLst>
          </p:cNvPr>
          <p:cNvSpPr txBox="1"/>
          <p:nvPr userDrawn="1"/>
        </p:nvSpPr>
        <p:spPr>
          <a:xfrm>
            <a:off x="982663" y="6382233"/>
            <a:ext cx="27344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100" b="0">
                <a:solidFill>
                  <a:schemeClr val="bg1"/>
                </a:solidFill>
              </a:rPr>
              <a:t>* </a:t>
            </a:r>
            <a:r>
              <a:rPr lang="fr-FR" sz="1100" b="0">
                <a:solidFill>
                  <a:schemeClr val="bg1"/>
                </a:solidFill>
              </a:rPr>
              <a:t>Osons l’audace, créons la confiance</a:t>
            </a:r>
            <a:endParaRPr lang="de-DE" sz="1100" b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98544C-384E-442D-BBDE-63507E45BCAD}"/>
              </a:ext>
            </a:extLst>
          </p:cNvPr>
          <p:cNvGrpSpPr/>
          <p:nvPr userDrawn="1"/>
        </p:nvGrpSpPr>
        <p:grpSpPr>
          <a:xfrm>
            <a:off x="3726609" y="2199828"/>
            <a:ext cx="4727277" cy="1827073"/>
            <a:chOff x="3726609" y="2199828"/>
            <a:chExt cx="4727277" cy="1827073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F1DFA15-693D-4D12-8800-57606A88B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6609" y="2199828"/>
              <a:ext cx="4727277" cy="1827073"/>
            </a:xfrm>
            <a:prstGeom prst="rect">
              <a:avLst/>
            </a:prstGeom>
          </p:spPr>
        </p:pic>
        <p:sp>
          <p:nvSpPr>
            <p:cNvPr id="14" name="Textfeld 3">
              <a:extLst>
                <a:ext uri="{FF2B5EF4-FFF2-40B4-BE49-F238E27FC236}">
                  <a16:creationId xmlns:a16="http://schemas.microsoft.com/office/drawing/2014/main" id="{CA903C5A-38AA-4C60-BCCD-C5EE976472F3}"/>
                </a:ext>
              </a:extLst>
            </p:cNvPr>
            <p:cNvSpPr txBox="1"/>
            <p:nvPr userDrawn="1"/>
          </p:nvSpPr>
          <p:spPr>
            <a:xfrm>
              <a:off x="7160017" y="3472169"/>
              <a:ext cx="2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b="1" noProof="0">
                  <a:solidFill>
                    <a:schemeClr val="bg1"/>
                  </a:solidFill>
                </a:rPr>
                <a:t>*</a:t>
              </a:r>
              <a:endParaRPr lang="de-DE" sz="800" b="1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260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7"/>
          <p:cNvSpPr txBox="1"/>
          <p:nvPr userDrawn="1"/>
        </p:nvSpPr>
        <p:spPr>
          <a:xfrm>
            <a:off x="9939337" y="6362807"/>
            <a:ext cx="1965325" cy="264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sz="1400" b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expleogroup.com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250225B8-96F0-47E1-9257-1CC8764589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5047139"/>
            <a:ext cx="4579937" cy="286597"/>
          </a:xfrm>
        </p:spPr>
        <p:txBody>
          <a:bodyPr anchor="t" anchorCtr="0"/>
          <a:lstStyle>
            <a:lvl1pPr>
              <a:spcBef>
                <a:spcPts val="3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Name Last Name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D2FB4B49-9D82-4C33-89FC-33AB6BCFCA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1" y="5324211"/>
            <a:ext cx="4579939" cy="757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Position  City  Country</a:t>
            </a:r>
            <a:br>
              <a:rPr lang="en-GB" noProof="0"/>
            </a:br>
            <a:r>
              <a:rPr lang="en-GB" noProof="0"/>
              <a:t>T. +33 01 02 03 04 05 • M. +33 (0) 602 03 04 05</a:t>
            </a:r>
            <a:br>
              <a:rPr lang="en-GB" noProof="0"/>
            </a:br>
            <a:r>
              <a:rPr lang="en-GB" noProof="0"/>
              <a:t>name@expleogroup.com</a:t>
            </a:r>
          </a:p>
          <a:p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D56AF-5FE9-4245-96C3-7DB4E92C09F4}"/>
              </a:ext>
            </a:extLst>
          </p:cNvPr>
          <p:cNvSpPr txBox="1"/>
          <p:nvPr userDrawn="1"/>
        </p:nvSpPr>
        <p:spPr>
          <a:xfrm>
            <a:off x="982663" y="6400188"/>
            <a:ext cx="27344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100" b="0">
                <a:solidFill>
                  <a:schemeClr val="tx2"/>
                </a:solidFill>
              </a:rPr>
              <a:t>* </a:t>
            </a:r>
            <a:r>
              <a:rPr lang="fr-FR" sz="1100" b="0">
                <a:solidFill>
                  <a:schemeClr val="tx2"/>
                </a:solidFill>
              </a:rPr>
              <a:t>Osons l’audace, créons la confiance</a:t>
            </a:r>
            <a:endParaRPr lang="de-DE" sz="1100" b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D8292A-911E-4E21-95E4-4AC69F0DD492}"/>
              </a:ext>
            </a:extLst>
          </p:cNvPr>
          <p:cNvGrpSpPr/>
          <p:nvPr userDrawn="1"/>
        </p:nvGrpSpPr>
        <p:grpSpPr>
          <a:xfrm>
            <a:off x="3726609" y="2199828"/>
            <a:ext cx="4727276" cy="1827073"/>
            <a:chOff x="3726609" y="2199828"/>
            <a:chExt cx="4727276" cy="1827073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78DE10B8-D032-4BB0-B634-A92BE1D438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6609" y="2199828"/>
              <a:ext cx="4727276" cy="1827073"/>
            </a:xfrm>
            <a:prstGeom prst="rect">
              <a:avLst/>
            </a:prstGeom>
          </p:spPr>
        </p:pic>
        <p:sp>
          <p:nvSpPr>
            <p:cNvPr id="13" name="Textfeld 3">
              <a:extLst>
                <a:ext uri="{FF2B5EF4-FFF2-40B4-BE49-F238E27FC236}">
                  <a16:creationId xmlns:a16="http://schemas.microsoft.com/office/drawing/2014/main" id="{C4117E6C-FE26-4416-A009-425029D50B27}"/>
                </a:ext>
              </a:extLst>
            </p:cNvPr>
            <p:cNvSpPr txBox="1"/>
            <p:nvPr userDrawn="1"/>
          </p:nvSpPr>
          <p:spPr>
            <a:xfrm>
              <a:off x="7160017" y="3472169"/>
              <a:ext cx="2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b="1" noProof="0">
                  <a:solidFill>
                    <a:schemeClr val="accent1"/>
                  </a:solidFill>
                </a:rPr>
                <a:t>*</a:t>
              </a:r>
              <a:endParaRPr lang="de-DE" sz="800" b="1" err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04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350" y="0"/>
            <a:ext cx="308386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A16ABB-F426-448B-AB5E-68EAB628B5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309" y="5926059"/>
            <a:ext cx="2622429" cy="863967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EE5FD86-4C93-4534-8B40-492D99EE04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0845" y="3934800"/>
            <a:ext cx="7543818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/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0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2549525"/>
            <a:ext cx="9485312" cy="36020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 marL="180975" indent="-180975"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3pPr>
            <a:lvl4pPr marL="357188" indent="-176213">
              <a:defRPr sz="2000">
                <a:solidFill>
                  <a:schemeClr val="bg1"/>
                </a:solidFill>
              </a:defRPr>
            </a:lvl4pPr>
            <a:lvl5pPr marL="538163" indent="-180975">
              <a:defRPr sz="2000">
                <a:solidFill>
                  <a:schemeClr val="bg1"/>
                </a:solidFill>
              </a:defRPr>
            </a:lvl5pPr>
          </a:lstStyle>
          <a:p>
            <a:pPr lvl="2"/>
            <a:r>
              <a:rPr lang="en-US"/>
              <a:t>Topic One</a:t>
            </a:r>
          </a:p>
          <a:p>
            <a:pPr lvl="2"/>
            <a:r>
              <a:rPr lang="en-US"/>
              <a:t>Topic Two</a:t>
            </a:r>
          </a:p>
          <a:p>
            <a:pPr lvl="2"/>
            <a:r>
              <a:rPr lang="en-US"/>
              <a:t>Topic Three</a:t>
            </a:r>
          </a:p>
          <a:p>
            <a:pPr lvl="2"/>
            <a:r>
              <a:rPr lang="en-US"/>
              <a:t>Topic Four</a:t>
            </a:r>
          </a:p>
          <a:p>
            <a:pPr lvl="2"/>
            <a:r>
              <a:rPr lang="en-US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201604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13D5FD-81A9-40A5-BD73-3048935781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9013" y="2549525"/>
            <a:ext cx="10915650" cy="3602038"/>
          </a:xfrm>
        </p:spPr>
        <p:txBody>
          <a:bodyPr/>
          <a:lstStyle>
            <a:lvl1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1pPr>
            <a:lvl2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3pPr>
            <a:lvl4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4pPr>
            <a:lvl5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Topic One</a:t>
            </a:r>
          </a:p>
          <a:p>
            <a:pPr lvl="0"/>
            <a:r>
              <a:rPr lang="en-US"/>
              <a:t>Topic Two</a:t>
            </a:r>
          </a:p>
          <a:p>
            <a:pPr lvl="0"/>
            <a:r>
              <a:rPr lang="en-US"/>
              <a:t>Topic Three</a:t>
            </a:r>
          </a:p>
          <a:p>
            <a:pPr lvl="0"/>
            <a:r>
              <a:rPr lang="en-US"/>
              <a:t>Topic Four</a:t>
            </a:r>
          </a:p>
          <a:p>
            <a:pPr lvl="0"/>
            <a:r>
              <a:rPr lang="en-US"/>
              <a:t>Topic Five</a:t>
            </a:r>
          </a:p>
        </p:txBody>
      </p:sp>
    </p:spTree>
    <p:extLst>
      <p:ext uri="{BB962C8B-B14F-4D97-AF65-F5344CB8AC3E}">
        <p14:creationId xmlns:p14="http://schemas.microsoft.com/office/powerpoint/2010/main" val="324830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54A921-ECBB-D345-BF59-0FA1392C02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312"/>
          <a:stretch/>
        </p:blipFill>
        <p:spPr>
          <a:xfrm>
            <a:off x="6492726" y="0"/>
            <a:ext cx="5699274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C4606C-34F8-45E1-B25B-B369510972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7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92725" y="0"/>
            <a:ext cx="569927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FB3992-54EF-4F1C-815D-B616C86E3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2549525"/>
            <a:ext cx="10922001" cy="3602038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13422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2" y="2549525"/>
            <a:ext cx="5317200" cy="3602038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7463" y="2549525"/>
            <a:ext cx="5317200" cy="3602038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</p:spTree>
    <p:extLst>
      <p:ext uri="{BB962C8B-B14F-4D97-AF65-F5344CB8AC3E}">
        <p14:creationId xmlns:p14="http://schemas.microsoft.com/office/powerpoint/2010/main" val="34042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89013" y="1169837"/>
            <a:ext cx="10922400" cy="988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Title, 34pt, bold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9013" y="2551563"/>
            <a:ext cx="10922400" cy="36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62CE11-3F42-46F9-8793-F8FB6AB4AF16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74" r:id="rId11"/>
    <p:sldLayoutId id="2147483658" r:id="rId12"/>
    <p:sldLayoutId id="2147483673" r:id="rId13"/>
    <p:sldLayoutId id="2147483663" r:id="rId14"/>
    <p:sldLayoutId id="2147483666" r:id="rId15"/>
    <p:sldLayoutId id="2147483665" r:id="rId16"/>
    <p:sldLayoutId id="2147483664" r:id="rId17"/>
    <p:sldLayoutId id="2147483669" r:id="rId18"/>
    <p:sldLayoutId id="2147483668" r:id="rId19"/>
    <p:sldLayoutId id="2147483670" r:id="rId20"/>
    <p:sldLayoutId id="2147483661" r:id="rId21"/>
    <p:sldLayoutId id="2147483662" r:id="rId22"/>
    <p:sldLayoutId id="2147483675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17938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3571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36575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7159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94" userDrawn="1">
          <p15:clr>
            <a:srgbClr val="F26B43"/>
          </p15:clr>
        </p15:guide>
        <p15:guide id="2" pos="7499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3963" userDrawn="1">
          <p15:clr>
            <a:srgbClr val="F26B43"/>
          </p15:clr>
        </p15:guide>
        <p15:guide id="5" orient="horz" pos="3875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82" userDrawn="1">
          <p15:clr>
            <a:srgbClr val="F26B43"/>
          </p15:clr>
        </p15:guide>
        <p15:guide id="8" orient="horz" pos="731" userDrawn="1">
          <p15:clr>
            <a:srgbClr val="F26B43"/>
          </p15:clr>
        </p15:guide>
        <p15:guide id="9" orient="horz" pos="1360" userDrawn="1">
          <p15:clr>
            <a:srgbClr val="F26B43"/>
          </p15:clr>
        </p15:guide>
        <p15:guide id="10" orient="horz" pos="16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9752" y="822961"/>
            <a:ext cx="10991966" cy="2757224"/>
          </a:xfrm>
        </p:spPr>
        <p:txBody>
          <a:bodyPr/>
          <a:lstStyle/>
          <a:p>
            <a:r>
              <a:rPr lang="fr-FR" dirty="0"/>
              <a:t>Projet 3</a:t>
            </a:r>
            <a:br>
              <a:rPr lang="fr-FR" dirty="0"/>
            </a:br>
            <a:r>
              <a:rPr lang="fr-FR" sz="3200" b="0" dirty="0"/>
              <a:t>Création du rapport diagnostique de l’égalité professionnelle femmes-hommes avec </a:t>
            </a:r>
            <a:r>
              <a:rPr lang="fr-FR" sz="3200" b="0" dirty="0" err="1"/>
              <a:t>Knime</a:t>
            </a:r>
            <a:br>
              <a:rPr lang="fr-FR" dirty="0"/>
            </a:br>
            <a:endParaRPr lang="fr-FR" sz="3200" b="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  <p:sp>
        <p:nvSpPr>
          <p:cNvPr id="3" name="ZoneTexte 2"/>
          <p:cNvSpPr txBox="1"/>
          <p:nvPr/>
        </p:nvSpPr>
        <p:spPr>
          <a:xfrm>
            <a:off x="385011" y="5153794"/>
            <a:ext cx="14891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HAYKAL Prisca</a:t>
            </a:r>
          </a:p>
        </p:txBody>
      </p:sp>
      <p:sp>
        <p:nvSpPr>
          <p:cNvPr id="12" name="Sous-titre 1"/>
          <p:cNvSpPr>
            <a:spLocks noGrp="1"/>
          </p:cNvSpPr>
          <p:nvPr>
            <p:ph type="subTitle" idx="1"/>
          </p:nvPr>
        </p:nvSpPr>
        <p:spPr>
          <a:xfrm>
            <a:off x="385011" y="5534515"/>
            <a:ext cx="4515612" cy="27357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 sz="1000" dirty="0"/>
              <a:t>05/05/2021</a:t>
            </a:r>
          </a:p>
        </p:txBody>
      </p:sp>
    </p:spTree>
    <p:extLst>
      <p:ext uri="{BB962C8B-B14F-4D97-AF65-F5344CB8AC3E}">
        <p14:creationId xmlns:p14="http://schemas.microsoft.com/office/powerpoint/2010/main" val="111786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2. Workflow </a:t>
            </a:r>
            <a:r>
              <a:rPr lang="fr-FR" sz="2800" dirty="0" err="1"/>
              <a:t>Knime</a:t>
            </a:r>
            <a:endParaRPr lang="fr-FR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2.1 Importer les données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6C80F6A-DAA9-40E8-AE95-FA237255620D}"/>
              </a:ext>
            </a:extLst>
          </p:cNvPr>
          <p:cNvGrpSpPr/>
          <p:nvPr/>
        </p:nvGrpSpPr>
        <p:grpSpPr>
          <a:xfrm>
            <a:off x="4471987" y="797863"/>
            <a:ext cx="6237188" cy="5657850"/>
            <a:chOff x="4976812" y="600075"/>
            <a:chExt cx="6237188" cy="565785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2130C8A3-1A70-418F-81B1-D70BEDECF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6812" y="600075"/>
              <a:ext cx="2238375" cy="5657850"/>
            </a:xfrm>
            <a:prstGeom prst="rect">
              <a:avLst/>
            </a:prstGeom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DF4E0CFF-2388-4EB4-A3DA-DCC3C052FA3B}"/>
                </a:ext>
              </a:extLst>
            </p:cNvPr>
            <p:cNvGrpSpPr/>
            <p:nvPr/>
          </p:nvGrpSpPr>
          <p:grpSpPr>
            <a:xfrm>
              <a:off x="5934075" y="1714500"/>
              <a:ext cx="4834130" cy="923925"/>
              <a:chOff x="5934075" y="1714500"/>
              <a:chExt cx="4834130" cy="92392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B13010-993C-415B-A28E-C503DD25D8C1}"/>
                  </a:ext>
                </a:extLst>
              </p:cNvPr>
              <p:cNvSpPr/>
              <p:nvPr/>
            </p:nvSpPr>
            <p:spPr>
              <a:xfrm>
                <a:off x="5934075" y="1714500"/>
                <a:ext cx="561975" cy="923925"/>
              </a:xfrm>
              <a:prstGeom prst="rect">
                <a:avLst/>
              </a:prstGeom>
              <a:noFill/>
              <a:ln w="19050">
                <a:solidFill>
                  <a:srgbClr val="C127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600" dirty="0" err="1"/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C1EC52E-9BEE-445A-99A6-77AAD31A7846}"/>
                  </a:ext>
                </a:extLst>
              </p:cNvPr>
              <p:cNvSpPr txBox="1"/>
              <p:nvPr/>
            </p:nvSpPr>
            <p:spPr>
              <a:xfrm>
                <a:off x="7629525" y="1809750"/>
                <a:ext cx="31386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tx2"/>
                    </a:solidFill>
                  </a:rPr>
                  <a:t>Join</a:t>
                </a:r>
                <a:r>
                  <a:rPr lang="fr-FR" sz="1100" dirty="0">
                    <a:solidFill>
                      <a:schemeClr val="tx2"/>
                    </a:solidFill>
                  </a:rPr>
                  <a:t> la table salarié et la table rémunération</a:t>
                </a:r>
              </a:p>
            </p:txBody>
          </p:sp>
          <p:cxnSp>
            <p:nvCxnSpPr>
              <p:cNvPr id="15" name="Connecteur droit avec flèche 14">
                <a:extLst>
                  <a:ext uri="{FF2B5EF4-FFF2-40B4-BE49-F238E27FC236}">
                    <a16:creationId xmlns:a16="http://schemas.microsoft.com/office/drawing/2014/main" id="{8D0FEBE6-B03A-45A1-BB19-704CDCF89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6050" y="1894388"/>
                <a:ext cx="957263" cy="1"/>
              </a:xfrm>
              <a:prstGeom prst="straightConnector1">
                <a:avLst/>
              </a:prstGeom>
              <a:ln w="12700">
                <a:solidFill>
                  <a:srgbClr val="C127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959E5EE1-D980-4027-823E-5DBC1D85CE72}"/>
                </a:ext>
              </a:extLst>
            </p:cNvPr>
            <p:cNvGrpSpPr/>
            <p:nvPr/>
          </p:nvGrpSpPr>
          <p:grpSpPr>
            <a:xfrm>
              <a:off x="6574631" y="2176462"/>
              <a:ext cx="4639369" cy="923925"/>
              <a:chOff x="6574631" y="2176462"/>
              <a:chExt cx="4639369" cy="92392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0352D6-8FB2-4B24-8495-F88F32C404CE}"/>
                  </a:ext>
                </a:extLst>
              </p:cNvPr>
              <p:cNvSpPr/>
              <p:nvPr/>
            </p:nvSpPr>
            <p:spPr>
              <a:xfrm>
                <a:off x="6574631" y="2176462"/>
                <a:ext cx="561975" cy="923925"/>
              </a:xfrm>
              <a:prstGeom prst="rect">
                <a:avLst/>
              </a:prstGeom>
              <a:noFill/>
              <a:ln w="19050">
                <a:solidFill>
                  <a:srgbClr val="C127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600" dirty="0" err="1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30B8E71-0FCC-4434-9323-450FF361D84D}"/>
                  </a:ext>
                </a:extLst>
              </p:cNvPr>
              <p:cNvSpPr txBox="1"/>
              <p:nvPr/>
            </p:nvSpPr>
            <p:spPr>
              <a:xfrm>
                <a:off x="7777162" y="2553785"/>
                <a:ext cx="343683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tx2"/>
                    </a:solidFill>
                  </a:rPr>
                  <a:t>Join</a:t>
                </a:r>
                <a:r>
                  <a:rPr lang="fr-FR" sz="1100" dirty="0">
                    <a:solidFill>
                      <a:schemeClr val="tx2"/>
                    </a:solidFill>
                  </a:rPr>
                  <a:t> la table info pro avec la jointure précédente</a:t>
                </a:r>
              </a:p>
            </p:txBody>
          </p: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6C398EF9-0D1A-4F25-91F9-28147C8AF4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6606" y="2638424"/>
                <a:ext cx="576263" cy="7552"/>
              </a:xfrm>
              <a:prstGeom prst="straightConnector1">
                <a:avLst/>
              </a:prstGeom>
              <a:ln w="12700">
                <a:solidFill>
                  <a:srgbClr val="C127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175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2. Workflow </a:t>
            </a:r>
            <a:r>
              <a:rPr lang="fr-FR" sz="2800" dirty="0" err="1"/>
              <a:t>Knime</a:t>
            </a:r>
            <a:endParaRPr lang="fr-FR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2.1 Importer les données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9AE815-8008-451F-AE5C-0FE3BD470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364"/>
            <a:ext cx="12011025" cy="256123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8BE204-DB00-47D2-8A01-AC3526508A6D}"/>
              </a:ext>
            </a:extLst>
          </p:cNvPr>
          <p:cNvSpPr txBox="1"/>
          <p:nvPr/>
        </p:nvSpPr>
        <p:spPr>
          <a:xfrm>
            <a:off x="4946728" y="1400175"/>
            <a:ext cx="21175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Table résultante</a:t>
            </a:r>
          </a:p>
        </p:txBody>
      </p:sp>
    </p:spTree>
    <p:extLst>
      <p:ext uri="{BB962C8B-B14F-4D97-AF65-F5344CB8AC3E}">
        <p14:creationId xmlns:p14="http://schemas.microsoft.com/office/powerpoint/2010/main" val="410068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2. Workflow </a:t>
            </a:r>
            <a:r>
              <a:rPr lang="fr-FR" sz="2800" dirty="0" err="1"/>
              <a:t>Knime</a:t>
            </a:r>
            <a:endParaRPr lang="fr-FR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2.2 Transformer les données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F0AF581-7B57-4053-8EB8-03756A99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56" y="888472"/>
            <a:ext cx="6262688" cy="545578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497EE3C-EA19-45C7-8EB0-3987248349AE}"/>
              </a:ext>
            </a:extLst>
          </p:cNvPr>
          <p:cNvCxnSpPr>
            <a:cxnSpLocks/>
          </p:cNvCxnSpPr>
          <p:nvPr/>
        </p:nvCxnSpPr>
        <p:spPr>
          <a:xfrm>
            <a:off x="6419850" y="888472"/>
            <a:ext cx="0" cy="5455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D901BB9-0DB5-4DF1-AD6E-1D717EF9FDF8}"/>
              </a:ext>
            </a:extLst>
          </p:cNvPr>
          <p:cNvCxnSpPr>
            <a:cxnSpLocks/>
          </p:cNvCxnSpPr>
          <p:nvPr/>
        </p:nvCxnSpPr>
        <p:spPr>
          <a:xfrm>
            <a:off x="7439025" y="888472"/>
            <a:ext cx="0" cy="5455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CF1C91C-1BE7-4306-92E7-E081DA6F1A82}"/>
              </a:ext>
            </a:extLst>
          </p:cNvPr>
          <p:cNvGrpSpPr/>
          <p:nvPr/>
        </p:nvGrpSpPr>
        <p:grpSpPr>
          <a:xfrm>
            <a:off x="4086225" y="4725233"/>
            <a:ext cx="1564480" cy="461546"/>
            <a:chOff x="4086225" y="4725233"/>
            <a:chExt cx="1564480" cy="461546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F7BFB11-878F-4B95-B8B5-4DB4294E5CC5}"/>
                </a:ext>
              </a:extLst>
            </p:cNvPr>
            <p:cNvSpPr txBox="1"/>
            <p:nvPr/>
          </p:nvSpPr>
          <p:spPr>
            <a:xfrm>
              <a:off x="4187283" y="4786729"/>
              <a:ext cx="1343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100" dirty="0">
                  <a:solidFill>
                    <a:schemeClr val="tx2"/>
                  </a:solidFill>
                </a:rPr>
                <a:t>Création de nouvelles colonnes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EB9EBF-9121-4737-90CC-B43739AD6AEA}"/>
                </a:ext>
              </a:extLst>
            </p:cNvPr>
            <p:cNvSpPr/>
            <p:nvPr/>
          </p:nvSpPr>
          <p:spPr>
            <a:xfrm>
              <a:off x="4086225" y="4725233"/>
              <a:ext cx="1564480" cy="461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 dirty="0" err="1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869AB378-3421-4B2D-B0CD-CD2763EC1DD7}"/>
              </a:ext>
            </a:extLst>
          </p:cNvPr>
          <p:cNvGrpSpPr/>
          <p:nvPr/>
        </p:nvGrpSpPr>
        <p:grpSpPr>
          <a:xfrm>
            <a:off x="6477008" y="4725233"/>
            <a:ext cx="1369214" cy="461546"/>
            <a:chOff x="6477008" y="4725233"/>
            <a:chExt cx="1369214" cy="461546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72343BB-E94D-401A-B6FB-090826118C8D}"/>
                </a:ext>
              </a:extLst>
            </p:cNvPr>
            <p:cNvSpPr txBox="1"/>
            <p:nvPr/>
          </p:nvSpPr>
          <p:spPr>
            <a:xfrm>
              <a:off x="6503198" y="4786729"/>
              <a:ext cx="134302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100" dirty="0">
                  <a:solidFill>
                    <a:schemeClr val="tx2"/>
                  </a:solidFill>
                </a:rPr>
                <a:t>Retrait des</a:t>
              </a:r>
            </a:p>
            <a:p>
              <a:r>
                <a:rPr lang="fr-FR" sz="1100" dirty="0">
                  <a:solidFill>
                    <a:schemeClr val="tx2"/>
                  </a:solidFill>
                </a:rPr>
                <a:t>colonnes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51C419-3F0E-4DAB-BD5C-D108C7744EEA}"/>
                </a:ext>
              </a:extLst>
            </p:cNvPr>
            <p:cNvSpPr/>
            <p:nvPr/>
          </p:nvSpPr>
          <p:spPr>
            <a:xfrm>
              <a:off x="6477008" y="4725233"/>
              <a:ext cx="878663" cy="461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 dirty="0" err="1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EB4FE76-100B-4BBB-9C9F-4D99A85FF6CE}"/>
              </a:ext>
            </a:extLst>
          </p:cNvPr>
          <p:cNvGrpSpPr/>
          <p:nvPr/>
        </p:nvGrpSpPr>
        <p:grpSpPr>
          <a:xfrm>
            <a:off x="9310698" y="3237237"/>
            <a:ext cx="3235445" cy="758252"/>
            <a:chOff x="4086225" y="4725233"/>
            <a:chExt cx="1444082" cy="738604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E3B36442-78A9-4EF2-82BB-70254ADE0D63}"/>
                </a:ext>
              </a:extLst>
            </p:cNvPr>
            <p:cNvSpPr txBox="1"/>
            <p:nvPr/>
          </p:nvSpPr>
          <p:spPr>
            <a:xfrm>
              <a:off x="4187283" y="4786729"/>
              <a:ext cx="134302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100" dirty="0">
                  <a:solidFill>
                    <a:schemeClr val="tx2"/>
                  </a:solidFill>
                </a:rPr>
                <a:t>Création des tables croisés pour l’affichage des indicateurs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71340E-B608-49E6-B30B-ABDED1359298}"/>
                </a:ext>
              </a:extLst>
            </p:cNvPr>
            <p:cNvSpPr/>
            <p:nvPr/>
          </p:nvSpPr>
          <p:spPr>
            <a:xfrm>
              <a:off x="4086225" y="4725233"/>
              <a:ext cx="1141472" cy="461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 dirty="0" err="1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DBA56E8-EC5B-40EA-B0FB-9AB26E8734DF}"/>
              </a:ext>
            </a:extLst>
          </p:cNvPr>
          <p:cNvGrpSpPr/>
          <p:nvPr/>
        </p:nvGrpSpPr>
        <p:grpSpPr>
          <a:xfrm>
            <a:off x="156494" y="2990850"/>
            <a:ext cx="3809330" cy="2419350"/>
            <a:chOff x="156494" y="2990850"/>
            <a:chExt cx="3809330" cy="2419350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123371B7-7A93-4124-B2B2-048C027A1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494" y="3711061"/>
              <a:ext cx="3748297" cy="1620570"/>
            </a:xfrm>
            <a:prstGeom prst="rect">
              <a:avLst/>
            </a:prstGeom>
          </p:spPr>
        </p:pic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6066BDEA-6F90-4112-BFE9-C89E84CBDED2}"/>
                </a:ext>
              </a:extLst>
            </p:cNvPr>
            <p:cNvCxnSpPr>
              <a:stCxn id="27" idx="0"/>
            </p:cNvCxnSpPr>
            <p:nvPr/>
          </p:nvCxnSpPr>
          <p:spPr>
            <a:xfrm flipV="1">
              <a:off x="2030643" y="2990850"/>
              <a:ext cx="1150707" cy="72021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9CFACE-CAEC-44A6-BE29-8579DC5D9173}"/>
                </a:ext>
              </a:extLst>
            </p:cNvPr>
            <p:cNvSpPr/>
            <p:nvPr/>
          </p:nvSpPr>
          <p:spPr>
            <a:xfrm>
              <a:off x="156494" y="3711061"/>
              <a:ext cx="3809330" cy="169913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 dirty="0" err="1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2ADFAE0-D813-46FE-9127-376DF096123D}"/>
              </a:ext>
            </a:extLst>
          </p:cNvPr>
          <p:cNvGrpSpPr/>
          <p:nvPr/>
        </p:nvGrpSpPr>
        <p:grpSpPr>
          <a:xfrm>
            <a:off x="2714625" y="1432519"/>
            <a:ext cx="5266140" cy="870097"/>
            <a:chOff x="2714625" y="1432519"/>
            <a:chExt cx="5266140" cy="870097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3FBDBDE9-097B-465F-B335-43BAC0661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4625" y="1483466"/>
              <a:ext cx="4724400" cy="81915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A436E8-3925-4EC5-9422-C1B0D413FBFC}"/>
                </a:ext>
              </a:extLst>
            </p:cNvPr>
            <p:cNvSpPr/>
            <p:nvPr/>
          </p:nvSpPr>
          <p:spPr>
            <a:xfrm>
              <a:off x="2714625" y="1483466"/>
              <a:ext cx="4724395" cy="819150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 dirty="0" err="1"/>
            </a:p>
          </p:txBody>
        </p: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E936D841-CCA8-4A2B-9582-C2416CF112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9020" y="1432519"/>
              <a:ext cx="541745" cy="32180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71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2. Workflow </a:t>
            </a:r>
            <a:r>
              <a:rPr lang="fr-FR" sz="2800" dirty="0" err="1"/>
              <a:t>Knime</a:t>
            </a:r>
            <a:endParaRPr lang="fr-FR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2.3 Visualiser les données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4D187B-CBA3-4DD1-8DB4-1CC75D98E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02" b="19915"/>
          <a:stretch/>
        </p:blipFill>
        <p:spPr>
          <a:xfrm>
            <a:off x="4452937" y="855162"/>
            <a:ext cx="3286125" cy="51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7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2. Workflow </a:t>
            </a:r>
            <a:r>
              <a:rPr lang="fr-FR" sz="2800" dirty="0" err="1"/>
              <a:t>Knime</a:t>
            </a:r>
            <a:endParaRPr lang="fr-FR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2.4 Exporter les données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753850-2DC6-4E2E-8ECA-7D463822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12" y="2824162"/>
            <a:ext cx="36099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1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B1392-18F0-45B7-B8D2-890A9929D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536901" y="2758644"/>
            <a:ext cx="11655099" cy="1622855"/>
          </a:xfrm>
        </p:spPr>
        <p:txBody>
          <a:bodyPr/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3. Graphiques d’analyse des indicateurs de l’égalité femmes-hommes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70304-FA78-4B4C-90BF-65926878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475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3.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2" y="626326"/>
            <a:ext cx="453761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3.1. Répartition des effectifs par type de contrat 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BB0A92-D800-4CA2-A834-CC5A2FDE7C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2" y="1252537"/>
            <a:ext cx="6642100" cy="43529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A8B8211-1274-4684-A81F-36D3CCB0448A}"/>
              </a:ext>
            </a:extLst>
          </p:cNvPr>
          <p:cNvSpPr txBox="1"/>
          <p:nvPr/>
        </p:nvSpPr>
        <p:spPr>
          <a:xfrm>
            <a:off x="8153401" y="2828925"/>
            <a:ext cx="3810000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</a:rPr>
              <a:t>-&gt; </a:t>
            </a:r>
            <a:r>
              <a:rPr lang="fr-FR" sz="1100" b="1" dirty="0">
                <a:solidFill>
                  <a:schemeClr val="tx2"/>
                </a:solidFill>
              </a:rPr>
              <a:t>2 fois plus de femmes que d’hommes en CDD        </a:t>
            </a:r>
            <a:r>
              <a:rPr lang="fr-FR" sz="1100" dirty="0">
                <a:solidFill>
                  <a:schemeClr val="tx2"/>
                </a:solidFill>
              </a:rPr>
              <a:t>(5 hommes et 11 femmes)</a:t>
            </a:r>
          </a:p>
          <a:p>
            <a:endParaRPr lang="fr-FR" sz="1100" b="1" dirty="0">
              <a:solidFill>
                <a:schemeClr val="tx2"/>
              </a:solidFill>
            </a:endParaRPr>
          </a:p>
          <a:p>
            <a:endParaRPr lang="fr-FR" sz="1100" b="1" dirty="0">
              <a:solidFill>
                <a:schemeClr val="tx2"/>
              </a:solidFill>
            </a:endParaRPr>
          </a:p>
          <a:p>
            <a:endParaRPr lang="fr-FR" sz="1100" dirty="0">
              <a:solidFill>
                <a:schemeClr val="tx2"/>
              </a:solidFill>
            </a:endParaRPr>
          </a:p>
          <a:p>
            <a:r>
              <a:rPr lang="fr-FR" sz="1100" dirty="0">
                <a:solidFill>
                  <a:schemeClr val="tx2"/>
                </a:solidFill>
              </a:rPr>
              <a:t>-&gt; 114 femmes en CDI / 126 hommes en CDI</a:t>
            </a:r>
          </a:p>
        </p:txBody>
      </p:sp>
    </p:spTree>
    <p:extLst>
      <p:ext uri="{BB962C8B-B14F-4D97-AF65-F5344CB8AC3E}">
        <p14:creationId xmlns:p14="http://schemas.microsoft.com/office/powerpoint/2010/main" val="11083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3.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2" y="626326"/>
            <a:ext cx="453761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3.2. Répartition des effectifs selon l’ancienneté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4D9EEC-4F72-48FD-A8AE-69A9AE29170C}"/>
              </a:ext>
            </a:extLst>
          </p:cNvPr>
          <p:cNvSpPr txBox="1"/>
          <p:nvPr/>
        </p:nvSpPr>
        <p:spPr>
          <a:xfrm>
            <a:off x="8258175" y="2247900"/>
            <a:ext cx="3348674" cy="2539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28600" indent="-228600">
              <a:buAutoNum type="arabicPeriod"/>
            </a:pPr>
            <a:r>
              <a:rPr lang="fr-FR" sz="1100" b="1" dirty="0">
                <a:solidFill>
                  <a:schemeClr val="tx2"/>
                </a:solidFill>
              </a:rPr>
              <a:t>[0;5[ :</a:t>
            </a:r>
          </a:p>
          <a:p>
            <a:pPr marL="228600" indent="-228600">
              <a:buAutoNum type="arabicPeriod"/>
            </a:pPr>
            <a:endParaRPr lang="fr-FR" sz="1100" dirty="0">
              <a:solidFill>
                <a:schemeClr val="tx2"/>
              </a:solidFill>
            </a:endParaRPr>
          </a:p>
          <a:p>
            <a:pPr lvl="1"/>
            <a:r>
              <a:rPr lang="fr-FR" sz="1100" dirty="0">
                <a:solidFill>
                  <a:schemeClr val="tx2"/>
                </a:solidFill>
              </a:rPr>
              <a:t>-&gt; 2 fois plus de femmes que d’hommes</a:t>
            </a:r>
          </a:p>
          <a:p>
            <a:pPr marL="228600" indent="-228600">
              <a:buAutoNum type="arabicPeriod"/>
            </a:pPr>
            <a:endParaRPr lang="fr-FR" sz="11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fr-FR" sz="1100" b="1" dirty="0">
                <a:solidFill>
                  <a:schemeClr val="tx2"/>
                </a:solidFill>
              </a:rPr>
              <a:t>[5;10[ :</a:t>
            </a:r>
          </a:p>
          <a:p>
            <a:pPr marL="228600" indent="-228600">
              <a:buAutoNum type="arabicPeriod"/>
            </a:pPr>
            <a:endParaRPr lang="fr-FR" sz="1100" dirty="0">
              <a:solidFill>
                <a:schemeClr val="tx2"/>
              </a:solidFill>
            </a:endParaRPr>
          </a:p>
          <a:p>
            <a:pPr lvl="1"/>
            <a:r>
              <a:rPr lang="fr-FR" sz="1100" dirty="0">
                <a:solidFill>
                  <a:schemeClr val="tx2"/>
                </a:solidFill>
              </a:rPr>
              <a:t>-&gt; part égal</a:t>
            </a:r>
          </a:p>
          <a:p>
            <a:pPr marL="228600" indent="-228600">
              <a:buAutoNum type="arabicPeriod"/>
            </a:pPr>
            <a:endParaRPr lang="fr-FR" sz="11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fr-FR" sz="1100" b="1" dirty="0">
                <a:solidFill>
                  <a:schemeClr val="tx2"/>
                </a:solidFill>
              </a:rPr>
              <a:t>[10;15[ : </a:t>
            </a:r>
          </a:p>
          <a:p>
            <a:pPr marL="228600" indent="-228600">
              <a:buAutoNum type="arabicPeriod"/>
            </a:pPr>
            <a:endParaRPr lang="fr-FR" sz="1100" dirty="0">
              <a:solidFill>
                <a:schemeClr val="tx2"/>
              </a:solidFill>
            </a:endParaRPr>
          </a:p>
          <a:p>
            <a:pPr lvl="1"/>
            <a:r>
              <a:rPr lang="fr-FR" sz="1100" dirty="0">
                <a:solidFill>
                  <a:schemeClr val="tx2"/>
                </a:solidFill>
              </a:rPr>
              <a:t>-&gt; part égal</a:t>
            </a:r>
          </a:p>
          <a:p>
            <a:pPr lvl="1"/>
            <a:endParaRPr lang="fr-FR" sz="1100" dirty="0">
              <a:solidFill>
                <a:schemeClr val="tx2"/>
              </a:solidFill>
            </a:endParaRPr>
          </a:p>
          <a:p>
            <a:r>
              <a:rPr lang="fr-FR" sz="1100" b="1" dirty="0">
                <a:solidFill>
                  <a:schemeClr val="tx2"/>
                </a:solidFill>
              </a:rPr>
              <a:t>4. [15;20[ : </a:t>
            </a:r>
          </a:p>
          <a:p>
            <a:r>
              <a:rPr lang="fr-FR" sz="1100" dirty="0">
                <a:solidFill>
                  <a:schemeClr val="tx2"/>
                </a:solidFill>
              </a:rPr>
              <a:t>         </a:t>
            </a:r>
          </a:p>
          <a:p>
            <a:r>
              <a:rPr lang="fr-FR" sz="1100" dirty="0">
                <a:solidFill>
                  <a:schemeClr val="tx2"/>
                </a:solidFill>
              </a:rPr>
              <a:t>         -&gt; 58% d’hommes, 42% de femmes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41C9A4-EFFA-40D3-9C00-61F7B4EC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" y="1746680"/>
            <a:ext cx="7447882" cy="373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7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3.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2" y="626326"/>
            <a:ext cx="453761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3.3. Répartition des effectifs par service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1C2E4C-0AD8-46D3-BC1C-DDDC17F959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77" y="1346090"/>
            <a:ext cx="6671945" cy="441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CB43A5B-D10C-444B-9F1A-EC3D2207EFFD}"/>
              </a:ext>
            </a:extLst>
          </p:cNvPr>
          <p:cNvSpPr txBox="1"/>
          <p:nvPr/>
        </p:nvSpPr>
        <p:spPr>
          <a:xfrm>
            <a:off x="8629650" y="1981199"/>
            <a:ext cx="1580561" cy="28777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28600" indent="-228600">
              <a:buAutoNum type="arabicPeriod"/>
            </a:pPr>
            <a:r>
              <a:rPr lang="fr-FR" sz="1100" b="1" dirty="0">
                <a:solidFill>
                  <a:schemeClr val="tx2"/>
                </a:solidFill>
              </a:rPr>
              <a:t>Commercial</a:t>
            </a:r>
          </a:p>
          <a:p>
            <a:pPr lvl="1"/>
            <a:r>
              <a:rPr lang="fr-FR" sz="1100" dirty="0">
                <a:solidFill>
                  <a:schemeClr val="tx2"/>
                </a:solidFill>
              </a:rPr>
              <a:t>-&gt; 29 F/23 H</a:t>
            </a:r>
          </a:p>
          <a:p>
            <a:pPr marL="228600" indent="-228600">
              <a:buAutoNum type="arabicPeriod"/>
            </a:pPr>
            <a:endParaRPr lang="fr-FR" sz="1100" b="1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fr-FR" sz="1100" b="1" dirty="0">
                <a:solidFill>
                  <a:schemeClr val="tx2"/>
                </a:solidFill>
              </a:rPr>
              <a:t>Compta Finances</a:t>
            </a:r>
          </a:p>
          <a:p>
            <a:pPr lvl="1"/>
            <a:r>
              <a:rPr lang="fr-FR" sz="1100" dirty="0">
                <a:solidFill>
                  <a:schemeClr val="tx2"/>
                </a:solidFill>
              </a:rPr>
              <a:t>-&gt; 24 F/17 H</a:t>
            </a:r>
          </a:p>
          <a:p>
            <a:pPr marL="228600" indent="-228600">
              <a:buAutoNum type="arabicPeriod"/>
            </a:pPr>
            <a:endParaRPr lang="fr-FR" sz="1100" b="1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fr-FR" sz="1100" b="1" dirty="0">
                <a:solidFill>
                  <a:schemeClr val="tx2"/>
                </a:solidFill>
              </a:rPr>
              <a:t>Consultant</a:t>
            </a:r>
          </a:p>
          <a:p>
            <a:pPr lvl="1"/>
            <a:r>
              <a:rPr lang="fr-FR" sz="1100" dirty="0">
                <a:solidFill>
                  <a:schemeClr val="tx2"/>
                </a:solidFill>
              </a:rPr>
              <a:t>-&gt; 30 F/39 H</a:t>
            </a:r>
          </a:p>
          <a:p>
            <a:pPr marL="228600" indent="-228600">
              <a:buAutoNum type="arabicPeriod"/>
            </a:pPr>
            <a:endParaRPr lang="fr-FR" sz="1100" b="1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fr-FR" sz="1100" b="1" dirty="0">
                <a:solidFill>
                  <a:schemeClr val="tx2"/>
                </a:solidFill>
              </a:rPr>
              <a:t>Marketing</a:t>
            </a:r>
          </a:p>
          <a:p>
            <a:pPr lvl="1"/>
            <a:r>
              <a:rPr lang="fr-FR" sz="1100" dirty="0">
                <a:solidFill>
                  <a:schemeClr val="tx2"/>
                </a:solidFill>
              </a:rPr>
              <a:t>-&gt; 15 F/21 H</a:t>
            </a:r>
          </a:p>
          <a:p>
            <a:pPr marL="228600" indent="-228600">
              <a:buAutoNum type="arabicPeriod"/>
            </a:pPr>
            <a:endParaRPr lang="fr-FR" sz="1100" b="1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fr-FR" sz="1100" b="1" dirty="0">
                <a:solidFill>
                  <a:schemeClr val="accent6"/>
                </a:solidFill>
              </a:rPr>
              <a:t>R&amp;D</a:t>
            </a:r>
          </a:p>
          <a:p>
            <a:pPr lvl="1"/>
            <a:r>
              <a:rPr lang="fr-FR" sz="1100" dirty="0">
                <a:solidFill>
                  <a:schemeClr val="accent6"/>
                </a:solidFill>
              </a:rPr>
              <a:t>-&gt; 3 F/ 12 H</a:t>
            </a:r>
          </a:p>
          <a:p>
            <a:pPr marL="228600" indent="-228600">
              <a:buAutoNum type="arabicPeriod"/>
            </a:pPr>
            <a:endParaRPr lang="fr-FR" sz="1100" b="1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fr-FR" sz="1100" b="1" dirty="0">
                <a:solidFill>
                  <a:schemeClr val="tx2"/>
                </a:solidFill>
              </a:rPr>
              <a:t>RH</a:t>
            </a:r>
          </a:p>
          <a:p>
            <a:pPr lvl="1"/>
            <a:r>
              <a:rPr lang="fr-FR" sz="1100" dirty="0">
                <a:solidFill>
                  <a:schemeClr val="tx2"/>
                </a:solidFill>
              </a:rPr>
              <a:t>-&gt; 24 F/19 H</a:t>
            </a:r>
          </a:p>
        </p:txBody>
      </p:sp>
    </p:spTree>
    <p:extLst>
      <p:ext uri="{BB962C8B-B14F-4D97-AF65-F5344CB8AC3E}">
        <p14:creationId xmlns:p14="http://schemas.microsoft.com/office/powerpoint/2010/main" val="114670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3.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2" y="626326"/>
            <a:ext cx="605209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3.4. Répartition des effectifs par durée de travail et par tranches d’âge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229A0D-26A0-4FDE-A60D-34FE4CDC4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9335"/>
            <a:ext cx="6267215" cy="41452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AC2C2E-CA10-4803-9289-0E15373CE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557" y="1469335"/>
            <a:ext cx="6111128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0" name="Espace réservé du texte 4"/>
          <p:cNvSpPr txBox="1">
            <a:spLocks/>
          </p:cNvSpPr>
          <p:nvPr/>
        </p:nvSpPr>
        <p:spPr>
          <a:xfrm>
            <a:off x="156494" y="892487"/>
            <a:ext cx="6229898" cy="44659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621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621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6213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4" indent="0">
              <a:spcAft>
                <a:spcPts val="600"/>
              </a:spcAft>
              <a:buFont typeface="Arial" panose="020B0604020202020204" pitchFamily="34" charset="0"/>
              <a:buNone/>
              <a:tabLst>
                <a:tab pos="1800000" algn="l"/>
              </a:tabLst>
            </a:pPr>
            <a:endParaRPr lang="fr-FR" b="1">
              <a:solidFill>
                <a:schemeClr val="accent1"/>
              </a:solidFill>
              <a:ea typeface="Verdana"/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fr-FR" sz="2800">
                <a:solidFill>
                  <a:schemeClr val="tx1"/>
                </a:solidFill>
              </a:rPr>
              <a:t>Sommaire</a:t>
            </a:r>
            <a:endParaRPr lang="fr-FR">
              <a:solidFill>
                <a:schemeClr val="tx1"/>
              </a:solidFill>
              <a:ea typeface="Verdana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0922BD49-F0B6-43E1-B2F5-29292E44CDC3}"/>
              </a:ext>
            </a:extLst>
          </p:cNvPr>
          <p:cNvSpPr txBox="1">
            <a:spLocks/>
          </p:cNvSpPr>
          <p:nvPr/>
        </p:nvSpPr>
        <p:spPr>
          <a:xfrm>
            <a:off x="270794" y="967946"/>
            <a:ext cx="10922000" cy="47670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1. Contexte </a:t>
            </a:r>
          </a:p>
          <a:p>
            <a:r>
              <a:rPr lang="fr-FR" sz="1800" b="0" dirty="0">
                <a:ea typeface="Verdana"/>
              </a:rPr>
              <a:t>   1.1 Objectif </a:t>
            </a:r>
          </a:p>
          <a:p>
            <a:r>
              <a:rPr lang="fr-FR" sz="1800" b="0" dirty="0">
                <a:ea typeface="Verdana"/>
              </a:rPr>
              <a:t>   1.2 Les indicateurs choisis</a:t>
            </a:r>
          </a:p>
          <a:p>
            <a:r>
              <a:rPr lang="fr-FR" sz="1800" b="0" dirty="0">
                <a:ea typeface="Verdana"/>
              </a:rPr>
              <a:t>   1.3 Données à disposition</a:t>
            </a:r>
          </a:p>
          <a:p>
            <a:r>
              <a:rPr lang="fr-FR" sz="1800" b="0" dirty="0">
                <a:ea typeface="Verdana"/>
              </a:rPr>
              <a:t>      </a:t>
            </a:r>
          </a:p>
          <a:p>
            <a:r>
              <a:rPr lang="fr-FR" sz="2000" dirty="0">
                <a:ea typeface="+mn-lt"/>
                <a:cs typeface="+mn-lt"/>
              </a:rPr>
              <a:t>2. Workflow </a:t>
            </a:r>
            <a:r>
              <a:rPr lang="fr-FR" sz="2000" dirty="0" err="1">
                <a:ea typeface="+mn-lt"/>
                <a:cs typeface="+mn-lt"/>
              </a:rPr>
              <a:t>Knime</a:t>
            </a:r>
            <a:endParaRPr lang="fr-FR" sz="2000" dirty="0">
              <a:ea typeface="+mn-lt"/>
              <a:cs typeface="+mn-lt"/>
            </a:endParaRPr>
          </a:p>
          <a:p>
            <a:r>
              <a:rPr lang="fr-FR" sz="1800" b="0" dirty="0">
                <a:ea typeface="Verdana"/>
              </a:rPr>
              <a:t>   2.1 Importer les données</a:t>
            </a:r>
          </a:p>
          <a:p>
            <a:r>
              <a:rPr lang="fr-FR" sz="1800" b="0" dirty="0">
                <a:ea typeface="Verdana"/>
              </a:rPr>
              <a:t>   2.2 Transformer les données</a:t>
            </a:r>
          </a:p>
          <a:p>
            <a:r>
              <a:rPr lang="fr-FR" sz="1800" dirty="0"/>
              <a:t>   </a:t>
            </a:r>
            <a:r>
              <a:rPr lang="fr-FR" sz="1800" b="0" dirty="0">
                <a:ea typeface="Verdana"/>
              </a:rPr>
              <a:t>2.3 Visualiser les données </a:t>
            </a:r>
          </a:p>
          <a:p>
            <a:r>
              <a:rPr lang="fr-FR" sz="1800" dirty="0"/>
              <a:t>   </a:t>
            </a:r>
            <a:r>
              <a:rPr lang="fr-FR" sz="1800" b="0" dirty="0">
                <a:ea typeface="Verdana"/>
              </a:rPr>
              <a:t>2.4 Exporter les données </a:t>
            </a:r>
          </a:p>
          <a:p>
            <a:endParaRPr lang="fr-FR" sz="2000" dirty="0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3. Graphiques d’analyse des indicateurs de l’égalité femmes-hommes</a:t>
            </a:r>
          </a:p>
          <a:p>
            <a:endParaRPr lang="fr-FR" sz="2000" dirty="0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4. Fichier CSV et respect du RGPD</a:t>
            </a:r>
          </a:p>
          <a:p>
            <a:endParaRPr lang="fr-FR" sz="2000" dirty="0">
              <a:ea typeface="+mn-lt"/>
              <a:cs typeface="+mn-lt"/>
            </a:endParaRPr>
          </a:p>
          <a:p>
            <a:endParaRPr lang="fr-FR" sz="2000" dirty="0">
              <a:ea typeface="+mn-lt"/>
              <a:cs typeface="+mn-lt"/>
            </a:endParaRPr>
          </a:p>
          <a:p>
            <a:endParaRPr lang="fr-FR" sz="2000" dirty="0">
              <a:ea typeface="+mn-lt"/>
              <a:cs typeface="+mn-lt"/>
            </a:endParaRPr>
          </a:p>
          <a:p>
            <a:endParaRPr lang="fr-FR" sz="1800" dirty="0">
              <a:ea typeface="Verdana"/>
              <a:cs typeface="Verdana"/>
            </a:endParaRPr>
          </a:p>
          <a:p>
            <a:endParaRPr lang="fr-FR" sz="1800" b="0" dirty="0">
              <a:ea typeface="Verdana"/>
            </a:endParaRPr>
          </a:p>
          <a:p>
            <a:endParaRPr lang="fr-FR" sz="1800" b="0" dirty="0">
              <a:ea typeface="Verdana"/>
            </a:endParaRPr>
          </a:p>
          <a:p>
            <a:endParaRPr lang="fr-FR" sz="1800" b="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10782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3.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2" y="626326"/>
            <a:ext cx="453761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3.5. Salaire moyen H/F par tranches d’âge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F3ED01-3427-48A5-9BDE-0D754ABE1C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1162050"/>
            <a:ext cx="7177088" cy="48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8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3.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2" y="626326"/>
            <a:ext cx="453761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3.6. Salaire moyen H/F par service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6BB1FE-A0D4-4B68-907E-11AD456D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70" y="1026338"/>
            <a:ext cx="8596650" cy="56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43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B1392-18F0-45B7-B8D2-890A9929D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2742256" y="2851990"/>
            <a:ext cx="9782643" cy="1340710"/>
          </a:xfrm>
        </p:spPr>
        <p:txBody>
          <a:bodyPr/>
          <a:lstStyle/>
          <a:p>
            <a:r>
              <a:rPr lang="fr-FR" sz="2800" dirty="0">
                <a:solidFill>
                  <a:schemeClr val="bg1"/>
                </a:solidFill>
              </a:rPr>
              <a:t>4. Fichier CSV et respect du RGPD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70304-FA78-4B4C-90BF-65926878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738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4. Fichier CSV et respect du RGPD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1FCA2750-0912-448F-B018-600CE6E3E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8002"/>
              </p:ext>
            </p:extLst>
          </p:nvPr>
        </p:nvGraphicFramePr>
        <p:xfrm>
          <a:off x="523715" y="1751275"/>
          <a:ext cx="2743360" cy="333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43360">
                  <a:extLst>
                    <a:ext uri="{9D8B030D-6E8A-4147-A177-3AD203B41FA5}">
                      <a16:colId xmlns:a16="http://schemas.microsoft.com/office/drawing/2014/main" val="1071417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Colonne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3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Id_salarié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64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56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5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base mensuel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6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5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Classe_ancienneté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2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Classe_durée_hebdo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6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Classe_age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8208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C277E0B1-F38F-4752-8934-E90D647FB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1"/>
          <a:stretch/>
        </p:blipFill>
        <p:spPr>
          <a:xfrm>
            <a:off x="4476750" y="1978025"/>
            <a:ext cx="756285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9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4. Fichier CSV et respect du RGPD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1FCA2750-0912-448F-B018-600CE6E3E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80534"/>
              </p:ext>
            </p:extLst>
          </p:nvPr>
        </p:nvGraphicFramePr>
        <p:xfrm>
          <a:off x="523715" y="1751275"/>
          <a:ext cx="2743360" cy="333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43360">
                  <a:extLst>
                    <a:ext uri="{9D8B030D-6E8A-4147-A177-3AD203B41FA5}">
                      <a16:colId xmlns:a16="http://schemas.microsoft.com/office/drawing/2014/main" val="1071417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Colonne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3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Id_salarié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64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56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5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base mensuel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6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5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Classe_ancienneté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2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Classe_durée_hebdo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6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Classe_age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8208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7598633-D6D8-42B2-B0A9-DAB677896ADB}"/>
              </a:ext>
            </a:extLst>
          </p:cNvPr>
          <p:cNvSpPr txBox="1"/>
          <p:nvPr/>
        </p:nvSpPr>
        <p:spPr>
          <a:xfrm>
            <a:off x="3877304" y="2050628"/>
            <a:ext cx="8113568" cy="25083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400" dirty="0">
                <a:solidFill>
                  <a:schemeClr val="tx2"/>
                </a:solidFill>
              </a:rPr>
              <a:t>Respect du RGPD : </a:t>
            </a:r>
          </a:p>
          <a:p>
            <a:pPr algn="ctr"/>
            <a:endParaRPr lang="fr-FR" sz="2400" dirty="0">
              <a:solidFill>
                <a:schemeClr val="tx2"/>
              </a:solidFill>
            </a:endParaRPr>
          </a:p>
          <a:p>
            <a:pPr algn="ctr"/>
            <a:endParaRPr lang="fr-FR" sz="2400" dirty="0">
              <a:solidFill>
                <a:schemeClr val="tx2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/>
                </a:solidFill>
              </a:rPr>
              <a:t>pas de données indiquant directement l’identité de la personne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/>
                </a:solidFill>
              </a:rPr>
              <a:t>Les informations enregistrées sont pertinentes et strictement nécessaire </a:t>
            </a:r>
          </a:p>
          <a:p>
            <a:pPr algn="ctr"/>
            <a:r>
              <a:rPr lang="fr-FR" sz="1600" dirty="0">
                <a:solidFill>
                  <a:schemeClr val="tx2"/>
                </a:solidFill>
              </a:rPr>
              <a:t>à la visualisation des indicateurs égalité femmes-hommes</a:t>
            </a:r>
          </a:p>
          <a:p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D6173F-DB5D-4726-886E-A6570A8DDA54}"/>
              </a:ext>
            </a:extLst>
          </p:cNvPr>
          <p:cNvSpPr/>
          <p:nvPr/>
        </p:nvSpPr>
        <p:spPr>
          <a:xfrm>
            <a:off x="3945082" y="1751275"/>
            <a:ext cx="7923068" cy="3182675"/>
          </a:xfrm>
          <a:prstGeom prst="rect">
            <a:avLst/>
          </a:prstGeom>
          <a:noFill/>
          <a:ln w="38100">
            <a:solidFill>
              <a:srgbClr val="C12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</p:spTree>
    <p:extLst>
      <p:ext uri="{BB962C8B-B14F-4D97-AF65-F5344CB8AC3E}">
        <p14:creationId xmlns:p14="http://schemas.microsoft.com/office/powerpoint/2010/main" val="2425817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BD6B3C-04A2-4474-ACAB-38878F2BDD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3AE8A9-BD67-410D-87D1-B9C4D467E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DEFFFC-FF30-4105-968E-F398A59B6137}"/>
              </a:ext>
            </a:extLst>
          </p:cNvPr>
          <p:cNvSpPr txBox="1"/>
          <p:nvPr/>
        </p:nvSpPr>
        <p:spPr>
          <a:xfrm>
            <a:off x="4214577" y="647884"/>
            <a:ext cx="344325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4400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7901DF-D0C9-4922-91AE-A4C73B2342E5}"/>
              </a:ext>
            </a:extLst>
          </p:cNvPr>
          <p:cNvSpPr txBox="1"/>
          <p:nvPr/>
        </p:nvSpPr>
        <p:spPr>
          <a:xfrm>
            <a:off x="2081764" y="2771250"/>
            <a:ext cx="802847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2"/>
                </a:solidFill>
              </a:rPr>
              <a:t>Knime</a:t>
            </a:r>
            <a:r>
              <a:rPr lang="fr-FR" sz="2000" dirty="0">
                <a:solidFill>
                  <a:schemeClr val="tx2"/>
                </a:solidFill>
              </a:rPr>
              <a:t> est pratique pour la préparation de données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/>
                </a:solidFill>
              </a:rPr>
              <a:t>Limiter pour la visualisation de données </a:t>
            </a:r>
          </a:p>
        </p:txBody>
      </p:sp>
    </p:spTree>
    <p:extLst>
      <p:ext uri="{BB962C8B-B14F-4D97-AF65-F5344CB8AC3E}">
        <p14:creationId xmlns:p14="http://schemas.microsoft.com/office/powerpoint/2010/main" val="588845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BD6B3C-04A2-4474-ACAB-38878F2BDD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3AE8A9-BD67-410D-87D1-B9C4D467E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DataImmo  |  © Expleo  |  Internal  |  Version 1.0  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DEFFFC-FF30-4105-968E-F398A59B6137}"/>
              </a:ext>
            </a:extLst>
          </p:cNvPr>
          <p:cNvSpPr txBox="1"/>
          <p:nvPr/>
        </p:nvSpPr>
        <p:spPr>
          <a:xfrm>
            <a:off x="4374375" y="2751892"/>
            <a:ext cx="316593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4400" b="1" dirty="0">
                <a:solidFill>
                  <a:schemeClr val="accent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595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B1392-18F0-45B7-B8D2-890A9929D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4639234" y="2870940"/>
            <a:ext cx="9782643" cy="1340710"/>
          </a:xfrm>
        </p:spPr>
        <p:txBody>
          <a:bodyPr/>
          <a:lstStyle/>
          <a:p>
            <a:r>
              <a:rPr lang="fr-FR" sz="2800" dirty="0">
                <a:solidFill>
                  <a:schemeClr val="bg1"/>
                </a:solidFill>
              </a:rPr>
              <a:t>1. Contexte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70304-FA78-4B4C-90BF-65926878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381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1. Contexte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1.1 Objectif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82608D-4597-45EB-8D70-A86259E40A0E}"/>
              </a:ext>
            </a:extLst>
          </p:cNvPr>
          <p:cNvSpPr txBox="1"/>
          <p:nvPr/>
        </p:nvSpPr>
        <p:spPr>
          <a:xfrm>
            <a:off x="474508" y="1608203"/>
            <a:ext cx="1143819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3200" dirty="0">
                <a:solidFill>
                  <a:schemeClr val="tx2"/>
                </a:solidFill>
              </a:rPr>
              <a:t>Objectif : </a:t>
            </a:r>
            <a:r>
              <a:rPr lang="fr-FR" dirty="0">
                <a:solidFill>
                  <a:schemeClr val="tx2"/>
                </a:solidFill>
              </a:rPr>
              <a:t>création d’un rapport diagnostique sur l’égalité professionnelle femmes-hommes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6189EF-EED9-4B7F-A673-56FFA33E7774}"/>
              </a:ext>
            </a:extLst>
          </p:cNvPr>
          <p:cNvSpPr txBox="1"/>
          <p:nvPr/>
        </p:nvSpPr>
        <p:spPr>
          <a:xfrm>
            <a:off x="1205133" y="4130498"/>
            <a:ext cx="99769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dirty="0">
                <a:solidFill>
                  <a:schemeClr val="tx2"/>
                </a:solidFill>
              </a:rPr>
              <a:t>Depuis le 1</a:t>
            </a:r>
            <a:r>
              <a:rPr lang="fr-FR" sz="1600" baseline="30000" dirty="0">
                <a:solidFill>
                  <a:schemeClr val="tx2"/>
                </a:solidFill>
              </a:rPr>
              <a:t>er</a:t>
            </a:r>
            <a:r>
              <a:rPr lang="fr-FR" sz="1600" dirty="0">
                <a:solidFill>
                  <a:schemeClr val="tx2"/>
                </a:solidFill>
              </a:rPr>
              <a:t> mars 2019 les entreprises d’au moins 50 salariés doivent publier sur leur site internet leur </a:t>
            </a:r>
            <a:r>
              <a:rPr lang="fr-FR" sz="1600" b="1" dirty="0">
                <a:solidFill>
                  <a:schemeClr val="tx2"/>
                </a:solidFill>
              </a:rPr>
              <a:t>index de l’égalité femmes-hommes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E4F11C-3548-4849-BE5F-4E3C84D78121}"/>
              </a:ext>
            </a:extLst>
          </p:cNvPr>
          <p:cNvSpPr/>
          <p:nvPr/>
        </p:nvSpPr>
        <p:spPr>
          <a:xfrm>
            <a:off x="4255784" y="4874004"/>
            <a:ext cx="2957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Montserrat"/>
              </a:rPr>
              <a:t>+ </a:t>
            </a:r>
            <a:r>
              <a:rPr lang="fr-FR" sz="1400" dirty="0">
                <a:latin typeface="Montserrat"/>
              </a:rPr>
              <a:t>améliorer notre marque employeur</a:t>
            </a:r>
            <a:endParaRPr lang="fr-FR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97B7D-16C9-4045-93CC-58BBC194B675}"/>
              </a:ext>
            </a:extLst>
          </p:cNvPr>
          <p:cNvSpPr/>
          <p:nvPr/>
        </p:nvSpPr>
        <p:spPr>
          <a:xfrm>
            <a:off x="4255784" y="5336353"/>
            <a:ext cx="2801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Montserrat"/>
              </a:rPr>
              <a:t>+</a:t>
            </a:r>
            <a:r>
              <a:rPr lang="fr-FR" sz="1400" dirty="0">
                <a:latin typeface="Montserrat"/>
              </a:rPr>
              <a:t> attirer plus facilement des talents</a:t>
            </a:r>
            <a:endParaRPr lang="fr-FR" sz="140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F976712-9359-430B-A3FF-A3E0CA726D26}"/>
              </a:ext>
            </a:extLst>
          </p:cNvPr>
          <p:cNvGrpSpPr/>
          <p:nvPr/>
        </p:nvGrpSpPr>
        <p:grpSpPr>
          <a:xfrm>
            <a:off x="3582825" y="2315542"/>
            <a:ext cx="3591986" cy="249532"/>
            <a:chOff x="3582825" y="2315542"/>
            <a:chExt cx="3591986" cy="249532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E009874-0498-4CE9-8221-622DD0197958}"/>
                </a:ext>
              </a:extLst>
            </p:cNvPr>
            <p:cNvSpPr txBox="1"/>
            <p:nvPr/>
          </p:nvSpPr>
          <p:spPr>
            <a:xfrm>
              <a:off x="4060176" y="2349630"/>
              <a:ext cx="311463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400" dirty="0">
                  <a:solidFill>
                    <a:schemeClr val="tx2"/>
                  </a:solidFill>
                </a:rPr>
                <a:t>Minimum 5 indicateurs à surveiller</a:t>
              </a:r>
            </a:p>
          </p:txBody>
        </p:sp>
        <p:sp>
          <p:nvSpPr>
            <p:cNvPr id="8" name="Flèche : angle droit 7">
              <a:extLst>
                <a:ext uri="{FF2B5EF4-FFF2-40B4-BE49-F238E27FC236}">
                  <a16:creationId xmlns:a16="http://schemas.microsoft.com/office/drawing/2014/main" id="{C4C3B546-75C1-4F93-91DF-6FA504ADED3E}"/>
                </a:ext>
              </a:extLst>
            </p:cNvPr>
            <p:cNvSpPr/>
            <p:nvPr/>
          </p:nvSpPr>
          <p:spPr>
            <a:xfrm rot="5400000">
              <a:off x="3669974" y="2228393"/>
              <a:ext cx="219075" cy="393374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2119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88040" y="6474946"/>
            <a:ext cx="594043" cy="280898"/>
          </a:xfrm>
        </p:spPr>
        <p:txBody>
          <a:bodyPr/>
          <a:lstStyle/>
          <a:p>
            <a:fld id="{64EFF315-FA4E-4084-ACCF-A94C350B883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1. Contexte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1.2 Les indicateurs choisis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67AD6D-5F0A-4FD1-A469-DFC8AF0E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70" y="967070"/>
            <a:ext cx="5391150" cy="56483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F61E96D-8F3F-49EF-BAF8-30AE93A75F7C}"/>
              </a:ext>
            </a:extLst>
          </p:cNvPr>
          <p:cNvSpPr txBox="1"/>
          <p:nvPr/>
        </p:nvSpPr>
        <p:spPr>
          <a:xfrm>
            <a:off x="7458711" y="4405630"/>
            <a:ext cx="399034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Attention : Pour afficher un indicateur sur le salaire -&gt; croise avec 2 autres critères</a:t>
            </a:r>
          </a:p>
        </p:txBody>
      </p:sp>
    </p:spTree>
    <p:extLst>
      <p:ext uri="{BB962C8B-B14F-4D97-AF65-F5344CB8AC3E}">
        <p14:creationId xmlns:p14="http://schemas.microsoft.com/office/powerpoint/2010/main" val="14185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88040" y="6474946"/>
            <a:ext cx="594043" cy="280898"/>
          </a:xfrm>
        </p:spPr>
        <p:txBody>
          <a:bodyPr/>
          <a:lstStyle/>
          <a:p>
            <a:fld id="{64EFF315-FA4E-4084-ACCF-A94C350B883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1. Contexte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1.2 Les indicateurs choisis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8AEAB4-C34B-4C5E-9015-E96FA598F38E}"/>
              </a:ext>
            </a:extLst>
          </p:cNvPr>
          <p:cNvSpPr txBox="1"/>
          <p:nvPr/>
        </p:nvSpPr>
        <p:spPr>
          <a:xfrm>
            <a:off x="2913731" y="1412562"/>
            <a:ext cx="9745632" cy="46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404C53"/>
              </a:buClr>
              <a:buSzPct val="135000"/>
              <a:buFont typeface="+mj-lt"/>
              <a:buAutoNum type="arabicPeriod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Répartition des effectifs par type de contrat</a:t>
            </a:r>
            <a:endParaRPr lang="fr-FR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404C53"/>
              </a:buClr>
              <a:buSzPct val="135000"/>
              <a:buAutoNum type="arabicPeriod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 Répartition des effectifs selon l'ancienneté </a:t>
            </a:r>
          </a:p>
          <a:p>
            <a:pPr marL="342900" indent="-342900">
              <a:lnSpc>
                <a:spcPct val="200000"/>
              </a:lnSpc>
              <a:buClr>
                <a:srgbClr val="404C53"/>
              </a:buClr>
              <a:buSzPct val="135000"/>
              <a:buAutoNum type="arabicPeriod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 Répartition des effectifs par service</a:t>
            </a:r>
          </a:p>
          <a:p>
            <a:pPr marL="342900" indent="-342900">
              <a:lnSpc>
                <a:spcPct val="200000"/>
              </a:lnSpc>
              <a:buClr>
                <a:srgbClr val="404C53"/>
              </a:buClr>
              <a:buSzPct val="135000"/>
              <a:buFontTx/>
              <a:buAutoNum type="arabicPeriod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 Répartition des effectifs par tranches d’âges et temps de travail</a:t>
            </a:r>
          </a:p>
          <a:p>
            <a:pPr marL="342900" indent="-342900">
              <a:lnSpc>
                <a:spcPct val="200000"/>
              </a:lnSpc>
              <a:buClr>
                <a:srgbClr val="404C53"/>
              </a:buClr>
              <a:buSzPct val="135000"/>
              <a:buFontTx/>
              <a:buAutoNum type="arabicPeriod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 Salaire moyen H/F par tranches d'âges</a:t>
            </a:r>
          </a:p>
          <a:p>
            <a:pPr marL="342900" indent="-342900">
              <a:lnSpc>
                <a:spcPct val="200000"/>
              </a:lnSpc>
              <a:buClr>
                <a:srgbClr val="404C53"/>
              </a:buClr>
              <a:buSzPct val="135000"/>
              <a:buFontTx/>
              <a:buAutoNum type="arabicPeriod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 Salaire moyen H/F par service</a:t>
            </a:r>
          </a:p>
          <a:p>
            <a:pPr marL="342900" indent="-342900">
              <a:buAutoNum type="arabicPeriod"/>
            </a:pPr>
            <a:endParaRPr lang="fr-FR" sz="1100" dirty="0">
              <a:solidFill>
                <a:schemeClr val="tx2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D8C92A-C56A-4B30-97AB-F8BB2E28A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298"/>
          <a:stretch/>
        </p:blipFill>
        <p:spPr>
          <a:xfrm>
            <a:off x="1052195" y="967070"/>
            <a:ext cx="900430" cy="5648325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1FAAB5F-C56C-4EDD-9C80-9886B4239A87}"/>
              </a:ext>
            </a:extLst>
          </p:cNvPr>
          <p:cNvCxnSpPr/>
          <p:nvPr/>
        </p:nvCxnSpPr>
        <p:spPr>
          <a:xfrm>
            <a:off x="1952625" y="1781175"/>
            <a:ext cx="8763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959E842-391D-4551-8DED-7C84A05B6257}"/>
              </a:ext>
            </a:extLst>
          </p:cNvPr>
          <p:cNvCxnSpPr>
            <a:cxnSpLocks/>
          </p:cNvCxnSpPr>
          <p:nvPr/>
        </p:nvCxnSpPr>
        <p:spPr>
          <a:xfrm flipV="1">
            <a:off x="1952625" y="2562225"/>
            <a:ext cx="876300" cy="857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BDE6530-425A-43BC-AA80-7FC14747D2F1}"/>
              </a:ext>
            </a:extLst>
          </p:cNvPr>
          <p:cNvCxnSpPr>
            <a:cxnSpLocks/>
          </p:cNvCxnSpPr>
          <p:nvPr/>
        </p:nvCxnSpPr>
        <p:spPr>
          <a:xfrm>
            <a:off x="1952625" y="3067051"/>
            <a:ext cx="876300" cy="2000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FAC6FA0-2AFB-45B9-98BB-7E123B3E64DF}"/>
              </a:ext>
            </a:extLst>
          </p:cNvPr>
          <p:cNvCxnSpPr>
            <a:cxnSpLocks/>
          </p:cNvCxnSpPr>
          <p:nvPr/>
        </p:nvCxnSpPr>
        <p:spPr>
          <a:xfrm>
            <a:off x="1952625" y="3762657"/>
            <a:ext cx="876300" cy="2000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FD571D1-3F68-4AF6-B17B-D3966440230C}"/>
              </a:ext>
            </a:extLst>
          </p:cNvPr>
          <p:cNvCxnSpPr>
            <a:cxnSpLocks/>
          </p:cNvCxnSpPr>
          <p:nvPr/>
        </p:nvCxnSpPr>
        <p:spPr>
          <a:xfrm>
            <a:off x="1952625" y="4493420"/>
            <a:ext cx="876300" cy="2000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7B718E5-BBD1-4C5A-AC04-DA371F2C3E70}"/>
              </a:ext>
            </a:extLst>
          </p:cNvPr>
          <p:cNvCxnSpPr>
            <a:cxnSpLocks/>
          </p:cNvCxnSpPr>
          <p:nvPr/>
        </p:nvCxnSpPr>
        <p:spPr>
          <a:xfrm>
            <a:off x="1952625" y="4493420"/>
            <a:ext cx="809625" cy="8977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9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388619" y="6291264"/>
            <a:ext cx="594043" cy="280898"/>
          </a:xfrm>
        </p:spPr>
        <p:txBody>
          <a:bodyPr/>
          <a:lstStyle/>
          <a:p>
            <a:fld id="{64EFF315-FA4E-4084-ACCF-A94C350B883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1. Contexte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779834-743A-4A34-B384-7415BEE59D7C}"/>
              </a:ext>
            </a:extLst>
          </p:cNvPr>
          <p:cNvSpPr txBox="1"/>
          <p:nvPr/>
        </p:nvSpPr>
        <p:spPr>
          <a:xfrm>
            <a:off x="682083" y="626326"/>
            <a:ext cx="3505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1.3 Données mises à disposition</a:t>
            </a:r>
            <a:endParaRPr lang="fr-FR" sz="1200" dirty="0">
              <a:solidFill>
                <a:schemeClr val="accent1"/>
              </a:solidFill>
              <a:ea typeface="Verdana"/>
              <a:cs typeface="Verdana"/>
            </a:endParaRP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45DF9AF-D76D-4E17-835D-32E2A6CA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230934"/>
              </p:ext>
            </p:extLst>
          </p:nvPr>
        </p:nvGraphicFramePr>
        <p:xfrm>
          <a:off x="2644557" y="1693542"/>
          <a:ext cx="8896666" cy="536892"/>
        </p:xfrm>
        <a:graphic>
          <a:graphicData uri="http://schemas.openxmlformats.org/drawingml/2006/table">
            <a:tbl>
              <a:tblPr/>
              <a:tblGrid>
                <a:gridCol w="1275000">
                  <a:extLst>
                    <a:ext uri="{9D8B030D-6E8A-4147-A177-3AD203B41FA5}">
                      <a16:colId xmlns:a16="http://schemas.microsoft.com/office/drawing/2014/main" val="641485846"/>
                    </a:ext>
                  </a:extLst>
                </a:gridCol>
                <a:gridCol w="1360000">
                  <a:extLst>
                    <a:ext uri="{9D8B030D-6E8A-4147-A177-3AD203B41FA5}">
                      <a16:colId xmlns:a16="http://schemas.microsoft.com/office/drawing/2014/main" val="3353526876"/>
                    </a:ext>
                  </a:extLst>
                </a:gridCol>
                <a:gridCol w="1997500">
                  <a:extLst>
                    <a:ext uri="{9D8B030D-6E8A-4147-A177-3AD203B41FA5}">
                      <a16:colId xmlns:a16="http://schemas.microsoft.com/office/drawing/2014/main" val="123776142"/>
                    </a:ext>
                  </a:extLst>
                </a:gridCol>
                <a:gridCol w="1090833">
                  <a:extLst>
                    <a:ext uri="{9D8B030D-6E8A-4147-A177-3AD203B41FA5}">
                      <a16:colId xmlns:a16="http://schemas.microsoft.com/office/drawing/2014/main" val="1828913981"/>
                    </a:ext>
                  </a:extLst>
                </a:gridCol>
                <a:gridCol w="1360000">
                  <a:extLst>
                    <a:ext uri="{9D8B030D-6E8A-4147-A177-3AD203B41FA5}">
                      <a16:colId xmlns:a16="http://schemas.microsoft.com/office/drawing/2014/main" val="300829412"/>
                    </a:ext>
                  </a:extLst>
                </a:gridCol>
                <a:gridCol w="1813333">
                  <a:extLst>
                    <a:ext uri="{9D8B030D-6E8A-4147-A177-3AD203B41FA5}">
                      <a16:colId xmlns:a16="http://schemas.microsoft.com/office/drawing/2014/main" val="4204401167"/>
                    </a:ext>
                  </a:extLst>
                </a:gridCol>
              </a:tblGrid>
              <a:tr h="26844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id_salarié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Ancienneté_an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Distance domicile/Travail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Work_accident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Niveau de satisfaction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52814"/>
                  </a:ext>
                </a:extLst>
              </a:tr>
              <a:tr h="26844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62059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6D4AD9E3-257E-4DF0-8597-046140B46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40053"/>
              </p:ext>
            </p:extLst>
          </p:nvPr>
        </p:nvGraphicFramePr>
        <p:xfrm>
          <a:off x="2644557" y="3151609"/>
          <a:ext cx="8896666" cy="536892"/>
        </p:xfrm>
        <a:graphic>
          <a:graphicData uri="http://schemas.openxmlformats.org/drawingml/2006/table">
            <a:tbl>
              <a:tblPr/>
              <a:tblGrid>
                <a:gridCol w="1381218">
                  <a:extLst>
                    <a:ext uri="{9D8B030D-6E8A-4147-A177-3AD203B41FA5}">
                      <a16:colId xmlns:a16="http://schemas.microsoft.com/office/drawing/2014/main" val="2011800316"/>
                    </a:ext>
                  </a:extLst>
                </a:gridCol>
                <a:gridCol w="839564">
                  <a:extLst>
                    <a:ext uri="{9D8B030D-6E8A-4147-A177-3AD203B41FA5}">
                      <a16:colId xmlns:a16="http://schemas.microsoft.com/office/drawing/2014/main" val="3233139836"/>
                    </a:ext>
                  </a:extLst>
                </a:gridCol>
                <a:gridCol w="1178097">
                  <a:extLst>
                    <a:ext uri="{9D8B030D-6E8A-4147-A177-3AD203B41FA5}">
                      <a16:colId xmlns:a16="http://schemas.microsoft.com/office/drawing/2014/main" val="3923427521"/>
                    </a:ext>
                  </a:extLst>
                </a:gridCol>
                <a:gridCol w="1746834">
                  <a:extLst>
                    <a:ext uri="{9D8B030D-6E8A-4147-A177-3AD203B41FA5}">
                      <a16:colId xmlns:a16="http://schemas.microsoft.com/office/drawing/2014/main" val="4206716205"/>
                    </a:ext>
                  </a:extLst>
                </a:gridCol>
                <a:gridCol w="1462466">
                  <a:extLst>
                    <a:ext uri="{9D8B030D-6E8A-4147-A177-3AD203B41FA5}">
                      <a16:colId xmlns:a16="http://schemas.microsoft.com/office/drawing/2014/main" val="1878182782"/>
                    </a:ext>
                  </a:extLst>
                </a:gridCol>
                <a:gridCol w="1259345">
                  <a:extLst>
                    <a:ext uri="{9D8B030D-6E8A-4147-A177-3AD203B41FA5}">
                      <a16:colId xmlns:a16="http://schemas.microsoft.com/office/drawing/2014/main" val="97195526"/>
                    </a:ext>
                  </a:extLst>
                </a:gridCol>
                <a:gridCol w="1029142">
                  <a:extLst>
                    <a:ext uri="{9D8B030D-6E8A-4147-A177-3AD203B41FA5}">
                      <a16:colId xmlns:a16="http://schemas.microsoft.com/office/drawing/2014/main" val="1848300000"/>
                    </a:ext>
                  </a:extLst>
                </a:gridCol>
              </a:tblGrid>
              <a:tr h="26844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id_salarié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Contrat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Durée hebdo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Salaire base mensuel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r>
                        <a:rPr lang="fr-F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variable_moyen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Augmentation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Promotion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00691"/>
                  </a:ext>
                </a:extLst>
              </a:tr>
              <a:tr h="26844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2 848,30 €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3341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7ACD8A25-0DB8-42FF-86B8-29B1DF6A4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71172"/>
              </p:ext>
            </p:extLst>
          </p:nvPr>
        </p:nvGraphicFramePr>
        <p:xfrm>
          <a:off x="2644557" y="4609676"/>
          <a:ext cx="9146389" cy="661468"/>
        </p:xfrm>
        <a:graphic>
          <a:graphicData uri="http://schemas.openxmlformats.org/drawingml/2006/table">
            <a:tbl>
              <a:tblPr/>
              <a:tblGrid>
                <a:gridCol w="1306627">
                  <a:extLst>
                    <a:ext uri="{9D8B030D-6E8A-4147-A177-3AD203B41FA5}">
                      <a16:colId xmlns:a16="http://schemas.microsoft.com/office/drawing/2014/main" val="2035285845"/>
                    </a:ext>
                  </a:extLst>
                </a:gridCol>
                <a:gridCol w="1306627">
                  <a:extLst>
                    <a:ext uri="{9D8B030D-6E8A-4147-A177-3AD203B41FA5}">
                      <a16:colId xmlns:a16="http://schemas.microsoft.com/office/drawing/2014/main" val="1813168692"/>
                    </a:ext>
                  </a:extLst>
                </a:gridCol>
                <a:gridCol w="1306627">
                  <a:extLst>
                    <a:ext uri="{9D8B030D-6E8A-4147-A177-3AD203B41FA5}">
                      <a16:colId xmlns:a16="http://schemas.microsoft.com/office/drawing/2014/main" val="2632844777"/>
                    </a:ext>
                  </a:extLst>
                </a:gridCol>
                <a:gridCol w="1306627">
                  <a:extLst>
                    <a:ext uri="{9D8B030D-6E8A-4147-A177-3AD203B41FA5}">
                      <a16:colId xmlns:a16="http://schemas.microsoft.com/office/drawing/2014/main" val="3833148151"/>
                    </a:ext>
                  </a:extLst>
                </a:gridCol>
                <a:gridCol w="1306627">
                  <a:extLst>
                    <a:ext uri="{9D8B030D-6E8A-4147-A177-3AD203B41FA5}">
                      <a16:colId xmlns:a16="http://schemas.microsoft.com/office/drawing/2014/main" val="1989346141"/>
                    </a:ext>
                  </a:extLst>
                </a:gridCol>
                <a:gridCol w="1306627">
                  <a:extLst>
                    <a:ext uri="{9D8B030D-6E8A-4147-A177-3AD203B41FA5}">
                      <a16:colId xmlns:a16="http://schemas.microsoft.com/office/drawing/2014/main" val="816423100"/>
                    </a:ext>
                  </a:extLst>
                </a:gridCol>
                <a:gridCol w="1306627">
                  <a:extLst>
                    <a:ext uri="{9D8B030D-6E8A-4147-A177-3AD203B41FA5}">
                      <a16:colId xmlns:a16="http://schemas.microsoft.com/office/drawing/2014/main" val="2567130575"/>
                    </a:ext>
                  </a:extLst>
                </a:gridCol>
              </a:tblGrid>
              <a:tr h="33073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id_salarié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Sexe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Prénom/Nom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Telephone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Date_naissance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Etat Civil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Enfants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60289"/>
                  </a:ext>
                </a:extLst>
              </a:tr>
              <a:tr h="33073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Prisca Haykal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678908763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04/05/1996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Célibataire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765460"/>
                  </a:ext>
                </a:extLst>
              </a:tr>
            </a:tbl>
          </a:graphicData>
        </a:graphic>
      </p:graphicFrame>
      <p:grpSp>
        <p:nvGrpSpPr>
          <p:cNvPr id="29" name="Groupe 28">
            <a:extLst>
              <a:ext uri="{FF2B5EF4-FFF2-40B4-BE49-F238E27FC236}">
                <a16:creationId xmlns:a16="http://schemas.microsoft.com/office/drawing/2014/main" id="{E959A0DC-CCA6-43A2-976E-C2805430D305}"/>
              </a:ext>
            </a:extLst>
          </p:cNvPr>
          <p:cNvGrpSpPr/>
          <p:nvPr/>
        </p:nvGrpSpPr>
        <p:grpSpPr>
          <a:xfrm>
            <a:off x="2618365" y="1609295"/>
            <a:ext cx="1448810" cy="3359373"/>
            <a:chOff x="1232034" y="1659339"/>
            <a:chExt cx="1448810" cy="33593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CAD8BB-DA82-40EE-B63A-42CAAFBCCE1C}"/>
                </a:ext>
              </a:extLst>
            </p:cNvPr>
            <p:cNvSpPr/>
            <p:nvPr/>
          </p:nvSpPr>
          <p:spPr>
            <a:xfrm>
              <a:off x="1232034" y="1659339"/>
              <a:ext cx="1448810" cy="484971"/>
            </a:xfrm>
            <a:prstGeom prst="rect">
              <a:avLst/>
            </a:prstGeom>
            <a:noFill/>
            <a:ln w="28575">
              <a:solidFill>
                <a:srgbClr val="C12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 dirty="0" err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56B2D4-8CA0-434B-8651-F2E4CA6E7EBB}"/>
                </a:ext>
              </a:extLst>
            </p:cNvPr>
            <p:cNvSpPr/>
            <p:nvPr/>
          </p:nvSpPr>
          <p:spPr>
            <a:xfrm>
              <a:off x="1232034" y="3131153"/>
              <a:ext cx="1448807" cy="417863"/>
            </a:xfrm>
            <a:prstGeom prst="rect">
              <a:avLst/>
            </a:prstGeom>
            <a:noFill/>
            <a:ln w="28575">
              <a:solidFill>
                <a:srgbClr val="C12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 dirty="0" err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155700-9CAB-41A4-8415-2C207636D302}"/>
                </a:ext>
              </a:extLst>
            </p:cNvPr>
            <p:cNvSpPr/>
            <p:nvPr/>
          </p:nvSpPr>
          <p:spPr>
            <a:xfrm>
              <a:off x="1232034" y="4535857"/>
              <a:ext cx="1448804" cy="482855"/>
            </a:xfrm>
            <a:prstGeom prst="rect">
              <a:avLst/>
            </a:prstGeom>
            <a:noFill/>
            <a:ln w="28575">
              <a:solidFill>
                <a:srgbClr val="C12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 dirty="0" err="1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A6E6606A-36C5-41B0-BA0D-A0B3E0422CCD}"/>
                </a:ext>
              </a:extLst>
            </p:cNvPr>
            <p:cNvCxnSpPr>
              <a:cxnSpLocks/>
            </p:cNvCxnSpPr>
            <p:nvPr/>
          </p:nvCxnSpPr>
          <p:spPr>
            <a:xfrm>
              <a:off x="1495793" y="2144310"/>
              <a:ext cx="0" cy="986842"/>
            </a:xfrm>
            <a:prstGeom prst="line">
              <a:avLst/>
            </a:prstGeom>
            <a:ln w="12700">
              <a:solidFill>
                <a:srgbClr val="C1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BDC97B5-0F98-4917-B58E-3BEB5C3E5823}"/>
                </a:ext>
              </a:extLst>
            </p:cNvPr>
            <p:cNvCxnSpPr>
              <a:cxnSpLocks/>
            </p:cNvCxnSpPr>
            <p:nvPr/>
          </p:nvCxnSpPr>
          <p:spPr>
            <a:xfrm>
              <a:off x="1492986" y="3549016"/>
              <a:ext cx="0" cy="986842"/>
            </a:xfrm>
            <a:prstGeom prst="line">
              <a:avLst/>
            </a:prstGeom>
            <a:ln w="12700">
              <a:solidFill>
                <a:srgbClr val="C1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35E49681-9AB5-4F18-ABD2-6B37329C141C}"/>
              </a:ext>
            </a:extLst>
          </p:cNvPr>
          <p:cNvSpPr txBox="1"/>
          <p:nvPr/>
        </p:nvSpPr>
        <p:spPr>
          <a:xfrm>
            <a:off x="317634" y="1693542"/>
            <a:ext cx="144881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</a:rPr>
              <a:t>Table </a:t>
            </a:r>
            <a:r>
              <a:rPr lang="fr-FR" sz="1400" dirty="0" err="1">
                <a:solidFill>
                  <a:schemeClr val="tx2"/>
                </a:solidFill>
              </a:rPr>
              <a:t>info_pro</a:t>
            </a:r>
            <a:r>
              <a:rPr lang="fr-FR" sz="1400" dirty="0">
                <a:solidFill>
                  <a:schemeClr val="tx2"/>
                </a:solidFill>
              </a:rPr>
              <a:t> :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DD01590-02EC-4355-9A58-E11C608C99AC}"/>
              </a:ext>
            </a:extLst>
          </p:cNvPr>
          <p:cNvSpPr txBox="1"/>
          <p:nvPr/>
        </p:nvSpPr>
        <p:spPr>
          <a:xfrm>
            <a:off x="317632" y="3326508"/>
            <a:ext cx="21017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</a:rPr>
              <a:t>Table rémunérations :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9B54328-AFAE-4ABC-82D3-A0E9B603BC51}"/>
              </a:ext>
            </a:extLst>
          </p:cNvPr>
          <p:cNvSpPr txBox="1"/>
          <p:nvPr/>
        </p:nvSpPr>
        <p:spPr>
          <a:xfrm>
            <a:off x="317633" y="4709656"/>
            <a:ext cx="13270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</a:rPr>
              <a:t>Table salarié : </a:t>
            </a:r>
          </a:p>
        </p:txBody>
      </p:sp>
    </p:spTree>
    <p:extLst>
      <p:ext uri="{BB962C8B-B14F-4D97-AF65-F5344CB8AC3E}">
        <p14:creationId xmlns:p14="http://schemas.microsoft.com/office/powerpoint/2010/main" val="336363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B1392-18F0-45B7-B8D2-890A9929D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 err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580456" y="2880565"/>
            <a:ext cx="9782643" cy="1340710"/>
          </a:xfrm>
        </p:spPr>
        <p:txBody>
          <a:bodyPr/>
          <a:lstStyle/>
          <a:p>
            <a:r>
              <a:rPr lang="fr-FR" sz="2800" dirty="0">
                <a:solidFill>
                  <a:schemeClr val="bg1"/>
                </a:solidFill>
              </a:rPr>
              <a:t>2. Workflow </a:t>
            </a:r>
            <a:r>
              <a:rPr lang="fr-FR" sz="2800" dirty="0" err="1">
                <a:solidFill>
                  <a:schemeClr val="bg1"/>
                </a:solidFill>
              </a:rPr>
              <a:t>Knime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70304-FA78-4B4C-90BF-65926878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1" y="6147519"/>
            <a:ext cx="2185738" cy="427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966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56494" y="177371"/>
            <a:ext cx="10922000" cy="371475"/>
          </a:xfrm>
        </p:spPr>
        <p:txBody>
          <a:bodyPr/>
          <a:lstStyle/>
          <a:p>
            <a:r>
              <a:rPr lang="fr-FR" sz="2800" dirty="0"/>
              <a:t>2. Workflow </a:t>
            </a:r>
            <a:r>
              <a:rPr lang="fr-FR" sz="2800" dirty="0" err="1"/>
              <a:t>Knime</a:t>
            </a:r>
            <a:endParaRPr lang="fr-FR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913835-BD16-42EF-B868-FB8FE983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2" y="806943"/>
            <a:ext cx="9428163" cy="540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11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Newco_Master_2019">
  <a:themeElements>
    <a:clrScheme name="Benutzerdefiniert 52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C2B5E8"/>
      </a:hlink>
      <a:folHlink>
        <a:srgbClr val="92E0D5"/>
      </a:folHlink>
    </a:clrScheme>
    <a:fontScheme name="Newco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master for speeches France" id="{F0C4BECE-0328-4220-BAA5-C2C7FDAB0F3E}" vid="{A16EA596-81C3-4CC3-9A4B-17A2D49A0E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Newco_Farben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6846C6"/>
      </a:hlink>
      <a:folHlink>
        <a:srgbClr val="23B3D9"/>
      </a:folHlink>
    </a:clrScheme>
    <a:fontScheme name="Benutzerdefiniert 39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059F6E400FA4F9AAA8374901CCC03" ma:contentTypeVersion="11" ma:contentTypeDescription="Crée un document." ma:contentTypeScope="" ma:versionID="0341a47a6059b8756bea5a84704f78f1">
  <xsd:schema xmlns:xsd="http://www.w3.org/2001/XMLSchema" xmlns:xs="http://www.w3.org/2001/XMLSchema" xmlns:p="http://schemas.microsoft.com/office/2006/metadata/properties" xmlns:ns2="eecf6651-a508-4f37-a460-21dbedb14725" xmlns:ns3="e8662218-1dbc-41b8-9dd4-0e72138e7362" targetNamespace="http://schemas.microsoft.com/office/2006/metadata/properties" ma:root="true" ma:fieldsID="8bbeeb910a95ffb9b26a489915e7a2a3" ns2:_="" ns3:_="">
    <xsd:import namespace="eecf6651-a508-4f37-a460-21dbedb14725"/>
    <xsd:import namespace="e8662218-1dbc-41b8-9dd4-0e72138e73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cf6651-a508-4f37-a460-21dbedb14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62218-1dbc-41b8-9dd4-0e72138e736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A09C9-1A86-4727-843E-3195512FAF18}">
  <ds:schemaRefs>
    <ds:schemaRef ds:uri="http://schemas.microsoft.com/office/2006/documentManagement/types"/>
    <ds:schemaRef ds:uri="e8662218-1dbc-41b8-9dd4-0e72138e7362"/>
    <ds:schemaRef ds:uri="http://purl.org/dc/terms/"/>
    <ds:schemaRef ds:uri="eecf6651-a508-4f37-a460-21dbedb14725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9BFA9BB-C90D-47D2-A9FF-F94967088C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C69CC2-DEF6-4754-A703-7118500068C9}">
  <ds:schemaRefs>
    <ds:schemaRef ds:uri="e8662218-1dbc-41b8-9dd4-0e72138e7362"/>
    <ds:schemaRef ds:uri="eecf6651-a508-4f37-a460-21dbedb147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master for speeches France</Template>
  <TotalTime>19949</TotalTime>
  <Words>653</Words>
  <Application>Microsoft Office PowerPoint</Application>
  <PresentationFormat>Grand écran</PresentationFormat>
  <Paragraphs>228</Paragraphs>
  <Slides>26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Montserrat</vt:lpstr>
      <vt:lpstr>Verdana</vt:lpstr>
      <vt:lpstr>Wingdings</vt:lpstr>
      <vt:lpstr>Newco_Master_2019</vt:lpstr>
      <vt:lpstr>Projet 3 Création du rapport diagnostique de l’égalité professionnelle femmes-hommes avec Knime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Assystem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42pt, bold max. 3 lines</dc:title>
  <dc:creator>HAUSS Guillaume</dc:creator>
  <cp:lastModifiedBy>Prisca Haykal</cp:lastModifiedBy>
  <cp:revision>333</cp:revision>
  <dcterms:created xsi:type="dcterms:W3CDTF">2019-06-28T06:51:16Z</dcterms:created>
  <dcterms:modified xsi:type="dcterms:W3CDTF">2021-05-06T07:14:14Z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0x010100996059F6E400FA4F9AAA8374901CCC03</vt:lpwstr>
  </property>
</Properties>
</file>