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94" r:id="rId5"/>
    <p:sldId id="304" r:id="rId6"/>
    <p:sldId id="325" r:id="rId7"/>
    <p:sldId id="346" r:id="rId8"/>
    <p:sldId id="413" r:id="rId9"/>
    <p:sldId id="414" r:id="rId10"/>
    <p:sldId id="412" r:id="rId11"/>
    <p:sldId id="327" r:id="rId12"/>
    <p:sldId id="415" r:id="rId13"/>
    <p:sldId id="416" r:id="rId14"/>
    <p:sldId id="417" r:id="rId15"/>
    <p:sldId id="380" r:id="rId16"/>
    <p:sldId id="418" r:id="rId17"/>
    <p:sldId id="419" r:id="rId18"/>
    <p:sldId id="420" r:id="rId19"/>
    <p:sldId id="421" r:id="rId20"/>
    <p:sldId id="422" r:id="rId21"/>
    <p:sldId id="424" r:id="rId22"/>
    <p:sldId id="425" r:id="rId23"/>
    <p:sldId id="423" r:id="rId24"/>
    <p:sldId id="426" r:id="rId25"/>
    <p:sldId id="344" r:id="rId26"/>
    <p:sldId id="345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D5EDFDB-7332-4048-89F9-4E14A5B92B64}">
          <p14:sldIdLst>
            <p14:sldId id="294"/>
            <p14:sldId id="304"/>
            <p14:sldId id="325"/>
          </p14:sldIdLst>
        </p14:section>
        <p14:section name="Section sans titre" id="{280D8489-CDA6-4E91-BD1F-6AB12CC60A57}">
          <p14:sldIdLst>
            <p14:sldId id="346"/>
            <p14:sldId id="413"/>
            <p14:sldId id="414"/>
            <p14:sldId id="412"/>
            <p14:sldId id="327"/>
            <p14:sldId id="415"/>
            <p14:sldId id="416"/>
            <p14:sldId id="417"/>
            <p14:sldId id="380"/>
            <p14:sldId id="418"/>
            <p14:sldId id="419"/>
            <p14:sldId id="420"/>
            <p14:sldId id="421"/>
            <p14:sldId id="422"/>
            <p14:sldId id="424"/>
            <p14:sldId id="425"/>
            <p14:sldId id="423"/>
            <p14:sldId id="426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700"/>
    <a:srgbClr val="ADB0B1"/>
    <a:srgbClr val="CCC8CB"/>
    <a:srgbClr val="BABA90"/>
    <a:srgbClr val="CE4825"/>
    <a:srgbClr val="404C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D523-9EB2-1553-AD46-99BF45C7D37D}" v="2490" dt="2021-03-17T09:28:55.035"/>
    <p1510:client id="{7F2BC646-457D-9AB3-BB82-70E1EA91FA13}" v="1417" dt="2021-03-17T13:18:21.826"/>
    <p1510:client id="{80A600EA-677E-95E4-6418-06771CC0E4E2}" v="13" dt="2021-03-16T10:02:02.052"/>
    <p1510:client id="{85DFF567-1776-9A7A-FA73-D65509AFE1C9}" v="266" dt="2021-03-17T09:49:01.751"/>
    <p1510:client id="{8E0108AE-E55B-B765-59DA-7C423F1F4EF1}" v="527" dt="2021-03-17T11:12:20.452"/>
    <p1510:client id="{D29682B3-6B50-A0D2-B12C-039B93239CBC}" v="2" dt="2020-06-15T07:41:17.88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err="1"/>
              <a:t>Formatvorlagen</a:t>
            </a:r>
            <a:r>
              <a:rPr lang="en-US"/>
              <a:t> des </a:t>
            </a:r>
            <a:r>
              <a:rPr lang="en-US" err="1"/>
              <a:t>Textmasters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Presentation subtitle, 20pt, max. 1 line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5013957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5013325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5013325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E95FC75-A10A-4F29-8A1A-D6570F8F6BF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2549525"/>
            <a:ext cx="10922000" cy="3602038"/>
          </a:xfrm>
        </p:spPr>
        <p:txBody>
          <a:bodyPr/>
          <a:lstStyle/>
          <a:p>
            <a:r>
              <a:rPr lang="fr-FR"/>
              <a:t>Cliquez sur l'icône pour ajouter un tableau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9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1160464"/>
            <a:ext cx="4709477" cy="49910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CF8CAC-C66A-4CE8-BA72-CBFE66FBD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1160464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884421"/>
            <a:ext cx="5503864" cy="1267142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DA6F36-02DA-4355-870D-4BF940AE1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1160462"/>
            <a:ext cx="5503863" cy="499109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fr-FR"/>
              <a:t>Cliquez sur l'icône pour ajouter un graphique</a:t>
            </a:r>
            <a:endParaRPr lang="en-US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836333-0C7A-48B7-A96A-CC9BB1EAB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1169837"/>
            <a:ext cx="5317200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549525"/>
            <a:ext cx="53172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549525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1EC6B-943E-48EE-87AB-5042EFD24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BFAE9A-D4BE-4142-A99D-7B426D9C0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Flowing text level, 11 </a:t>
            </a:r>
            <a:r>
              <a:rPr lang="en-GB" noProof="0" err="1"/>
              <a:t>pt</a:t>
            </a:r>
            <a:endParaRPr lang="en-GB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6D6B8-34E1-4D4D-98B3-C61E32029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rgbClr val="805CE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2CA68B89-F2AB-4C3C-ADF3-1F9A973ED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7E7C8B8-7F34-403C-83C0-B85862D74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200C5-54DC-4123-AAC1-A2A6DFAB415F}"/>
              </a:ext>
            </a:extLst>
          </p:cNvPr>
          <p:cNvSpPr txBox="1"/>
          <p:nvPr userDrawn="1"/>
        </p:nvSpPr>
        <p:spPr>
          <a:xfrm>
            <a:off x="982663" y="6382233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bg1"/>
                </a:solidFill>
              </a:rPr>
              <a:t>* </a:t>
            </a:r>
            <a:r>
              <a:rPr lang="fr-FR" sz="1100" b="0">
                <a:solidFill>
                  <a:schemeClr val="bg1"/>
                </a:solidFill>
              </a:rPr>
              <a:t>Osons l’audace, créons la confiance</a:t>
            </a:r>
            <a:endParaRPr lang="de-DE" sz="1100" b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98544C-384E-442D-BBDE-63507E45BCAD}"/>
              </a:ext>
            </a:extLst>
          </p:cNvPr>
          <p:cNvGrpSpPr/>
          <p:nvPr userDrawn="1"/>
        </p:nvGrpSpPr>
        <p:grpSpPr>
          <a:xfrm>
            <a:off x="3726609" y="2199828"/>
            <a:ext cx="4727277" cy="1827073"/>
            <a:chOff x="3726609" y="2199828"/>
            <a:chExt cx="4727277" cy="182707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F1DFA15-693D-4D12-8800-57606A88B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7" cy="1827073"/>
            </a:xfrm>
            <a:prstGeom prst="rect">
              <a:avLst/>
            </a:prstGeom>
          </p:spPr>
        </p:pic>
        <p:sp>
          <p:nvSpPr>
            <p:cNvPr id="14" name="Textfeld 3">
              <a:extLst>
                <a:ext uri="{FF2B5EF4-FFF2-40B4-BE49-F238E27FC236}">
                  <a16:creationId xmlns:a16="http://schemas.microsoft.com/office/drawing/2014/main" id="{CA903C5A-38AA-4C60-BCCD-C5EE976472F3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2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bg1"/>
                  </a:solidFill>
                </a:rPr>
                <a:t>*</a:t>
              </a:r>
              <a:endParaRPr lang="de-DE" sz="800" b="1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260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D56AF-5FE9-4245-96C3-7DB4E92C09F4}"/>
              </a:ext>
            </a:extLst>
          </p:cNvPr>
          <p:cNvSpPr txBox="1"/>
          <p:nvPr userDrawn="1"/>
        </p:nvSpPr>
        <p:spPr>
          <a:xfrm>
            <a:off x="982663" y="6400188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tx2"/>
                </a:solidFill>
              </a:rPr>
              <a:t>* </a:t>
            </a:r>
            <a:r>
              <a:rPr lang="fr-FR" sz="1100" b="0">
                <a:solidFill>
                  <a:schemeClr val="tx2"/>
                </a:solidFill>
              </a:rPr>
              <a:t>Osons l’audace, créons la confiance</a:t>
            </a:r>
            <a:endParaRPr lang="de-DE" sz="1100" b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D8292A-911E-4E21-95E4-4AC69F0DD492}"/>
              </a:ext>
            </a:extLst>
          </p:cNvPr>
          <p:cNvGrpSpPr/>
          <p:nvPr userDrawn="1"/>
        </p:nvGrpSpPr>
        <p:grpSpPr>
          <a:xfrm>
            <a:off x="3726609" y="2199828"/>
            <a:ext cx="4727276" cy="1827073"/>
            <a:chOff x="3726609" y="2199828"/>
            <a:chExt cx="4727276" cy="182707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8DE10B8-D032-4BB0-B634-A92BE1D438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6" cy="1827073"/>
            </a:xfrm>
            <a:prstGeom prst="rect">
              <a:avLst/>
            </a:prstGeom>
          </p:spPr>
        </p:pic>
        <p:sp>
          <p:nvSpPr>
            <p:cNvPr id="13" name="Textfeld 3">
              <a:extLst>
                <a:ext uri="{FF2B5EF4-FFF2-40B4-BE49-F238E27FC236}">
                  <a16:creationId xmlns:a16="http://schemas.microsoft.com/office/drawing/2014/main" id="{C4117E6C-FE26-4416-A009-425029D50B27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2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accent1"/>
                  </a:solidFill>
                </a:rPr>
                <a:t>*</a:t>
              </a:r>
              <a:endParaRPr lang="de-DE" sz="800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0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2549525"/>
            <a:ext cx="10915650" cy="3602038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Topic One</a:t>
            </a:r>
          </a:p>
          <a:p>
            <a:pPr lvl="0"/>
            <a:r>
              <a:rPr lang="en-US"/>
              <a:t>Topic Two</a:t>
            </a:r>
          </a:p>
          <a:p>
            <a:pPr lvl="0"/>
            <a:r>
              <a:rPr lang="en-US"/>
              <a:t>Topic Three</a:t>
            </a:r>
          </a:p>
          <a:p>
            <a:pPr lvl="0"/>
            <a:r>
              <a:rPr lang="en-US"/>
              <a:t>Topic Four</a:t>
            </a:r>
          </a:p>
          <a:p>
            <a:pPr lvl="0"/>
            <a:r>
              <a:rPr lang="en-US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2549525"/>
            <a:ext cx="10922001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1169837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2551563"/>
            <a:ext cx="10922400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2CE11-3F42-46F9-8793-F8FB6AB4AF16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74" r:id="rId11"/>
    <p:sldLayoutId id="2147483658" r:id="rId12"/>
    <p:sldLayoutId id="2147483673" r:id="rId13"/>
    <p:sldLayoutId id="2147483663" r:id="rId14"/>
    <p:sldLayoutId id="2147483666" r:id="rId15"/>
    <p:sldLayoutId id="2147483665" r:id="rId16"/>
    <p:sldLayoutId id="2147483664" r:id="rId17"/>
    <p:sldLayoutId id="2147483669" r:id="rId18"/>
    <p:sldLayoutId id="2147483668" r:id="rId19"/>
    <p:sldLayoutId id="2147483670" r:id="rId20"/>
    <p:sldLayoutId id="2147483661" r:id="rId21"/>
    <p:sldLayoutId id="2147483662" r:id="rId22"/>
    <p:sldLayoutId id="2147483675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875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731" userDrawn="1">
          <p15:clr>
            <a:srgbClr val="F26B43"/>
          </p15:clr>
        </p15:guide>
        <p15:guide id="9" orient="horz" pos="1360" userDrawn="1">
          <p15:clr>
            <a:srgbClr val="F26B43"/>
          </p15:clr>
        </p15:guide>
        <p15:guide id="10" orient="horz" pos="16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9752" y="822961"/>
            <a:ext cx="10991966" cy="2757224"/>
          </a:xfrm>
        </p:spPr>
        <p:txBody>
          <a:bodyPr/>
          <a:lstStyle/>
          <a:p>
            <a:r>
              <a:rPr lang="fr-FR" dirty="0"/>
              <a:t>Projet 6</a:t>
            </a:r>
            <a:br>
              <a:rPr lang="fr-FR" dirty="0"/>
            </a:br>
            <a:r>
              <a:rPr lang="fr-FR" sz="3200" b="0" dirty="0"/>
              <a:t>Produisez une étude de marché avec R ou Python</a:t>
            </a:r>
            <a:br>
              <a:rPr lang="fr-FR" dirty="0"/>
            </a:br>
            <a:endParaRPr lang="fr-FR" sz="3200" b="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  <p:sp>
        <p:nvSpPr>
          <p:cNvPr id="3" name="ZoneTexte 2"/>
          <p:cNvSpPr txBox="1"/>
          <p:nvPr/>
        </p:nvSpPr>
        <p:spPr>
          <a:xfrm>
            <a:off x="385011" y="5153794"/>
            <a:ext cx="14891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HAYKAL Prisca</a:t>
            </a:r>
          </a:p>
        </p:txBody>
      </p:sp>
      <p:sp>
        <p:nvSpPr>
          <p:cNvPr id="12" name="Sous-titre 1"/>
          <p:cNvSpPr>
            <a:spLocks noGrp="1"/>
          </p:cNvSpPr>
          <p:nvPr>
            <p:ph type="subTitle" idx="1"/>
          </p:nvPr>
        </p:nvSpPr>
        <p:spPr>
          <a:xfrm>
            <a:off x="385011" y="5534515"/>
            <a:ext cx="4515612" cy="27357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1000" dirty="0"/>
              <a:t>26/08/2021</a:t>
            </a:r>
          </a:p>
        </p:txBody>
      </p:sp>
    </p:spTree>
    <p:extLst>
      <p:ext uri="{BB962C8B-B14F-4D97-AF65-F5344CB8AC3E}">
        <p14:creationId xmlns:p14="http://schemas.microsoft.com/office/powerpoint/2010/main" val="111786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2. CAH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2.1 Dendrogramme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55E88855-2EEA-41DC-AED6-80D21F7DB713}"/>
              </a:ext>
            </a:extLst>
          </p:cNvPr>
          <p:cNvGrpSpPr/>
          <p:nvPr/>
        </p:nvGrpSpPr>
        <p:grpSpPr>
          <a:xfrm>
            <a:off x="2551371" y="177371"/>
            <a:ext cx="7268640" cy="6436311"/>
            <a:chOff x="2763127" y="337351"/>
            <a:chExt cx="7268640" cy="643631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DEFF19B-CA1E-411B-BF06-EC38DD80A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3127" y="419759"/>
              <a:ext cx="7268640" cy="6260870"/>
            </a:xfrm>
            <a:prstGeom prst="rect">
              <a:avLst/>
            </a:prstGeom>
          </p:spPr>
        </p:pic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230CB1B-D8B6-4D19-9F1A-B8CC8CD2343A}"/>
                </a:ext>
              </a:extLst>
            </p:cNvPr>
            <p:cNvCxnSpPr/>
            <p:nvPr/>
          </p:nvCxnSpPr>
          <p:spPr>
            <a:xfrm flipV="1">
              <a:off x="5770486" y="337351"/>
              <a:ext cx="0" cy="643631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0AF8D355-4666-4945-A7B8-FB3D0915F348}"/>
              </a:ext>
            </a:extLst>
          </p:cNvPr>
          <p:cNvSpPr txBox="1"/>
          <p:nvPr/>
        </p:nvSpPr>
        <p:spPr>
          <a:xfrm>
            <a:off x="9857140" y="3457506"/>
            <a:ext cx="21688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-&gt; </a:t>
            </a:r>
            <a:r>
              <a:rPr lang="fr-FR" sz="1400" b="1" dirty="0">
                <a:solidFill>
                  <a:schemeClr val="tx2"/>
                </a:solidFill>
              </a:rPr>
              <a:t>7</a:t>
            </a:r>
            <a:r>
              <a:rPr lang="fr-FR" sz="1400" dirty="0">
                <a:solidFill>
                  <a:schemeClr val="tx2"/>
                </a:solidFill>
              </a:rPr>
              <a:t> groupes constitués</a:t>
            </a:r>
          </a:p>
        </p:txBody>
      </p:sp>
    </p:spTree>
    <p:extLst>
      <p:ext uri="{BB962C8B-B14F-4D97-AF65-F5344CB8AC3E}">
        <p14:creationId xmlns:p14="http://schemas.microsoft.com/office/powerpoint/2010/main" val="181668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2. CAH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2.2 Résultat du CAH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3F7EE1-ACB7-4EF9-82AD-27091E029176}"/>
              </a:ext>
            </a:extLst>
          </p:cNvPr>
          <p:cNvSpPr/>
          <p:nvPr/>
        </p:nvSpPr>
        <p:spPr>
          <a:xfrm>
            <a:off x="6830297" y="810992"/>
            <a:ext cx="534483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Groupe 1: Pays consommateur de viandes, mais peu de volailles et qui en produit une très grande quantité par rapport à l'importation -&gt; </a:t>
            </a:r>
            <a:r>
              <a:rPr lang="fr-FR" sz="1200" b="1" dirty="0"/>
              <a:t>5/7 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>
                <a:solidFill>
                  <a:srgbClr val="00B050"/>
                </a:solidFill>
              </a:rPr>
              <a:t>Groupe 2: </a:t>
            </a:r>
            <a:r>
              <a:rPr lang="fr-FR" sz="1200" b="1" dirty="0"/>
              <a:t>Groupe de la France, pays intéressants </a:t>
            </a:r>
            <a:r>
              <a:rPr lang="fr-FR" sz="1200" dirty="0"/>
              <a:t>: Pays riche et stable politiquement, qui consomme beaucoup de viande et de volailles, et qui en importe et en produit beaucoup. Le taux de douane très faible -&gt; </a:t>
            </a:r>
            <a:r>
              <a:rPr lang="fr-FR" sz="1200" b="1" dirty="0">
                <a:solidFill>
                  <a:srgbClr val="00B050"/>
                </a:solidFill>
              </a:rPr>
              <a:t>1/7</a:t>
            </a:r>
            <a:endParaRPr lang="fr-FR" sz="1200" dirty="0">
              <a:solidFill>
                <a:srgbClr val="00B050"/>
              </a:solidFill>
            </a:endParaRPr>
          </a:p>
          <a:p>
            <a:endParaRPr lang="fr-FR" sz="1200" dirty="0"/>
          </a:p>
          <a:p>
            <a:r>
              <a:rPr lang="fr-FR" sz="1200" dirty="0">
                <a:solidFill>
                  <a:srgbClr val="FF0000"/>
                </a:solidFill>
              </a:rPr>
              <a:t>Groupe 3:</a:t>
            </a:r>
            <a:r>
              <a:rPr lang="fr-FR" sz="1200" dirty="0"/>
              <a:t> </a:t>
            </a:r>
            <a:r>
              <a:rPr lang="fr-FR" sz="1200" b="1" dirty="0"/>
              <a:t>Marché très difficile </a:t>
            </a:r>
            <a:r>
              <a:rPr lang="fr-FR" sz="1200" dirty="0"/>
              <a:t>: Pays pauvre et instable, qui ne consomme pas beaucoup de viandes ni de volailles et qui en importe très peu mais avec un faible taux de douane -&gt; </a:t>
            </a:r>
            <a:r>
              <a:rPr lang="fr-FR" sz="1200" b="1" dirty="0">
                <a:solidFill>
                  <a:srgbClr val="FF0000"/>
                </a:solidFill>
              </a:rPr>
              <a:t>7/7</a:t>
            </a:r>
            <a:endParaRPr lang="fr-FR" sz="1200" dirty="0">
              <a:solidFill>
                <a:srgbClr val="FF0000"/>
              </a:solidFill>
            </a:endParaRPr>
          </a:p>
          <a:p>
            <a:endParaRPr lang="fr-FR" sz="1200" dirty="0"/>
          </a:p>
          <a:p>
            <a:r>
              <a:rPr lang="fr-FR" sz="1200" dirty="0"/>
              <a:t>Groupe 4: Pays riche et stable politiquement, très consommateur de viande et de volailles, qui en importe beaucoup et en produit très peu mais taux de douane très </a:t>
            </a:r>
            <a:r>
              <a:rPr lang="fr-FR" sz="1200" dirty="0" err="1"/>
              <a:t>élévé</a:t>
            </a:r>
            <a:r>
              <a:rPr lang="fr-FR" sz="1200" dirty="0"/>
              <a:t> -&gt;</a:t>
            </a:r>
            <a:r>
              <a:rPr lang="fr-FR" sz="1200" b="1" dirty="0"/>
              <a:t> 4/7</a:t>
            </a:r>
          </a:p>
          <a:p>
            <a:endParaRPr lang="fr-FR" sz="1200" dirty="0"/>
          </a:p>
          <a:p>
            <a:r>
              <a:rPr lang="fr-FR" sz="1200" dirty="0">
                <a:solidFill>
                  <a:srgbClr val="FF0000"/>
                </a:solidFill>
              </a:rPr>
              <a:t>Groupe 5: </a:t>
            </a:r>
            <a:r>
              <a:rPr lang="fr-FR" sz="1200" b="1" dirty="0"/>
              <a:t>Marché difficile </a:t>
            </a:r>
            <a:r>
              <a:rPr lang="fr-FR" sz="1200" dirty="0"/>
              <a:t>Pays pauvre et instable politiquement, avec une forte croissance démographique. Il ne consomme pas beaucoup de viandes et importe très peu de volailles. Taux de douane faible </a:t>
            </a:r>
            <a:r>
              <a:rPr lang="fr-FR" sz="1200" dirty="0">
                <a:solidFill>
                  <a:srgbClr val="FF0000"/>
                </a:solidFill>
              </a:rPr>
              <a:t>-&gt; </a:t>
            </a:r>
            <a:r>
              <a:rPr lang="fr-FR" sz="1200" b="1" dirty="0">
                <a:solidFill>
                  <a:srgbClr val="FF0000"/>
                </a:solidFill>
              </a:rPr>
              <a:t>6/7 </a:t>
            </a:r>
            <a:endParaRPr lang="fr-FR" sz="1200" dirty="0">
              <a:solidFill>
                <a:srgbClr val="FF0000"/>
              </a:solidFill>
            </a:endParaRPr>
          </a:p>
          <a:p>
            <a:endParaRPr lang="fr-FR" sz="1200" dirty="0">
              <a:solidFill>
                <a:srgbClr val="00B050"/>
              </a:solidFill>
            </a:endParaRPr>
          </a:p>
          <a:p>
            <a:r>
              <a:rPr lang="fr-FR" sz="1200" dirty="0"/>
              <a:t>Groupe 6: </a:t>
            </a:r>
            <a:r>
              <a:rPr lang="fr-FR" sz="1200" b="1" dirty="0"/>
              <a:t>Pays intéressants </a:t>
            </a:r>
            <a:r>
              <a:rPr lang="fr-FR" sz="1200" dirty="0"/>
              <a:t>Pays stable politiquement, consommateur de viandes dont la volailles et qui en produit peu et en importe beaucoup. Taux de douane moyen -&gt; </a:t>
            </a:r>
            <a:r>
              <a:rPr lang="fr-FR" sz="1200" b="1" dirty="0"/>
              <a:t>2/7 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Groupe 7: Pays moyennement stable politiquement, faible consommateur de viandes dont la volailles mais qui en importe plus qu’il n’en produit. Taux de douane relativement faible -&gt; </a:t>
            </a:r>
            <a:r>
              <a:rPr lang="fr-FR" sz="1200" b="1" dirty="0"/>
              <a:t>3/7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DA1FD9-6AA8-4B38-9F8E-F7C6F6B447B9}"/>
              </a:ext>
            </a:extLst>
          </p:cNvPr>
          <p:cNvSpPr txBox="1"/>
          <p:nvPr/>
        </p:nvSpPr>
        <p:spPr>
          <a:xfrm>
            <a:off x="2363066" y="1160751"/>
            <a:ext cx="18242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err="1">
                <a:solidFill>
                  <a:schemeClr val="tx2"/>
                </a:solidFill>
              </a:rPr>
              <a:t>Heatmap</a:t>
            </a:r>
            <a:r>
              <a:rPr lang="fr-FR" sz="1100" b="1" dirty="0">
                <a:solidFill>
                  <a:schemeClr val="tx2"/>
                </a:solidFill>
              </a:rPr>
              <a:t> des </a:t>
            </a:r>
            <a:r>
              <a:rPr lang="fr-FR" sz="1100" b="1" dirty="0" err="1">
                <a:solidFill>
                  <a:schemeClr val="tx2"/>
                </a:solidFill>
              </a:rPr>
              <a:t>centroïds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56213B-87AE-453C-A912-465EC3458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71" b="2857"/>
          <a:stretch/>
        </p:blipFill>
        <p:spPr>
          <a:xfrm>
            <a:off x="272658" y="1507536"/>
            <a:ext cx="6301064" cy="49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466848" y="2906428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3. Algorithme du </a:t>
            </a:r>
            <a:r>
              <a:rPr lang="fr-FR" sz="2800" dirty="0" err="1">
                <a:solidFill>
                  <a:schemeClr val="bg1"/>
                </a:solidFill>
              </a:rPr>
              <a:t>Kmeans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4184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3. Algorithme du </a:t>
            </a:r>
            <a:r>
              <a:rPr lang="fr-FR" sz="2800" dirty="0" err="1"/>
              <a:t>Kmeans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3.1. Choix du nombre de clusters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14D51915-10D4-47BB-BBC9-BB728584172B}"/>
              </a:ext>
            </a:extLst>
          </p:cNvPr>
          <p:cNvGrpSpPr/>
          <p:nvPr/>
        </p:nvGrpSpPr>
        <p:grpSpPr>
          <a:xfrm>
            <a:off x="775283" y="1665530"/>
            <a:ext cx="4429125" cy="3037642"/>
            <a:chOff x="705757" y="1839158"/>
            <a:chExt cx="4429125" cy="303764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DED3E2B-AA77-4919-943E-5AE01FE20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757" y="1981200"/>
              <a:ext cx="4429125" cy="2895600"/>
            </a:xfrm>
            <a:prstGeom prst="rect">
              <a:avLst/>
            </a:prstGeom>
          </p:spPr>
        </p:pic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42461E59-3C37-4FF6-938B-47913C0D9D9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274" y="1839158"/>
              <a:ext cx="0" cy="303764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D246F1D9-D5C6-4EA7-8A15-2F3F5CEBB0CA}"/>
              </a:ext>
            </a:extLst>
          </p:cNvPr>
          <p:cNvSpPr txBox="1"/>
          <p:nvPr/>
        </p:nvSpPr>
        <p:spPr>
          <a:xfrm>
            <a:off x="1904769" y="1266137"/>
            <a:ext cx="18418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Méthode du coude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4A25451-1C0F-4E29-936E-210F44C3DA6F}"/>
              </a:ext>
            </a:extLst>
          </p:cNvPr>
          <p:cNvGrpSpPr/>
          <p:nvPr/>
        </p:nvGrpSpPr>
        <p:grpSpPr>
          <a:xfrm>
            <a:off x="6639844" y="1522488"/>
            <a:ext cx="4438650" cy="3126024"/>
            <a:chOff x="6531098" y="2193365"/>
            <a:chExt cx="4438650" cy="3126024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070AF4B-BC59-4DB8-98A7-FFA2394C6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1098" y="2442839"/>
              <a:ext cx="4438650" cy="2876550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E24FFB7-2A12-4DD1-B0ED-1B3AAABE006B}"/>
                </a:ext>
              </a:extLst>
            </p:cNvPr>
            <p:cNvCxnSpPr>
              <a:cxnSpLocks/>
            </p:cNvCxnSpPr>
            <p:nvPr/>
          </p:nvCxnSpPr>
          <p:spPr>
            <a:xfrm>
              <a:off x="8634980" y="2193365"/>
              <a:ext cx="0" cy="303764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44F216EA-6CE6-43C3-B8B2-B97BF0302976}"/>
              </a:ext>
            </a:extLst>
          </p:cNvPr>
          <p:cNvSpPr txBox="1"/>
          <p:nvPr/>
        </p:nvSpPr>
        <p:spPr>
          <a:xfrm>
            <a:off x="7632872" y="1266137"/>
            <a:ext cx="24525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Coefficient de silhouette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8D68D8-5A87-48E9-BDCB-B4EAF1A1F306}"/>
              </a:ext>
            </a:extLst>
          </p:cNvPr>
          <p:cNvSpPr txBox="1"/>
          <p:nvPr/>
        </p:nvSpPr>
        <p:spPr>
          <a:xfrm>
            <a:off x="1213874" y="4829670"/>
            <a:ext cx="33438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Il semble y avoir un coude à </a:t>
            </a:r>
            <a:r>
              <a:rPr lang="fr-FR" sz="1100" b="1" dirty="0">
                <a:solidFill>
                  <a:schemeClr val="tx2"/>
                </a:solidFill>
              </a:rPr>
              <a:t>5 et à 7 clusters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7594CD-6593-4BD5-8801-A3BA5E113064}"/>
              </a:ext>
            </a:extLst>
          </p:cNvPr>
          <p:cNvSpPr txBox="1"/>
          <p:nvPr/>
        </p:nvSpPr>
        <p:spPr>
          <a:xfrm>
            <a:off x="6612528" y="4829669"/>
            <a:ext cx="45525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Le coefficient de silhouette est à son maximum pour </a:t>
            </a:r>
            <a:r>
              <a:rPr lang="fr-FR" sz="1100" b="1" dirty="0">
                <a:solidFill>
                  <a:schemeClr val="tx2"/>
                </a:solidFill>
              </a:rPr>
              <a:t>7 clusters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54A470-1DBC-4538-893A-CAC35AADB765}"/>
              </a:ext>
            </a:extLst>
          </p:cNvPr>
          <p:cNvSpPr txBox="1"/>
          <p:nvPr/>
        </p:nvSpPr>
        <p:spPr>
          <a:xfrm>
            <a:off x="3483082" y="5784127"/>
            <a:ext cx="5376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On choisit donc </a:t>
            </a:r>
            <a:r>
              <a:rPr lang="fr-FR" sz="1600" b="1" dirty="0">
                <a:solidFill>
                  <a:schemeClr val="tx2"/>
                </a:solidFill>
              </a:rPr>
              <a:t>7 clusters </a:t>
            </a:r>
            <a:r>
              <a:rPr lang="fr-FR" sz="1600" dirty="0">
                <a:solidFill>
                  <a:schemeClr val="tx2"/>
                </a:solidFill>
              </a:rPr>
              <a:t>pour réaliser le k-</a:t>
            </a:r>
            <a:r>
              <a:rPr lang="fr-FR" sz="1600" dirty="0" err="1">
                <a:solidFill>
                  <a:schemeClr val="tx2"/>
                </a:solidFill>
              </a:rPr>
              <a:t>means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1640883-D16F-4BA8-BF7E-26362EA425EF}"/>
              </a:ext>
            </a:extLst>
          </p:cNvPr>
          <p:cNvCxnSpPr>
            <a:cxnSpLocks/>
          </p:cNvCxnSpPr>
          <p:nvPr/>
        </p:nvCxnSpPr>
        <p:spPr>
          <a:xfrm>
            <a:off x="3030459" y="1665530"/>
            <a:ext cx="0" cy="303764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4" grpId="0"/>
      <p:bldP spid="1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C515BF7-0D44-4B66-829B-A0AE5051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3" y="1664051"/>
            <a:ext cx="5997948" cy="494867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3. Algorithme du </a:t>
            </a:r>
            <a:r>
              <a:rPr lang="fr-FR" sz="2800" dirty="0" err="1"/>
              <a:t>Kmeans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3.2 Résultat du </a:t>
            </a:r>
            <a:r>
              <a:rPr lang="fr-FR" sz="1200" dirty="0" err="1">
                <a:solidFill>
                  <a:schemeClr val="accent1"/>
                </a:solidFill>
              </a:rPr>
              <a:t>Kmeans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12A9E6-A912-4912-B4EB-C8ED52B8BBFA}"/>
              </a:ext>
            </a:extLst>
          </p:cNvPr>
          <p:cNvSpPr/>
          <p:nvPr/>
        </p:nvSpPr>
        <p:spPr>
          <a:xfrm>
            <a:off x="6924582" y="810992"/>
            <a:ext cx="51490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Groupe 0 : </a:t>
            </a:r>
            <a:r>
              <a:rPr lang="fr-FR" sz="1200" dirty="0"/>
              <a:t>Pays moyennement consommateur de viandes dont le poulet mais qui en produit plus qu'il n'en importe avec un faible taux de douane -&gt; </a:t>
            </a:r>
            <a:r>
              <a:rPr lang="fr-FR" sz="1200" b="1" dirty="0">
                <a:solidFill>
                  <a:srgbClr val="FF0000"/>
                </a:solidFill>
              </a:rPr>
              <a:t>6/7</a:t>
            </a:r>
          </a:p>
          <a:p>
            <a:endParaRPr lang="fr-FR" sz="1200" dirty="0"/>
          </a:p>
          <a:p>
            <a:r>
              <a:rPr lang="fr-FR" sz="1200" dirty="0"/>
              <a:t>Groupe 1 : Pays pauvres, peu consommateur de viandes dont la volaille, mais qui en importe beaucoup et en produit très peu avec un taux de douane moyen -&gt; </a:t>
            </a:r>
            <a:r>
              <a:rPr lang="fr-FR" sz="1200" b="1" dirty="0"/>
              <a:t>3/7</a:t>
            </a:r>
          </a:p>
          <a:p>
            <a:endParaRPr lang="fr-FR" sz="1200" dirty="0"/>
          </a:p>
          <a:p>
            <a:r>
              <a:rPr lang="fr-FR" sz="1200" dirty="0"/>
              <a:t>Groupe 2 : </a:t>
            </a:r>
            <a:r>
              <a:rPr lang="fr-FR" sz="1200" b="1" dirty="0"/>
              <a:t>Pays intéressants : </a:t>
            </a:r>
            <a:r>
              <a:rPr lang="fr-FR" sz="1200" dirty="0"/>
              <a:t>Pays riche et stable politiquement, très consommateur de viande et de volailles, qui en importe beaucoup et en produit très peu avec un taux de douane moyen </a:t>
            </a:r>
            <a:r>
              <a:rPr lang="fr-FR" sz="1200" b="1" dirty="0"/>
              <a:t>-&gt; 2/7</a:t>
            </a:r>
          </a:p>
          <a:p>
            <a:endParaRPr lang="fr-FR" sz="1200" dirty="0"/>
          </a:p>
          <a:p>
            <a:r>
              <a:rPr lang="fr-FR" sz="1200" dirty="0">
                <a:solidFill>
                  <a:srgbClr val="FF0000"/>
                </a:solidFill>
              </a:rPr>
              <a:t>Groupe 3 : </a:t>
            </a:r>
            <a:r>
              <a:rPr lang="fr-FR" sz="1200" b="1" dirty="0"/>
              <a:t>Marché difficile : </a:t>
            </a:r>
            <a:r>
              <a:rPr lang="fr-FR" sz="1200" dirty="0"/>
              <a:t>Pays pauvres et très instable, très peu consommateur de viandes et qui en produit une très grande partie -&gt; </a:t>
            </a:r>
            <a:r>
              <a:rPr lang="fr-FR" sz="1200" b="1" dirty="0">
                <a:solidFill>
                  <a:srgbClr val="FF0000"/>
                </a:solidFill>
              </a:rPr>
              <a:t>7/7</a:t>
            </a:r>
          </a:p>
          <a:p>
            <a:endParaRPr lang="fr-FR" sz="1200" dirty="0"/>
          </a:p>
          <a:p>
            <a:r>
              <a:rPr lang="fr-FR" sz="1200" dirty="0"/>
              <a:t>Groupe 4 : Pays moyennement riche, très consommateur de viande mais très peu de poulet, et qui produit beaucoup plus qu'il n'importe -&gt; </a:t>
            </a:r>
            <a:r>
              <a:rPr lang="fr-FR" sz="1200" b="1" dirty="0"/>
              <a:t>5/7</a:t>
            </a:r>
          </a:p>
          <a:p>
            <a:endParaRPr lang="fr-FR" sz="1200" dirty="0"/>
          </a:p>
          <a:p>
            <a:r>
              <a:rPr lang="fr-FR" sz="1200" dirty="0"/>
              <a:t>Groupe 5 : Pays riche et stable politiquement, consommateur moyen de viande dont le poulet, qui en importe très peu et en produit beaucoup et dont le taux de douane est très élevé -&gt; </a:t>
            </a:r>
            <a:r>
              <a:rPr lang="fr-FR" sz="1200" b="1" dirty="0"/>
              <a:t>4/7</a:t>
            </a:r>
          </a:p>
          <a:p>
            <a:endParaRPr lang="fr-FR" sz="1200" dirty="0"/>
          </a:p>
          <a:p>
            <a:r>
              <a:rPr lang="fr-FR" sz="1200" dirty="0">
                <a:solidFill>
                  <a:srgbClr val="00B050"/>
                </a:solidFill>
              </a:rPr>
              <a:t>Groupe 6 : </a:t>
            </a:r>
            <a:r>
              <a:rPr lang="fr-FR" sz="1200" b="1" dirty="0"/>
              <a:t>Groupe de la France, pays intéressants : </a:t>
            </a:r>
            <a:r>
              <a:rPr lang="fr-FR" sz="1200" dirty="0"/>
              <a:t>Pays riche, très consommateur de viande et moyennement de poulet, qui en produit plus qu'il n'en importe et dont le taux de douane est très faible -&gt; </a:t>
            </a:r>
            <a:r>
              <a:rPr lang="fr-FR" sz="1200" b="1" dirty="0">
                <a:solidFill>
                  <a:srgbClr val="00B050"/>
                </a:solidFill>
              </a:rPr>
              <a:t>1/7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6EF648-704C-4D18-B0B2-20C83563A7F7}"/>
              </a:ext>
            </a:extLst>
          </p:cNvPr>
          <p:cNvSpPr txBox="1"/>
          <p:nvPr/>
        </p:nvSpPr>
        <p:spPr>
          <a:xfrm>
            <a:off x="2700417" y="1317266"/>
            <a:ext cx="18242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 err="1">
                <a:solidFill>
                  <a:schemeClr val="tx2"/>
                </a:solidFill>
              </a:rPr>
              <a:t>Heatmap</a:t>
            </a:r>
            <a:r>
              <a:rPr lang="fr-FR" sz="1100" b="1" dirty="0">
                <a:solidFill>
                  <a:schemeClr val="tx2"/>
                </a:solidFill>
              </a:rPr>
              <a:t> des </a:t>
            </a:r>
            <a:r>
              <a:rPr lang="fr-FR" sz="1100" b="1" dirty="0" err="1">
                <a:solidFill>
                  <a:schemeClr val="tx2"/>
                </a:solidFill>
              </a:rPr>
              <a:t>centroïds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1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2127576" y="2933061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4. Analyse en composantes principales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387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4. Analyse en composantes principales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4.1 Eboulis des valeurs propres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CB62C5-5275-419C-A21D-9A7575784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99" y="1332338"/>
            <a:ext cx="5919459" cy="40449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858C3E-2230-49A1-8978-6CCBF851BD8A}"/>
              </a:ext>
            </a:extLst>
          </p:cNvPr>
          <p:cNvSpPr txBox="1"/>
          <p:nvPr/>
        </p:nvSpPr>
        <p:spPr>
          <a:xfrm>
            <a:off x="4309012" y="5525662"/>
            <a:ext cx="409727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Je choisis de faire l’ACP sur </a:t>
            </a:r>
            <a:r>
              <a:rPr lang="fr-FR" sz="1100" b="1" dirty="0">
                <a:solidFill>
                  <a:schemeClr val="tx2"/>
                </a:solidFill>
              </a:rPr>
              <a:t>4 composantes principales</a:t>
            </a:r>
            <a:endParaRPr lang="fr-FR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0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4. Analyse en composantes principales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4.2 Cercle des corrélations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2EC46E-57F6-4584-82BC-CC2BC0CB4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130868"/>
            <a:ext cx="5324475" cy="41338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F271D7E-6FBA-4EFA-A7FC-0567E1A28682}"/>
              </a:ext>
            </a:extLst>
          </p:cNvPr>
          <p:cNvSpPr txBox="1"/>
          <p:nvPr/>
        </p:nvSpPr>
        <p:spPr>
          <a:xfrm>
            <a:off x="3433762" y="5473216"/>
            <a:ext cx="567641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100" dirty="0" err="1">
                <a:solidFill>
                  <a:schemeClr val="tx2"/>
                </a:solidFill>
              </a:rPr>
              <a:t>ratio_produit</a:t>
            </a:r>
            <a:r>
              <a:rPr lang="fr-FR" sz="1100" dirty="0">
                <a:solidFill>
                  <a:schemeClr val="tx2"/>
                </a:solidFill>
              </a:rPr>
              <a:t> est représenté sur F2</a:t>
            </a:r>
          </a:p>
          <a:p>
            <a:pPr marL="171450" indent="-171450">
              <a:buFontTx/>
              <a:buChar char="-"/>
            </a:pPr>
            <a:r>
              <a:rPr lang="fr-FR" sz="1100" dirty="0" err="1">
                <a:solidFill>
                  <a:schemeClr val="tx2"/>
                </a:solidFill>
              </a:rPr>
              <a:t>ratio_viandes</a:t>
            </a:r>
            <a:r>
              <a:rPr lang="fr-FR" sz="1100" dirty="0">
                <a:solidFill>
                  <a:schemeClr val="tx2"/>
                </a:solidFill>
              </a:rPr>
              <a:t>, </a:t>
            </a:r>
            <a:r>
              <a:rPr lang="fr-FR" sz="1100" dirty="0" err="1">
                <a:solidFill>
                  <a:schemeClr val="tx2"/>
                </a:solidFill>
              </a:rPr>
              <a:t>pib_par_habitant</a:t>
            </a:r>
            <a:r>
              <a:rPr lang="fr-FR" sz="1100" dirty="0">
                <a:solidFill>
                  <a:schemeClr val="tx2"/>
                </a:solidFill>
              </a:rPr>
              <a:t> et </a:t>
            </a:r>
            <a:r>
              <a:rPr lang="fr-FR" sz="1100" dirty="0" err="1">
                <a:solidFill>
                  <a:schemeClr val="tx2"/>
                </a:solidFill>
              </a:rPr>
              <a:t>stabilite_politique</a:t>
            </a:r>
            <a:r>
              <a:rPr lang="fr-FR" sz="1100" dirty="0">
                <a:solidFill>
                  <a:schemeClr val="tx2"/>
                </a:solidFill>
              </a:rPr>
              <a:t> sont représentés sur F1</a:t>
            </a:r>
          </a:p>
          <a:p>
            <a:r>
              <a:rPr lang="fr-FR" sz="11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7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4. Analyse en composantes principales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2" y="626326"/>
            <a:ext cx="490197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4.3 Projection des individus sur le premier plan factoriel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8FE17A-9EB8-445C-B908-30536397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14" y="1575139"/>
            <a:ext cx="4857750" cy="4133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255F5E8-C33B-4107-BEBC-E6CD6E8BA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794" y="1575139"/>
            <a:ext cx="48387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2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4. Analyse en composantes principales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4.4 Cercle des corrélations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D19A6B-7F3C-4A30-8B23-9D2AC37D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162350"/>
            <a:ext cx="5343525" cy="4219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1C7899-7D82-4820-BFB2-ECCEA0844587}"/>
              </a:ext>
            </a:extLst>
          </p:cNvPr>
          <p:cNvSpPr/>
          <p:nvPr/>
        </p:nvSpPr>
        <p:spPr>
          <a:xfrm>
            <a:off x="4434038" y="569565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100" dirty="0" err="1">
                <a:solidFill>
                  <a:schemeClr val="tx2"/>
                </a:solidFill>
              </a:rPr>
              <a:t>taux_droits_douane</a:t>
            </a:r>
            <a:r>
              <a:rPr lang="fr-FR" sz="1100" dirty="0">
                <a:solidFill>
                  <a:schemeClr val="tx2"/>
                </a:solidFill>
              </a:rPr>
              <a:t> est représenté sur F4</a:t>
            </a:r>
          </a:p>
          <a:p>
            <a:pPr marL="171450" indent="-171450">
              <a:buFontTx/>
              <a:buChar char="-"/>
            </a:pPr>
            <a:r>
              <a:rPr lang="fr-FR" sz="1100" dirty="0" err="1">
                <a:solidFill>
                  <a:schemeClr val="tx2"/>
                </a:solidFill>
              </a:rPr>
              <a:t>ratio_volailles</a:t>
            </a:r>
            <a:r>
              <a:rPr lang="fr-FR" sz="1100" dirty="0">
                <a:solidFill>
                  <a:schemeClr val="tx2"/>
                </a:solidFill>
              </a:rPr>
              <a:t> est représenté sur F3</a:t>
            </a:r>
          </a:p>
        </p:txBody>
      </p:sp>
    </p:spTree>
    <p:extLst>
      <p:ext uri="{BB962C8B-B14F-4D97-AF65-F5344CB8AC3E}">
        <p14:creationId xmlns:p14="http://schemas.microsoft.com/office/powerpoint/2010/main" val="387741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" name="Espace réservé du texte 4"/>
          <p:cNvSpPr txBox="1">
            <a:spLocks/>
          </p:cNvSpPr>
          <p:nvPr/>
        </p:nvSpPr>
        <p:spPr>
          <a:xfrm>
            <a:off x="156494" y="892487"/>
            <a:ext cx="6229898" cy="4465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 indent="0">
              <a:spcAft>
                <a:spcPts val="600"/>
              </a:spcAft>
              <a:buFont typeface="Arial" panose="020B0604020202020204" pitchFamily="34" charset="0"/>
              <a:buNone/>
              <a:tabLst>
                <a:tab pos="1800000" algn="l"/>
              </a:tabLst>
            </a:pPr>
            <a:endParaRPr lang="fr-FR" b="1">
              <a:solidFill>
                <a:schemeClr val="accent1"/>
              </a:solidFill>
              <a:ea typeface="Verdana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fr-FR" sz="2800">
                <a:solidFill>
                  <a:schemeClr val="tx1"/>
                </a:solidFill>
              </a:rPr>
              <a:t>Sommaire</a:t>
            </a:r>
            <a:endParaRPr lang="fr-FR">
              <a:solidFill>
                <a:schemeClr val="tx1"/>
              </a:solidFill>
              <a:ea typeface="Verdana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0922BD49-F0B6-43E1-B2F5-29292E44CDC3}"/>
              </a:ext>
            </a:extLst>
          </p:cNvPr>
          <p:cNvSpPr txBox="1">
            <a:spLocks/>
          </p:cNvSpPr>
          <p:nvPr/>
        </p:nvSpPr>
        <p:spPr>
          <a:xfrm>
            <a:off x="270794" y="967946"/>
            <a:ext cx="10922000" cy="53233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000" dirty="0"/>
              <a:t>1. Contexte </a:t>
            </a:r>
          </a:p>
          <a:p>
            <a:pPr>
              <a:lnSpc>
                <a:spcPct val="150000"/>
              </a:lnSpc>
            </a:pPr>
            <a:r>
              <a:rPr lang="fr-FR" sz="1800" b="0" dirty="0">
                <a:ea typeface="Verdana"/>
              </a:rPr>
              <a:t>   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ea typeface="+mn-lt"/>
                <a:cs typeface="+mn-lt"/>
              </a:rPr>
              <a:t>2. Classification ascendante hiérarchique</a:t>
            </a:r>
          </a:p>
          <a:p>
            <a:pPr>
              <a:lnSpc>
                <a:spcPct val="150000"/>
              </a:lnSpc>
            </a:pPr>
            <a:r>
              <a:rPr lang="fr-FR" sz="1800" b="0" dirty="0">
                <a:ea typeface="Verdana"/>
              </a:rPr>
              <a:t>   </a:t>
            </a:r>
            <a:endParaRPr lang="fr-FR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ea typeface="+mn-lt"/>
                <a:cs typeface="+mn-lt"/>
              </a:rPr>
              <a:t>3. Algorithme du </a:t>
            </a:r>
            <a:r>
              <a:rPr lang="fr-FR" sz="2000" dirty="0" err="1">
                <a:ea typeface="+mn-lt"/>
                <a:cs typeface="+mn-lt"/>
              </a:rPr>
              <a:t>Kmeans</a:t>
            </a:r>
            <a:endParaRPr lang="fr-FR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fr-FR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ea typeface="+mn-lt"/>
                <a:cs typeface="+mn-lt"/>
              </a:rPr>
              <a:t>4. Analyse en composantes principales</a:t>
            </a:r>
          </a:p>
          <a:p>
            <a:pPr>
              <a:lnSpc>
                <a:spcPct val="150000"/>
              </a:lnSpc>
            </a:pPr>
            <a:endParaRPr lang="fr-FR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ea typeface="+mn-lt"/>
                <a:cs typeface="+mn-lt"/>
              </a:rPr>
              <a:t>5. Préconisations de pays</a:t>
            </a:r>
            <a:endParaRPr lang="fr-FR" sz="1800" dirty="0">
              <a:ea typeface="Verdana"/>
              <a:cs typeface="Verdana"/>
            </a:endParaRPr>
          </a:p>
          <a:p>
            <a:endParaRPr lang="fr-FR" sz="1800" b="0" dirty="0">
              <a:ea typeface="Verdana"/>
            </a:endParaRPr>
          </a:p>
          <a:p>
            <a:endParaRPr lang="fr-FR" sz="1800" b="0" dirty="0">
              <a:ea typeface="Verdana"/>
            </a:endParaRPr>
          </a:p>
          <a:p>
            <a:endParaRPr lang="fr-FR" sz="1800" b="0" dirty="0">
              <a:ea typeface="Verdan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534BD6-4FE8-43F4-9337-3DC23F31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4. Analyse en composantes principales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2" y="626326"/>
            <a:ext cx="490197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4.5 projection des individus sur le deuxième plan factoriel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DC2EAA5-CB86-4721-BDB3-1F4C1B4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8" y="1626463"/>
            <a:ext cx="4953000" cy="4191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F15F18-CB34-4099-BD53-74C8A0700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5513"/>
            <a:ext cx="4857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5. Préconisations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679A9F-434E-4AE4-A161-92D62DFC3F8B}"/>
              </a:ext>
            </a:extLst>
          </p:cNvPr>
          <p:cNvSpPr/>
          <p:nvPr/>
        </p:nvSpPr>
        <p:spPr>
          <a:xfrm>
            <a:off x="795688" y="1397675"/>
            <a:ext cx="1060062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 (Groupe 6) : </a:t>
            </a:r>
            <a:r>
              <a:rPr lang="fr-FR" sz="1100" dirty="0"/>
              <a:t>Albanie, Allemagne, Argentine, Arménie, Australie, Autriche, Botswana, Bulgarie, Bélarus, Canada, Chine, continentale, Chypre, Costa Rica, Croatie, Danemark, Espagne, Estonie, Finlande, France, Fédération de Russie, Grèce, Géorgie, Hongrie, Irlande, Islande, Italie, Japon, Kazakhstan, Lettonie, Lituanie, Malte, Mongolie, Monténégro, Norvège, Nouvelle-Zélande, Pologne, Portugal, Roumanie, Royaume-Uni de Grande-Bretagne et d'Irlande du Nord, République de Corée, République de Moldova, Serbie, Slovaquie, Slovénie, Suède, Tchéquie, Uruguay, Viet Nam </a:t>
            </a:r>
            <a:r>
              <a:rPr lang="fr-FR" sz="1200" dirty="0"/>
              <a:t>-&gt; </a:t>
            </a:r>
            <a:r>
              <a:rPr lang="fr-FR" sz="1200" b="1" dirty="0"/>
              <a:t>49 pays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A52001-CF24-4807-B464-8B5C9848D322}"/>
              </a:ext>
            </a:extLst>
          </p:cNvPr>
          <p:cNvSpPr/>
          <p:nvPr/>
        </p:nvSpPr>
        <p:spPr>
          <a:xfrm>
            <a:off x="795688" y="2769723"/>
            <a:ext cx="1060062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CAH (Groupe 2) : </a:t>
            </a:r>
            <a:r>
              <a:rPr lang="fr-FR" sz="1100" dirty="0"/>
              <a:t>Albanie, Allemagne, Australie, Autriche, Bulgarie, Bélarus, Canada, Chine - RAS de Hong-Kong, Chine - RAS de Macao, Chine, continentale, Chypre, Croatie, Danemark, Espagne, Estonie, Finlande, France, Fédération de Russie, Grèce, Hongrie, Irlande, Islande, Italie, Japon, Kazakhstan, Lettonie, Lituanie, Luxembourg, Malte, Mongolie, Monténégro, Norvège, Nouvelle-Zélande, Pologne, Portugal, Roumanie, Royaume-Uni de Grande-Bretagne et d'Irlande du Nord, République de Corée, République de Moldova, Serbie, Slovaquie, Slovénie, Suède, Tchéquie, Uruguay, Viet Nam </a:t>
            </a:r>
            <a:r>
              <a:rPr lang="fr-FR" sz="1200" dirty="0"/>
              <a:t>-&gt; </a:t>
            </a:r>
            <a:r>
              <a:rPr lang="fr-FR" sz="1200" b="1" dirty="0"/>
              <a:t>46 pays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1B148-59E9-4E76-82E3-DB53FCC151A3}"/>
              </a:ext>
            </a:extLst>
          </p:cNvPr>
          <p:cNvSpPr txBox="1"/>
          <p:nvPr/>
        </p:nvSpPr>
        <p:spPr>
          <a:xfrm>
            <a:off x="685640" y="4807492"/>
            <a:ext cx="1104821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On garde les pays en commun dans les 2 groupes ainsi que les pays frontaliers avec la France :</a:t>
            </a:r>
            <a:r>
              <a:rPr lang="fr-FR" sz="1100" dirty="0">
                <a:solidFill>
                  <a:schemeClr val="tx2"/>
                </a:solidFill>
              </a:rPr>
              <a:t> </a:t>
            </a:r>
            <a:r>
              <a:rPr lang="fr-FR" b="1" dirty="0">
                <a:solidFill>
                  <a:schemeClr val="tx2"/>
                </a:solidFill>
              </a:rPr>
              <a:t>Allemagne, Espagne, Italie </a:t>
            </a:r>
          </a:p>
          <a:p>
            <a:r>
              <a:rPr lang="fr-FR" sz="11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BD6B3C-04A2-4474-ACAB-38878F2BDD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3AE8A9-BD67-410D-87D1-B9C4D467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DEFFFC-FF30-4105-968E-F398A59B6137}"/>
              </a:ext>
            </a:extLst>
          </p:cNvPr>
          <p:cNvSpPr txBox="1"/>
          <p:nvPr/>
        </p:nvSpPr>
        <p:spPr>
          <a:xfrm>
            <a:off x="4214577" y="647884"/>
            <a:ext cx="344325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4400" b="1" dirty="0">
                <a:solidFill>
                  <a:schemeClr val="accent1"/>
                </a:solidFill>
              </a:rPr>
              <a:t>Conclusion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8C2883-9B45-44D0-B32B-52A4BFA3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554" y="62178"/>
            <a:ext cx="1391726" cy="5171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F1B1A9D-A545-46EE-A79C-BBA983230D90}"/>
              </a:ext>
            </a:extLst>
          </p:cNvPr>
          <p:cNvSpPr txBox="1"/>
          <p:nvPr/>
        </p:nvSpPr>
        <p:spPr>
          <a:xfrm>
            <a:off x="227537" y="2218896"/>
            <a:ext cx="11670296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fr-FR" sz="1100" dirty="0">
              <a:solidFill>
                <a:schemeClr val="tx2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La CAH et l’algorithme du </a:t>
            </a:r>
            <a:r>
              <a:rPr lang="fr-FR" sz="2800" dirty="0" err="1">
                <a:solidFill>
                  <a:schemeClr val="tx2"/>
                </a:solidFill>
              </a:rPr>
              <a:t>kmeans</a:t>
            </a:r>
            <a:r>
              <a:rPr lang="fr-FR" sz="2800" dirty="0">
                <a:solidFill>
                  <a:schemeClr val="tx2"/>
                </a:solidFill>
              </a:rPr>
              <a:t> nous ont donné pratiquement les mêmes groupes de cluster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</a:rPr>
              <a:t>On aurait pu ajouter le critère de distance géographique</a:t>
            </a:r>
            <a:endParaRPr lang="fr-FR" sz="11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BD6B3C-04A2-4474-ACAB-38878F2BDD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DEFFFC-FF30-4105-968E-F398A59B6137}"/>
              </a:ext>
            </a:extLst>
          </p:cNvPr>
          <p:cNvSpPr txBox="1"/>
          <p:nvPr/>
        </p:nvSpPr>
        <p:spPr>
          <a:xfrm>
            <a:off x="4374375" y="2751892"/>
            <a:ext cx="316593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4400" b="1" dirty="0">
                <a:solidFill>
                  <a:schemeClr val="accent1"/>
                </a:solidFill>
              </a:rPr>
              <a:t>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26A158-DAF9-481C-AD66-116D4A2A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554" y="62178"/>
            <a:ext cx="1391726" cy="5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4639234" y="2870940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1. Contexte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381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1.1 Objectif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559C6F4-AD30-4BCE-A622-72654B8F8B2C}"/>
              </a:ext>
            </a:extLst>
          </p:cNvPr>
          <p:cNvGrpSpPr/>
          <p:nvPr/>
        </p:nvGrpSpPr>
        <p:grpSpPr>
          <a:xfrm>
            <a:off x="-13686" y="4411777"/>
            <a:ext cx="12192000" cy="1341936"/>
            <a:chOff x="0" y="1043873"/>
            <a:chExt cx="12192000" cy="13419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CEA571-66E1-45D2-B7A5-13046F5E2D76}"/>
                </a:ext>
              </a:extLst>
            </p:cNvPr>
            <p:cNvSpPr/>
            <p:nvPr/>
          </p:nvSpPr>
          <p:spPr>
            <a:xfrm>
              <a:off x="0" y="1043873"/>
              <a:ext cx="12192000" cy="1341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 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582608D-4597-45EB-8D70-A86259E40A0E}"/>
                </a:ext>
              </a:extLst>
            </p:cNvPr>
            <p:cNvSpPr txBox="1"/>
            <p:nvPr/>
          </p:nvSpPr>
          <p:spPr>
            <a:xfrm>
              <a:off x="682083" y="1647145"/>
              <a:ext cx="1111969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Trouver des groupements de pays intéressants pour exporter du poulet à l’international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93E12B3-D0C6-4919-8417-D89100414B1C}"/>
                </a:ext>
              </a:extLst>
            </p:cNvPr>
            <p:cNvSpPr txBox="1"/>
            <p:nvPr/>
          </p:nvSpPr>
          <p:spPr>
            <a:xfrm>
              <a:off x="5278614" y="1160158"/>
              <a:ext cx="181940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Objectif</a:t>
              </a:r>
              <a:r>
                <a:rPr lang="fr-FR" sz="2400" b="1" dirty="0">
                  <a:solidFill>
                    <a:schemeClr val="bg1"/>
                  </a:solidFill>
                </a:rPr>
                <a:t> :</a:t>
              </a:r>
            </a:p>
          </p:txBody>
        </p: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8E79EF0-B061-40A3-9091-829B5A62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8" y="1733562"/>
            <a:ext cx="2818349" cy="1273499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B383763-08E1-47E4-8DF0-25EFD9D8F900}"/>
              </a:ext>
            </a:extLst>
          </p:cNvPr>
          <p:cNvSpPr/>
          <p:nvPr/>
        </p:nvSpPr>
        <p:spPr>
          <a:xfrm>
            <a:off x="4543731" y="2672179"/>
            <a:ext cx="1684512" cy="1699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A4F279A-1433-4D37-BE6A-BBB38BAD3693}"/>
              </a:ext>
            </a:extLst>
          </p:cNvPr>
          <p:cNvGrpSpPr/>
          <p:nvPr/>
        </p:nvGrpSpPr>
        <p:grpSpPr>
          <a:xfrm>
            <a:off x="7084337" y="732118"/>
            <a:ext cx="2047581" cy="2759113"/>
            <a:chOff x="7084337" y="732118"/>
            <a:chExt cx="2047581" cy="2759113"/>
          </a:xfrm>
        </p:grpSpPr>
        <p:pic>
          <p:nvPicPr>
            <p:cNvPr id="1028" name="Picture 4" descr="La Terre vue de l&amp;#39;espace PNG transparents - StickPNG">
              <a:extLst>
                <a:ext uri="{FF2B5EF4-FFF2-40B4-BE49-F238E27FC236}">
                  <a16:creationId xmlns:a16="http://schemas.microsoft.com/office/drawing/2014/main" id="{7DF6E5DC-B839-4824-8157-B79DEE88C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337" y="1469391"/>
              <a:ext cx="2047581" cy="202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A5D4A98-163F-4967-BEC4-514C9B6B6DC7}"/>
                </a:ext>
              </a:extLst>
            </p:cNvPr>
            <p:cNvSpPr txBox="1"/>
            <p:nvPr/>
          </p:nvSpPr>
          <p:spPr>
            <a:xfrm>
              <a:off x="8004719" y="732118"/>
              <a:ext cx="58894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4000" dirty="0">
                  <a:solidFill>
                    <a:schemeClr val="tx2"/>
                  </a:solidFill>
                </a:rPr>
                <a:t>?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5E2E569-DE7D-4031-A899-C142E8EC770D}"/>
              </a:ext>
            </a:extLst>
          </p:cNvPr>
          <p:cNvSpPr txBox="1"/>
          <p:nvPr/>
        </p:nvSpPr>
        <p:spPr>
          <a:xfrm>
            <a:off x="982662" y="3191198"/>
            <a:ext cx="293349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Entreprise française qui vend des poulets</a:t>
            </a:r>
          </a:p>
        </p:txBody>
      </p:sp>
    </p:spTree>
    <p:extLst>
      <p:ext uri="{BB962C8B-B14F-4D97-AF65-F5344CB8AC3E}">
        <p14:creationId xmlns:p14="http://schemas.microsoft.com/office/powerpoint/2010/main" val="17797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1.2 Données à disposition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BC3F5A-B05D-437F-B3BC-359959825FBD}"/>
              </a:ext>
            </a:extLst>
          </p:cNvPr>
          <p:cNvSpPr txBox="1"/>
          <p:nvPr/>
        </p:nvSpPr>
        <p:spPr>
          <a:xfrm>
            <a:off x="816746" y="2135356"/>
            <a:ext cx="9831217" cy="283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2"/>
                </a:solidFill>
              </a:rPr>
              <a:t>Disponibilité alimentaire en 2017 : issue de la FAO</a:t>
            </a:r>
          </a:p>
          <a:p>
            <a:r>
              <a:rPr lang="fr-FR" sz="1200" dirty="0">
                <a:solidFill>
                  <a:schemeClr val="tx2"/>
                </a:solidFill>
              </a:rPr>
              <a:t>	-&gt; fichier qui répertorie la disponibilité alimentaire par pays et par aliments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2"/>
                </a:solidFill>
              </a:rPr>
              <a:t>Population 2000_2018 : issue de la FAO</a:t>
            </a:r>
          </a:p>
          <a:p>
            <a:pPr lvl="2"/>
            <a:r>
              <a:rPr lang="fr-FR" sz="1200" dirty="0">
                <a:solidFill>
                  <a:schemeClr val="tx2"/>
                </a:solidFill>
              </a:rPr>
              <a:t>-&gt; fichier comportant le nombre d’habitants par pays et par année entre 2000 et 2018</a:t>
            </a:r>
          </a:p>
          <a:p>
            <a:endParaRPr lang="fr-FR" sz="16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2"/>
                </a:solidFill>
              </a:rPr>
              <a:t>Données supplémentaires issues de la FAO et de la banque mondiale de données</a:t>
            </a:r>
          </a:p>
          <a:p>
            <a:pPr lvl="2"/>
            <a:r>
              <a:rPr lang="fr-FR" sz="1200" dirty="0">
                <a:solidFill>
                  <a:schemeClr val="tx2"/>
                </a:solidFill>
              </a:rPr>
              <a:t>-&gt; stabilité politique, </a:t>
            </a:r>
            <a:r>
              <a:rPr lang="fr-FR" sz="1200" dirty="0" err="1">
                <a:solidFill>
                  <a:schemeClr val="tx2"/>
                </a:solidFill>
              </a:rPr>
              <a:t>pib</a:t>
            </a:r>
            <a:r>
              <a:rPr lang="fr-FR" sz="1200" dirty="0">
                <a:solidFill>
                  <a:schemeClr val="tx2"/>
                </a:solidFill>
              </a:rPr>
              <a:t> par habitant, taux de douane par pays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1.3 Variables et échantillons choisis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BC3F5A-B05D-437F-B3BC-359959825FBD}"/>
              </a:ext>
            </a:extLst>
          </p:cNvPr>
          <p:cNvSpPr txBox="1"/>
          <p:nvPr/>
        </p:nvSpPr>
        <p:spPr>
          <a:xfrm>
            <a:off x="914400" y="1519802"/>
            <a:ext cx="6900992" cy="4062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8 variables choisies : </a:t>
            </a:r>
          </a:p>
          <a:p>
            <a:endParaRPr lang="fr-FR" sz="1600" b="1" dirty="0">
              <a:solidFill>
                <a:schemeClr val="tx2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err="1">
                <a:solidFill>
                  <a:schemeClr val="tx2"/>
                </a:solidFill>
              </a:rPr>
              <a:t>ratio_viandes</a:t>
            </a:r>
            <a:r>
              <a:rPr lang="fr-FR" sz="1400" b="1" dirty="0">
                <a:solidFill>
                  <a:schemeClr val="tx2"/>
                </a:solidFill>
              </a:rPr>
              <a:t> : </a:t>
            </a:r>
            <a:r>
              <a:rPr lang="fr-FR" sz="1400" dirty="0">
                <a:solidFill>
                  <a:schemeClr val="tx2"/>
                </a:solidFill>
              </a:rPr>
              <a:t>% de viandes disponibles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err="1">
                <a:solidFill>
                  <a:schemeClr val="tx2"/>
                </a:solidFill>
              </a:rPr>
              <a:t>ratio_volailles</a:t>
            </a:r>
            <a:r>
              <a:rPr lang="fr-FR" sz="1400" b="1" dirty="0">
                <a:solidFill>
                  <a:schemeClr val="tx2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: % de volailles disponibles par rapport à la viande</a:t>
            </a:r>
            <a:endParaRPr lang="fr-FR" sz="1400" b="1" dirty="0">
              <a:solidFill>
                <a:schemeClr val="tx2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err="1">
                <a:solidFill>
                  <a:schemeClr val="tx2"/>
                </a:solidFill>
              </a:rPr>
              <a:t>ratio_importee</a:t>
            </a:r>
            <a:r>
              <a:rPr lang="fr-FR" sz="1400" b="1" dirty="0">
                <a:solidFill>
                  <a:schemeClr val="tx2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: % de volailles importée</a:t>
            </a:r>
            <a:endParaRPr lang="fr-FR" sz="1400" b="1" dirty="0">
              <a:solidFill>
                <a:schemeClr val="tx2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err="1">
                <a:solidFill>
                  <a:schemeClr val="tx2"/>
                </a:solidFill>
              </a:rPr>
              <a:t>ratio_produit</a:t>
            </a:r>
            <a:r>
              <a:rPr lang="fr-FR" sz="1400" b="1" dirty="0">
                <a:solidFill>
                  <a:schemeClr val="tx2"/>
                </a:solidFill>
              </a:rPr>
              <a:t> : </a:t>
            </a:r>
            <a:r>
              <a:rPr lang="fr-FR" sz="1400" dirty="0">
                <a:solidFill>
                  <a:schemeClr val="tx2"/>
                </a:solidFill>
              </a:rPr>
              <a:t>% de volailles produite</a:t>
            </a:r>
            <a:endParaRPr lang="fr-FR" sz="1400" b="1" dirty="0">
              <a:solidFill>
                <a:schemeClr val="tx2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err="1">
                <a:solidFill>
                  <a:schemeClr val="tx2"/>
                </a:solidFill>
              </a:rPr>
              <a:t>pib_par_habitant</a:t>
            </a:r>
            <a:r>
              <a:rPr lang="fr-FR" sz="1400" b="1" dirty="0">
                <a:solidFill>
                  <a:schemeClr val="tx2"/>
                </a:solidFill>
              </a:rPr>
              <a:t> : </a:t>
            </a:r>
            <a:r>
              <a:rPr lang="fr-FR" sz="1400" dirty="0" err="1">
                <a:solidFill>
                  <a:schemeClr val="tx2"/>
                </a:solidFill>
              </a:rPr>
              <a:t>pib</a:t>
            </a:r>
            <a:r>
              <a:rPr lang="fr-FR" sz="1400" dirty="0">
                <a:solidFill>
                  <a:schemeClr val="tx2"/>
                </a:solidFill>
              </a:rPr>
              <a:t> par habitant</a:t>
            </a:r>
            <a:endParaRPr lang="fr-FR" sz="1400" b="1" dirty="0">
              <a:solidFill>
                <a:schemeClr val="tx2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err="1">
                <a:solidFill>
                  <a:schemeClr val="tx2"/>
                </a:solidFill>
              </a:rPr>
              <a:t>pop_evolution_ratio</a:t>
            </a:r>
            <a:r>
              <a:rPr lang="fr-FR" sz="1400" b="1" dirty="0">
                <a:solidFill>
                  <a:schemeClr val="tx2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: évolution de la population</a:t>
            </a:r>
            <a:r>
              <a:rPr lang="fr-FR" sz="1400" b="1" dirty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err="1">
                <a:solidFill>
                  <a:schemeClr val="tx2"/>
                </a:solidFill>
              </a:rPr>
              <a:t>stabilite_politique</a:t>
            </a:r>
            <a:r>
              <a:rPr lang="fr-FR" sz="1400" b="1" dirty="0">
                <a:solidFill>
                  <a:schemeClr val="tx2"/>
                </a:solidFill>
              </a:rPr>
              <a:t> : </a:t>
            </a:r>
            <a:r>
              <a:rPr lang="fr-FR" sz="1400" dirty="0">
                <a:solidFill>
                  <a:schemeClr val="tx2"/>
                </a:solidFill>
              </a:rPr>
              <a:t>indicateur de stabilité politique du pays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b="1" dirty="0" err="1">
                <a:solidFill>
                  <a:schemeClr val="tx2"/>
                </a:solidFill>
              </a:rPr>
              <a:t>taux_droits_douane</a:t>
            </a:r>
            <a:r>
              <a:rPr lang="fr-FR" sz="1400" b="1" dirty="0">
                <a:solidFill>
                  <a:schemeClr val="tx2"/>
                </a:solidFill>
              </a:rPr>
              <a:t> : </a:t>
            </a:r>
            <a:r>
              <a:rPr lang="fr-FR" sz="1400" dirty="0">
                <a:solidFill>
                  <a:schemeClr val="tx2"/>
                </a:solidFill>
              </a:rPr>
              <a:t>le taux de douane par pays</a:t>
            </a:r>
          </a:p>
          <a:p>
            <a:pPr marL="800100" lvl="1" indent="-342900">
              <a:buFont typeface="+mj-lt"/>
              <a:buAutoNum type="arabicPeriod"/>
            </a:pPr>
            <a:endParaRPr lang="fr-FR" sz="16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345BCB-7AC4-4C7B-9C37-9132DF46835F}"/>
              </a:ext>
            </a:extLst>
          </p:cNvPr>
          <p:cNvSpPr txBox="1"/>
          <p:nvPr/>
        </p:nvSpPr>
        <p:spPr>
          <a:xfrm>
            <a:off x="982662" y="5253559"/>
            <a:ext cx="274754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Echantillon de 155 pays</a:t>
            </a:r>
          </a:p>
        </p:txBody>
      </p:sp>
    </p:spTree>
    <p:extLst>
      <p:ext uri="{BB962C8B-B14F-4D97-AF65-F5344CB8AC3E}">
        <p14:creationId xmlns:p14="http://schemas.microsoft.com/office/powerpoint/2010/main" val="65700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BADEED-7661-4091-8B8C-2D1B798C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" y="1143210"/>
            <a:ext cx="8223465" cy="488590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1.4 Matrice de corrélation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2E542A-C2FB-460C-A680-3984C1287C9F}"/>
              </a:ext>
            </a:extLst>
          </p:cNvPr>
          <p:cNvSpPr/>
          <p:nvPr/>
        </p:nvSpPr>
        <p:spPr>
          <a:xfrm>
            <a:off x="1320800" y="3108960"/>
            <a:ext cx="873760" cy="6299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23527-6B85-41E2-8FFE-A32BDA2D0F01}"/>
              </a:ext>
            </a:extLst>
          </p:cNvPr>
          <p:cNvSpPr/>
          <p:nvPr/>
        </p:nvSpPr>
        <p:spPr>
          <a:xfrm>
            <a:off x="1320800" y="4071098"/>
            <a:ext cx="873760" cy="5517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A1C232-BB0C-4DD8-B2E6-5188E75C7C33}"/>
              </a:ext>
            </a:extLst>
          </p:cNvPr>
          <p:cNvSpPr txBox="1"/>
          <p:nvPr/>
        </p:nvSpPr>
        <p:spPr>
          <a:xfrm>
            <a:off x="8556887" y="2978029"/>
            <a:ext cx="312104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On a une forte corrélation entre :</a:t>
            </a:r>
          </a:p>
          <a:p>
            <a:endParaRPr lang="fr-FR" sz="1100" dirty="0">
              <a:solidFill>
                <a:schemeClr val="tx2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100" dirty="0" err="1">
                <a:solidFill>
                  <a:schemeClr val="tx2"/>
                </a:solidFill>
              </a:rPr>
              <a:t>pib_par_habitant</a:t>
            </a:r>
            <a:r>
              <a:rPr lang="fr-FR" sz="1100" dirty="0">
                <a:solidFill>
                  <a:schemeClr val="tx2"/>
                </a:solidFill>
              </a:rPr>
              <a:t> et </a:t>
            </a:r>
            <a:r>
              <a:rPr lang="fr-FR" sz="1100" dirty="0" err="1">
                <a:solidFill>
                  <a:schemeClr val="tx2"/>
                </a:solidFill>
              </a:rPr>
              <a:t>ratio_viandes</a:t>
            </a:r>
            <a:r>
              <a:rPr lang="fr-FR" sz="1100" dirty="0">
                <a:solidFill>
                  <a:schemeClr val="tx2"/>
                </a:solidFill>
              </a:rPr>
              <a:t> (0.71)</a:t>
            </a:r>
          </a:p>
          <a:p>
            <a:pPr marL="171450" indent="-171450">
              <a:buFontTx/>
              <a:buChar char="-"/>
            </a:pPr>
            <a:r>
              <a:rPr lang="fr-FR" sz="1100" dirty="0" err="1">
                <a:solidFill>
                  <a:schemeClr val="tx2"/>
                </a:solidFill>
              </a:rPr>
              <a:t>stabilite_politique</a:t>
            </a:r>
            <a:r>
              <a:rPr lang="fr-FR" sz="1100" dirty="0">
                <a:solidFill>
                  <a:schemeClr val="tx2"/>
                </a:solidFill>
              </a:rPr>
              <a:t> et </a:t>
            </a:r>
            <a:r>
              <a:rPr lang="fr-FR" sz="1100" dirty="0" err="1">
                <a:solidFill>
                  <a:schemeClr val="tx2"/>
                </a:solidFill>
              </a:rPr>
              <a:t>ratio_viandes</a:t>
            </a:r>
            <a:r>
              <a:rPr lang="fr-FR" sz="1100" dirty="0">
                <a:solidFill>
                  <a:schemeClr val="tx2"/>
                </a:solidFill>
              </a:rPr>
              <a:t> (0.64)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71C125-EA1C-4DB7-9007-1E8E1FDECDE8}"/>
              </a:ext>
            </a:extLst>
          </p:cNvPr>
          <p:cNvSpPr txBox="1"/>
          <p:nvPr/>
        </p:nvSpPr>
        <p:spPr>
          <a:xfrm>
            <a:off x="3703484" y="973933"/>
            <a:ext cx="17408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Matrice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117590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2044448" y="2897191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2. Classification ascendante hiérarchique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966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2. CAH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2.1 Dendrogramme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D1DF504-8303-4E06-98AA-864E19A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1" y="48687"/>
            <a:ext cx="1412743" cy="6383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05D0992-BAF3-4033-8DC7-6B5AFFB64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64" y="687049"/>
            <a:ext cx="6928733" cy="556334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F55BA4-E8ED-4ABC-AEF3-200D5E50996D}"/>
              </a:ext>
            </a:extLst>
          </p:cNvPr>
          <p:cNvCxnSpPr/>
          <p:nvPr/>
        </p:nvCxnSpPr>
        <p:spPr>
          <a:xfrm flipV="1">
            <a:off x="5681713" y="310718"/>
            <a:ext cx="0" cy="64363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43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for speeches France" id="{F0C4BECE-0328-4220-BAA5-C2C7FDAB0F3E}" vid="{A16EA596-81C3-4CC3-9A4B-17A2D49A0E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059F6E400FA4F9AAA8374901CCC03" ma:contentTypeVersion="11" ma:contentTypeDescription="Crée un document." ma:contentTypeScope="" ma:versionID="0341a47a6059b8756bea5a84704f78f1">
  <xsd:schema xmlns:xsd="http://www.w3.org/2001/XMLSchema" xmlns:xs="http://www.w3.org/2001/XMLSchema" xmlns:p="http://schemas.microsoft.com/office/2006/metadata/properties" xmlns:ns2="eecf6651-a508-4f37-a460-21dbedb14725" xmlns:ns3="e8662218-1dbc-41b8-9dd4-0e72138e7362" targetNamespace="http://schemas.microsoft.com/office/2006/metadata/properties" ma:root="true" ma:fieldsID="8bbeeb910a95ffb9b26a489915e7a2a3" ns2:_="" ns3:_="">
    <xsd:import namespace="eecf6651-a508-4f37-a460-21dbedb14725"/>
    <xsd:import namespace="e8662218-1dbc-41b8-9dd4-0e72138e73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f6651-a508-4f37-a460-21dbedb14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62218-1dbc-41b8-9dd4-0e72138e736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DA09C9-1A86-4727-843E-3195512FAF18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ecf6651-a508-4f37-a460-21dbedb14725"/>
    <ds:schemaRef ds:uri="http://schemas.microsoft.com/office/infopath/2007/PartnerControls"/>
    <ds:schemaRef ds:uri="e8662218-1dbc-41b8-9dd4-0e72138e736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C69CC2-DEF6-4754-A703-7118500068C9}">
  <ds:schemaRefs>
    <ds:schemaRef ds:uri="e8662218-1dbc-41b8-9dd4-0e72138e7362"/>
    <ds:schemaRef ds:uri="eecf6651-a508-4f37-a460-21dbedb147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9BFA9BB-C90D-47D2-A9FF-F94967088C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for speeches France</Template>
  <TotalTime>63085</TotalTime>
  <Words>1187</Words>
  <Application>Microsoft Office PowerPoint</Application>
  <PresentationFormat>Grand écran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Newco_Master_2019</vt:lpstr>
      <vt:lpstr>Projet 6 Produisez une étude de marché avec R ou Python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Assystem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HAUSS Guillaume</dc:creator>
  <cp:lastModifiedBy>Prisca Haykal</cp:lastModifiedBy>
  <cp:revision>513</cp:revision>
  <dcterms:created xsi:type="dcterms:W3CDTF">2019-06-28T06:51:16Z</dcterms:created>
  <dcterms:modified xsi:type="dcterms:W3CDTF">2021-08-26T11:10:00Z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0x010100996059F6E400FA4F9AAA8374901CCC03</vt:lpwstr>
  </property>
</Properties>
</file>