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312" r:id="rId3"/>
    <p:sldId id="267" r:id="rId4"/>
    <p:sldId id="313" r:id="rId5"/>
    <p:sldId id="315" r:id="rId6"/>
    <p:sldId id="314" r:id="rId7"/>
    <p:sldId id="282" r:id="rId8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0"/>
      <p:bold r:id="rId11"/>
      <p:italic r:id="rId12"/>
      <p:boldItalic r:id="rId13"/>
    </p:embeddedFont>
    <p:embeddedFont>
      <p:font typeface="Montserrat SemiBold" panose="00000700000000000000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0D108-D6AE-43E7-AB06-EF01642F37EF}">
  <a:tblStyle styleId="{AA40D108-D6AE-43E7-AB06-EF01642F3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83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9fa94098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9fa94098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93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29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9fa940987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9fa940987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57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6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1"/>
                </a:solidFill>
              </a:rPr>
              <a:t>Красивый слоган 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</a:rPr>
              <a:t>— это сервис </a:t>
            </a:r>
            <a:r>
              <a:rPr lang="ru-RU" sz="4000" dirty="0" err="1">
                <a:solidFill>
                  <a:schemeClr val="bg2">
                    <a:lumMod val="75000"/>
                  </a:schemeClr>
                </a:solidFill>
              </a:rPr>
              <a:t>NaRuTagAI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</a:rPr>
              <a:t>!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«Пришли пить кофе»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A1A22F-32CE-452D-BAC2-7AE5B388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1" y="3434400"/>
            <a:ext cx="1521971" cy="1615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0857E6D-2C09-4263-ACEF-FAC974FC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600" y="1197625"/>
            <a:ext cx="7480200" cy="6615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uFill>
                  <a:noFill/>
                </a:uFill>
              </a:rPr>
              <a:t>Проблематика: </a:t>
            </a:r>
            <a:r>
              <a:rPr lang="ru-RU" dirty="0">
                <a:solidFill>
                  <a:schemeClr val="dk1"/>
                </a:solidFill>
              </a:rPr>
              <a:t>Для упорядочивания контента на платформе RUTUBE необходимо создать гибкую систему тегирования видео, чтобы разделять их по категориям и подкатегориям.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uFill>
                  <a:noFill/>
                </a:uFill>
              </a:rPr>
              <a:t>Наше решение имеет:</a:t>
            </a:r>
            <a:endParaRPr lang="en-US" dirty="0">
              <a:solidFill>
                <a:schemeClr val="tx1"/>
              </a:solidFill>
            </a:endParaRPr>
          </a:p>
          <a:p>
            <a:pPr lvl="2" indent="-304800" algn="l">
              <a:spcBef>
                <a:spcPts val="1000"/>
              </a:spcBef>
              <a:buClr>
                <a:srgbClr val="4B8BFC"/>
              </a:buClr>
              <a:buSzPts val="1200"/>
              <a:buFont typeface="Montserrat"/>
              <a:buChar char="●"/>
            </a:pPr>
            <a:r>
              <a:rPr lang="ru-RU" dirty="0">
                <a:solidFill>
                  <a:schemeClr val="tx1"/>
                </a:solidFill>
              </a:rPr>
              <a:t>Автоматизацию тегирования</a:t>
            </a:r>
          </a:p>
          <a:p>
            <a:pPr lvl="2" indent="-304800" algn="l">
              <a:spcBef>
                <a:spcPts val="1000"/>
              </a:spcBef>
              <a:buClr>
                <a:srgbClr val="4B8BFC"/>
              </a:buClr>
              <a:buSzPts val="1200"/>
              <a:buFont typeface="Montserrat"/>
              <a:buChar char="●"/>
            </a:pPr>
            <a:r>
              <a:rPr lang="ru-RU" dirty="0">
                <a:solidFill>
                  <a:schemeClr val="tx1"/>
                </a:solidFill>
              </a:rPr>
              <a:t>Гибкость в адаптации</a:t>
            </a:r>
          </a:p>
          <a:p>
            <a:pPr lvl="2" indent="-304800" algn="l">
              <a:spcBef>
                <a:spcPts val="1000"/>
              </a:spcBef>
              <a:buClr>
                <a:srgbClr val="4B8BFC"/>
              </a:buClr>
              <a:buSzPts val="1200"/>
              <a:buFont typeface="Montserrat"/>
              <a:buChar char="●"/>
            </a:pPr>
            <a:r>
              <a:rPr lang="ru-RU" dirty="0">
                <a:solidFill>
                  <a:schemeClr val="tx1"/>
                </a:solidFill>
              </a:rPr>
              <a:t>Интеграцию 3 видов информации</a:t>
            </a:r>
            <a:endParaRPr lang="en-US" dirty="0">
              <a:solidFill>
                <a:schemeClr val="tx1"/>
              </a:solidFill>
            </a:endParaRPr>
          </a:p>
          <a:p>
            <a:pPr lvl="2" indent="-304800" algn="l">
              <a:spcBef>
                <a:spcPts val="1000"/>
              </a:spcBef>
              <a:buClr>
                <a:srgbClr val="4B8BFC"/>
              </a:buClr>
              <a:buSzPts val="1200"/>
              <a:buFont typeface="Montserrat"/>
              <a:buChar char="●"/>
            </a:pPr>
            <a:r>
              <a:rPr lang="ru-RU" dirty="0">
                <a:solidFill>
                  <a:schemeClr val="tx1"/>
                </a:solidFill>
              </a:rPr>
              <a:t>Интеллектуальные рекомендации</a:t>
            </a:r>
          </a:p>
          <a:p>
            <a:pPr lvl="2" indent="-304800" algn="l">
              <a:spcBef>
                <a:spcPts val="1000"/>
              </a:spcBef>
              <a:buClr>
                <a:srgbClr val="4B8BFC"/>
              </a:buClr>
              <a:buSzPts val="1200"/>
              <a:buFont typeface="Montserrat"/>
              <a:buChar char="●"/>
            </a:pPr>
            <a:r>
              <a:rPr lang="ru-RU" dirty="0">
                <a:solidFill>
                  <a:schemeClr val="tx1"/>
                </a:solidFill>
              </a:rPr>
              <a:t>Высокую производительность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Google Shape;191;p31">
            <a:extLst>
              <a:ext uri="{FF2B5EF4-FFF2-40B4-BE49-F238E27FC236}">
                <a16:creationId xmlns:a16="http://schemas.microsoft.com/office/drawing/2014/main" id="{17431C6E-2AA5-40E3-BE54-D80226E764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510" y="374658"/>
            <a:ext cx="4341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Проблематика</a:t>
            </a:r>
            <a:endParaRPr sz="40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5E7A0D5-9DDB-4A7B-B916-DAF60F259991}"/>
              </a:ext>
            </a:extLst>
          </p:cNvPr>
          <p:cNvGrpSpPr/>
          <p:nvPr/>
        </p:nvGrpSpPr>
        <p:grpSpPr>
          <a:xfrm>
            <a:off x="4688407" y="2639076"/>
            <a:ext cx="5165038" cy="2425224"/>
            <a:chOff x="3524737" y="2659836"/>
            <a:chExt cx="5234307" cy="2400588"/>
          </a:xfrm>
        </p:grpSpPr>
        <p:grpSp>
          <p:nvGrpSpPr>
            <p:cNvPr id="10" name="Google Shape;268;p38">
              <a:extLst>
                <a:ext uri="{FF2B5EF4-FFF2-40B4-BE49-F238E27FC236}">
                  <a16:creationId xmlns:a16="http://schemas.microsoft.com/office/drawing/2014/main" id="{6C7EB339-4E42-4ECD-A55F-6A21C173DB6F}"/>
                </a:ext>
              </a:extLst>
            </p:cNvPr>
            <p:cNvGrpSpPr/>
            <p:nvPr/>
          </p:nvGrpSpPr>
          <p:grpSpPr>
            <a:xfrm>
              <a:off x="4572000" y="3132925"/>
              <a:ext cx="1893478" cy="1756140"/>
              <a:chOff x="1617750" y="1930125"/>
              <a:chExt cx="2269350" cy="2104750"/>
            </a:xfrm>
          </p:grpSpPr>
          <p:sp>
            <p:nvSpPr>
              <p:cNvPr id="16" name="Google Shape;269;p38">
                <a:extLst>
                  <a:ext uri="{FF2B5EF4-FFF2-40B4-BE49-F238E27FC236}">
                    <a16:creationId xmlns:a16="http://schemas.microsoft.com/office/drawing/2014/main" id="{4A5F3345-0E94-4F9F-84E0-405BB7E934E7}"/>
                  </a:ext>
                </a:extLst>
              </p:cNvPr>
              <p:cNvSpPr/>
              <p:nvPr/>
            </p:nvSpPr>
            <p:spPr>
              <a:xfrm>
                <a:off x="1617750" y="1930125"/>
                <a:ext cx="1134975" cy="1269225"/>
              </a:xfrm>
              <a:custGeom>
                <a:avLst/>
                <a:gdLst/>
                <a:ahLst/>
                <a:cxnLst/>
                <a:rect l="l" t="t" r="r" b="b"/>
                <a:pathLst>
                  <a:path w="45399" h="50769" extrusionOk="0">
                    <a:moveTo>
                      <a:pt x="25575" y="1"/>
                    </a:moveTo>
                    <a:cubicBezTo>
                      <a:pt x="11442" y="1"/>
                      <a:pt x="0" y="11443"/>
                      <a:pt x="0" y="25575"/>
                    </a:cubicBezTo>
                    <a:cubicBezTo>
                      <a:pt x="0" y="38208"/>
                      <a:pt x="9156" y="48685"/>
                      <a:pt x="21194" y="50769"/>
                    </a:cubicBezTo>
                    <a:cubicBezTo>
                      <a:pt x="24063" y="41911"/>
                      <a:pt x="31600" y="35184"/>
                      <a:pt x="40898" y="33493"/>
                    </a:cubicBezTo>
                    <a:cubicBezTo>
                      <a:pt x="40077" y="30993"/>
                      <a:pt x="39648" y="28337"/>
                      <a:pt x="39648" y="25575"/>
                    </a:cubicBezTo>
                    <a:cubicBezTo>
                      <a:pt x="39648" y="19455"/>
                      <a:pt x="41803" y="13824"/>
                      <a:pt x="45399" y="9418"/>
                    </a:cubicBezTo>
                    <a:cubicBezTo>
                      <a:pt x="40708" y="3680"/>
                      <a:pt x="33564" y="1"/>
                      <a:pt x="255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0;p38">
                <a:extLst>
                  <a:ext uri="{FF2B5EF4-FFF2-40B4-BE49-F238E27FC236}">
                    <a16:creationId xmlns:a16="http://schemas.microsoft.com/office/drawing/2014/main" id="{B23E036F-C2C5-4CAA-818D-B7505795494A}"/>
                  </a:ext>
                </a:extLst>
              </p:cNvPr>
              <p:cNvSpPr/>
              <p:nvPr/>
            </p:nvSpPr>
            <p:spPr>
              <a:xfrm>
                <a:off x="2752125" y="1930125"/>
                <a:ext cx="1134975" cy="1268050"/>
              </a:xfrm>
              <a:custGeom>
                <a:avLst/>
                <a:gdLst/>
                <a:ahLst/>
                <a:cxnLst/>
                <a:rect l="l" t="t" r="r" b="b"/>
                <a:pathLst>
                  <a:path w="45399" h="50722" extrusionOk="0">
                    <a:moveTo>
                      <a:pt x="19824" y="1"/>
                    </a:moveTo>
                    <a:cubicBezTo>
                      <a:pt x="11835" y="1"/>
                      <a:pt x="4691" y="3680"/>
                      <a:pt x="0" y="9418"/>
                    </a:cubicBezTo>
                    <a:cubicBezTo>
                      <a:pt x="3596" y="13824"/>
                      <a:pt x="5751" y="19444"/>
                      <a:pt x="5751" y="25575"/>
                    </a:cubicBezTo>
                    <a:cubicBezTo>
                      <a:pt x="5751" y="28326"/>
                      <a:pt x="5322" y="30957"/>
                      <a:pt x="4513" y="33445"/>
                    </a:cubicBezTo>
                    <a:cubicBezTo>
                      <a:pt x="13919" y="35064"/>
                      <a:pt x="21574" y="41815"/>
                      <a:pt x="24456" y="50721"/>
                    </a:cubicBezTo>
                    <a:cubicBezTo>
                      <a:pt x="36374" y="48530"/>
                      <a:pt x="45399" y="38101"/>
                      <a:pt x="45399" y="25575"/>
                    </a:cubicBezTo>
                    <a:cubicBezTo>
                      <a:pt x="45399" y="11443"/>
                      <a:pt x="33957" y="1"/>
                      <a:pt x="198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271;p38">
                <a:extLst>
                  <a:ext uri="{FF2B5EF4-FFF2-40B4-BE49-F238E27FC236}">
                    <a16:creationId xmlns:a16="http://schemas.microsoft.com/office/drawing/2014/main" id="{EECEC629-D446-4022-A96F-2B4727F2CAEF}"/>
                  </a:ext>
                </a:extLst>
              </p:cNvPr>
              <p:cNvSpPr/>
              <p:nvPr/>
            </p:nvSpPr>
            <p:spPr>
              <a:xfrm>
                <a:off x="2608650" y="2165575"/>
                <a:ext cx="287250" cy="601875"/>
              </a:xfrm>
              <a:custGeom>
                <a:avLst/>
                <a:gdLst/>
                <a:ahLst/>
                <a:cxnLst/>
                <a:rect l="l" t="t" r="r" b="b"/>
                <a:pathLst>
                  <a:path w="11490" h="24075" extrusionOk="0">
                    <a:moveTo>
                      <a:pt x="5739" y="0"/>
                    </a:moveTo>
                    <a:cubicBezTo>
                      <a:pt x="2155" y="4406"/>
                      <a:pt x="0" y="10026"/>
                      <a:pt x="0" y="16157"/>
                    </a:cubicBezTo>
                    <a:cubicBezTo>
                      <a:pt x="12" y="18908"/>
                      <a:pt x="465" y="21575"/>
                      <a:pt x="1262" y="24075"/>
                    </a:cubicBezTo>
                    <a:cubicBezTo>
                      <a:pt x="2763" y="23801"/>
                      <a:pt x="4310" y="23658"/>
                      <a:pt x="5894" y="23658"/>
                    </a:cubicBezTo>
                    <a:cubicBezTo>
                      <a:pt x="7382" y="23658"/>
                      <a:pt x="8835" y="23789"/>
                      <a:pt x="10252" y="24027"/>
                    </a:cubicBezTo>
                    <a:cubicBezTo>
                      <a:pt x="11061" y="21539"/>
                      <a:pt x="11490" y="18908"/>
                      <a:pt x="11490" y="16157"/>
                    </a:cubicBezTo>
                    <a:cubicBezTo>
                      <a:pt x="11490" y="10037"/>
                      <a:pt x="9335" y="4406"/>
                      <a:pt x="5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2;p38">
                <a:extLst>
                  <a:ext uri="{FF2B5EF4-FFF2-40B4-BE49-F238E27FC236}">
                    <a16:creationId xmlns:a16="http://schemas.microsoft.com/office/drawing/2014/main" id="{D99B0EA5-E058-4EED-AC90-31342D46871E}"/>
                  </a:ext>
                </a:extLst>
              </p:cNvPr>
              <p:cNvSpPr/>
              <p:nvPr/>
            </p:nvSpPr>
            <p:spPr>
              <a:xfrm>
                <a:off x="2116925" y="2972825"/>
                <a:ext cx="1278150" cy="1062050"/>
              </a:xfrm>
              <a:custGeom>
                <a:avLst/>
                <a:gdLst/>
                <a:ahLst/>
                <a:cxnLst/>
                <a:rect l="l" t="t" r="r" b="b"/>
                <a:pathLst>
                  <a:path w="51126" h="42482" extrusionOk="0">
                    <a:moveTo>
                      <a:pt x="25432" y="0"/>
                    </a:moveTo>
                    <a:cubicBezTo>
                      <a:pt x="20741" y="5739"/>
                      <a:pt x="13597" y="9418"/>
                      <a:pt x="5596" y="9418"/>
                    </a:cubicBezTo>
                    <a:cubicBezTo>
                      <a:pt x="4108" y="9418"/>
                      <a:pt x="2655" y="9275"/>
                      <a:pt x="1239" y="9037"/>
                    </a:cubicBezTo>
                    <a:cubicBezTo>
                      <a:pt x="441" y="11525"/>
                      <a:pt x="0" y="14157"/>
                      <a:pt x="0" y="16919"/>
                    </a:cubicBezTo>
                    <a:cubicBezTo>
                      <a:pt x="0" y="31040"/>
                      <a:pt x="11454" y="42482"/>
                      <a:pt x="25575" y="42482"/>
                    </a:cubicBezTo>
                    <a:cubicBezTo>
                      <a:pt x="39696" y="42482"/>
                      <a:pt x="51126" y="31040"/>
                      <a:pt x="51126" y="16919"/>
                    </a:cubicBezTo>
                    <a:cubicBezTo>
                      <a:pt x="51126" y="14145"/>
                      <a:pt x="50685" y="11490"/>
                      <a:pt x="49876" y="9001"/>
                    </a:cubicBezTo>
                    <a:cubicBezTo>
                      <a:pt x="48375" y="9263"/>
                      <a:pt x="46828" y="9418"/>
                      <a:pt x="45256" y="9418"/>
                    </a:cubicBezTo>
                    <a:cubicBezTo>
                      <a:pt x="37243" y="9418"/>
                      <a:pt x="30111" y="5751"/>
                      <a:pt x="254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73;p38">
                <a:extLst>
                  <a:ext uri="{FF2B5EF4-FFF2-40B4-BE49-F238E27FC236}">
                    <a16:creationId xmlns:a16="http://schemas.microsoft.com/office/drawing/2014/main" id="{57A3B87A-1F3C-4034-A8ED-390496E7ABED}"/>
                  </a:ext>
                </a:extLst>
              </p:cNvPr>
              <p:cNvSpPr/>
              <p:nvPr/>
            </p:nvSpPr>
            <p:spPr>
              <a:xfrm>
                <a:off x="2147576" y="2766850"/>
                <a:ext cx="605150" cy="441425"/>
              </a:xfrm>
              <a:custGeom>
                <a:avLst/>
                <a:gdLst/>
                <a:ahLst/>
                <a:cxnLst/>
                <a:rect l="l" t="t" r="r" b="b"/>
                <a:pathLst>
                  <a:path w="24206" h="17657" extrusionOk="0">
                    <a:moveTo>
                      <a:pt x="19705" y="0"/>
                    </a:moveTo>
                    <a:cubicBezTo>
                      <a:pt x="10407" y="1703"/>
                      <a:pt x="2858" y="8442"/>
                      <a:pt x="1" y="17288"/>
                    </a:cubicBezTo>
                    <a:cubicBezTo>
                      <a:pt x="1417" y="17526"/>
                      <a:pt x="2870" y="17657"/>
                      <a:pt x="4358" y="17657"/>
                    </a:cubicBezTo>
                    <a:cubicBezTo>
                      <a:pt x="12371" y="17657"/>
                      <a:pt x="19515" y="13990"/>
                      <a:pt x="24206" y="8239"/>
                    </a:cubicBezTo>
                    <a:cubicBezTo>
                      <a:pt x="22230" y="5822"/>
                      <a:pt x="20706" y="3036"/>
                      <a:pt x="19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4;p38">
                <a:extLst>
                  <a:ext uri="{FF2B5EF4-FFF2-40B4-BE49-F238E27FC236}">
                    <a16:creationId xmlns:a16="http://schemas.microsoft.com/office/drawing/2014/main" id="{10EFF1B8-621A-4FF7-B9F2-10E0C55A072C}"/>
                  </a:ext>
                </a:extLst>
              </p:cNvPr>
              <p:cNvSpPr/>
              <p:nvPr/>
            </p:nvSpPr>
            <p:spPr>
              <a:xfrm>
                <a:off x="2752125" y="2766250"/>
                <a:ext cx="611400" cy="442325"/>
              </a:xfrm>
              <a:custGeom>
                <a:avLst/>
                <a:gdLst/>
                <a:ahLst/>
                <a:cxnLst/>
                <a:rect l="l" t="t" r="r" b="b"/>
                <a:pathLst>
                  <a:path w="24456" h="17693" extrusionOk="0">
                    <a:moveTo>
                      <a:pt x="4513" y="0"/>
                    </a:moveTo>
                    <a:cubicBezTo>
                      <a:pt x="3536" y="3048"/>
                      <a:pt x="1989" y="5846"/>
                      <a:pt x="0" y="8275"/>
                    </a:cubicBezTo>
                    <a:cubicBezTo>
                      <a:pt x="4691" y="14014"/>
                      <a:pt x="11835" y="17693"/>
                      <a:pt x="19824" y="17693"/>
                    </a:cubicBezTo>
                    <a:cubicBezTo>
                      <a:pt x="21408" y="17693"/>
                      <a:pt x="22955" y="17538"/>
                      <a:pt x="24456" y="17276"/>
                    </a:cubicBezTo>
                    <a:cubicBezTo>
                      <a:pt x="21574" y="8358"/>
                      <a:pt x="13919" y="1608"/>
                      <a:pt x="45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5;p38">
                <a:extLst>
                  <a:ext uri="{FF2B5EF4-FFF2-40B4-BE49-F238E27FC236}">
                    <a16:creationId xmlns:a16="http://schemas.microsoft.com/office/drawing/2014/main" id="{A7DFF84D-C23D-4A2F-9BFF-03865977736E}"/>
                  </a:ext>
                </a:extLst>
              </p:cNvPr>
              <p:cNvSpPr/>
              <p:nvPr/>
            </p:nvSpPr>
            <p:spPr>
              <a:xfrm>
                <a:off x="2640200" y="2757025"/>
                <a:ext cx="2250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8645" extrusionOk="0">
                    <a:moveTo>
                      <a:pt x="4644" y="0"/>
                    </a:moveTo>
                    <a:cubicBezTo>
                      <a:pt x="3048" y="0"/>
                      <a:pt x="1501" y="131"/>
                      <a:pt x="0" y="417"/>
                    </a:cubicBezTo>
                    <a:cubicBezTo>
                      <a:pt x="989" y="3453"/>
                      <a:pt x="2513" y="6215"/>
                      <a:pt x="4501" y="8644"/>
                    </a:cubicBezTo>
                    <a:cubicBezTo>
                      <a:pt x="6477" y="6215"/>
                      <a:pt x="8013" y="3417"/>
                      <a:pt x="9002" y="369"/>
                    </a:cubicBezTo>
                    <a:cubicBezTo>
                      <a:pt x="7597" y="131"/>
                      <a:pt x="6132" y="0"/>
                      <a:pt x="4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76;p38">
              <a:extLst>
                <a:ext uri="{FF2B5EF4-FFF2-40B4-BE49-F238E27FC236}">
                  <a16:creationId xmlns:a16="http://schemas.microsoft.com/office/drawing/2014/main" id="{3DF52D6F-E90D-4063-878B-2808FC29B9D2}"/>
                </a:ext>
              </a:extLst>
            </p:cNvPr>
            <p:cNvSpPr txBox="1">
              <a:spLocks/>
            </p:cNvSpPr>
            <p:nvPr/>
          </p:nvSpPr>
          <p:spPr>
            <a:xfrm>
              <a:off x="3524737" y="2723345"/>
              <a:ext cx="2088140" cy="4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r">
                <a:spcAft>
                  <a:spcPts val="1600"/>
                </a:spcAft>
                <a:buFont typeface="Montserrat"/>
                <a:buNone/>
              </a:pPr>
              <a:r>
                <a:rPr lang="ru-RU" sz="1400" dirty="0" err="1">
                  <a:solidFill>
                    <a:schemeClr val="accent1"/>
                  </a:solidFill>
                </a:rPr>
                <a:t>Аудиофрагменты</a:t>
              </a:r>
              <a:endParaRPr lang="ru-RU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277;p38">
              <a:extLst>
                <a:ext uri="{FF2B5EF4-FFF2-40B4-BE49-F238E27FC236}">
                  <a16:creationId xmlns:a16="http://schemas.microsoft.com/office/drawing/2014/main" id="{C9E07EE0-C20B-40E5-B5D3-8716E2C51AE6}"/>
                </a:ext>
              </a:extLst>
            </p:cNvPr>
            <p:cNvSpPr txBox="1">
              <a:spLocks/>
            </p:cNvSpPr>
            <p:nvPr/>
          </p:nvSpPr>
          <p:spPr>
            <a:xfrm>
              <a:off x="5773556" y="4683179"/>
              <a:ext cx="1401297" cy="377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r">
                <a:spcAft>
                  <a:spcPts val="1600"/>
                </a:spcAft>
                <a:buFont typeface="Montserrat"/>
                <a:buNone/>
              </a:pPr>
              <a:r>
                <a:rPr lang="ru-RU" sz="1400" dirty="0">
                  <a:solidFill>
                    <a:schemeClr val="accent1"/>
                  </a:solidFill>
                </a:rPr>
                <a:t>Видеокадры</a:t>
              </a:r>
            </a:p>
          </p:txBody>
        </p:sp>
        <p:sp>
          <p:nvSpPr>
            <p:cNvPr id="13" name="Google Shape;278;p38">
              <a:extLst>
                <a:ext uri="{FF2B5EF4-FFF2-40B4-BE49-F238E27FC236}">
                  <a16:creationId xmlns:a16="http://schemas.microsoft.com/office/drawing/2014/main" id="{819A32C5-B5DF-4DE7-BE0B-36006BCF9FBB}"/>
                </a:ext>
              </a:extLst>
            </p:cNvPr>
            <p:cNvSpPr txBox="1">
              <a:spLocks/>
            </p:cNvSpPr>
            <p:nvPr/>
          </p:nvSpPr>
          <p:spPr>
            <a:xfrm>
              <a:off x="6185644" y="2659836"/>
              <a:ext cx="1978417" cy="377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>
                <a:spcAft>
                  <a:spcPts val="1600"/>
                </a:spcAft>
                <a:buFont typeface="Montserrat"/>
                <a:buNone/>
              </a:pPr>
              <a:r>
                <a:rPr lang="ru-RU" sz="1400" dirty="0">
                  <a:solidFill>
                    <a:schemeClr val="accent1"/>
                  </a:solidFill>
                </a:rPr>
                <a:t>Текстовая информация</a:t>
              </a:r>
            </a:p>
          </p:txBody>
        </p:sp>
        <p:cxnSp>
          <p:nvCxnSpPr>
            <p:cNvPr id="14" name="Google Shape;279;p38">
              <a:extLst>
                <a:ext uri="{FF2B5EF4-FFF2-40B4-BE49-F238E27FC236}">
                  <a16:creationId xmlns:a16="http://schemas.microsoft.com/office/drawing/2014/main" id="{6055BE7D-B9FA-49CB-A96A-18A894E98F0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518489" y="3898854"/>
              <a:ext cx="946738" cy="489144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5" name="Google Shape;280;p38">
              <a:extLst>
                <a:ext uri="{FF2B5EF4-FFF2-40B4-BE49-F238E27FC236}">
                  <a16:creationId xmlns:a16="http://schemas.microsoft.com/office/drawing/2014/main" id="{91F64711-1902-445C-91C0-EF6969068740}"/>
                </a:ext>
              </a:extLst>
            </p:cNvPr>
            <p:cNvSpPr txBox="1">
              <a:spLocks/>
            </p:cNvSpPr>
            <p:nvPr/>
          </p:nvSpPr>
          <p:spPr>
            <a:xfrm>
              <a:off x="6465227" y="4199375"/>
              <a:ext cx="2293817" cy="377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>
                <a:spcAft>
                  <a:spcPts val="1600"/>
                </a:spcAft>
                <a:buFont typeface="Montserrat"/>
                <a:buNone/>
              </a:pPr>
              <a:r>
                <a:rPr lang="en-US" b="1" dirty="0" err="1">
                  <a:solidFill>
                    <a:schemeClr val="accent1"/>
                  </a:solidFill>
                </a:rPr>
                <a:t>NaRuTagAI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6E2CB2F-D4BE-45B1-9B3E-01E30620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00" y="224157"/>
            <a:ext cx="823120" cy="8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6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5399774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093580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1005800" y="306329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800" dirty="0"/>
              <a:t>Roadmap</a:t>
            </a:r>
            <a:endParaRPr lang="ru-RU" sz="2800" dirty="0"/>
          </a:p>
        </p:txBody>
      </p:sp>
      <p:sp>
        <p:nvSpPr>
          <p:cNvPr id="331" name="Google Shape;331;p41"/>
          <p:cNvSpPr/>
          <p:nvPr/>
        </p:nvSpPr>
        <p:spPr>
          <a:xfrm>
            <a:off x="717875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1155134" y="1692412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3820575" y="1569600"/>
            <a:ext cx="1734900" cy="653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Data Analytics</a:t>
            </a:r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6253966" y="1620000"/>
            <a:ext cx="1734900" cy="60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Frontend &amp; Backend</a:t>
            </a:r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4294967295"/>
          </p:nvPr>
        </p:nvSpPr>
        <p:spPr>
          <a:xfrm>
            <a:off x="717875" y="2714225"/>
            <a:ext cx="2608524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-RU" sz="1400" dirty="0" err="1">
                <a:solidFill>
                  <a:schemeClr val="dk1"/>
                </a:solidFill>
              </a:rPr>
              <a:t>Датасет</a:t>
            </a:r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RuTube</a:t>
            </a:r>
            <a:endParaRPr lang="en-US"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-RU" sz="1400" dirty="0" err="1">
                <a:solidFill>
                  <a:schemeClr val="dk1"/>
                </a:solidFill>
              </a:rPr>
              <a:t>Парсинг</a:t>
            </a:r>
            <a:r>
              <a:rPr lang="ru-RU" sz="1400" dirty="0">
                <a:solidFill>
                  <a:schemeClr val="dk1"/>
                </a:solidFill>
              </a:rPr>
              <a:t> с сайта </a:t>
            </a:r>
            <a:r>
              <a:rPr lang="en-US" sz="1400" dirty="0" err="1">
                <a:solidFill>
                  <a:schemeClr val="dk1"/>
                </a:solidFill>
              </a:rPr>
              <a:t>RuTube</a:t>
            </a:r>
            <a:endParaRPr lang="en-US"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Очистка и объединение данных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336" name="Google Shape;336;p41"/>
          <p:cNvSpPr txBox="1">
            <a:spLocks noGrp="1"/>
          </p:cNvSpPr>
          <p:nvPr>
            <p:ph type="subTitle" idx="4294967295"/>
          </p:nvPr>
        </p:nvSpPr>
        <p:spPr>
          <a:xfrm>
            <a:off x="3136675" y="2714225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Модель </a:t>
            </a:r>
            <a:r>
              <a:rPr lang="en-US" sz="1400" dirty="0">
                <a:solidFill>
                  <a:schemeClr val="dk1"/>
                </a:solidFill>
              </a:rPr>
              <a:t>text2text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Модель (</a:t>
            </a:r>
            <a:r>
              <a:rPr lang="en-US" sz="1400">
                <a:solidFill>
                  <a:schemeClr val="dk1"/>
                </a:solidFill>
              </a:rPr>
              <a:t>T5</a:t>
            </a:r>
            <a:r>
              <a:rPr lang="ru-RU" sz="1400">
                <a:solidFill>
                  <a:schemeClr val="dk1"/>
                </a:solidFill>
              </a:rPr>
              <a:t>)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4294967295"/>
          </p:nvPr>
        </p:nvSpPr>
        <p:spPr>
          <a:xfrm>
            <a:off x="5555474" y="2714225"/>
            <a:ext cx="2760067" cy="1323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Офлайн </a:t>
            </a:r>
            <a:r>
              <a:rPr lang="ru-RU" sz="1400" dirty="0" err="1">
                <a:solidFill>
                  <a:schemeClr val="dk1"/>
                </a:solidFill>
              </a:rPr>
              <a:t>инетрфейс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Загрузка одного файла и более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Возможность подключения к </a:t>
            </a:r>
            <a:r>
              <a:rPr lang="en-US" sz="1400" dirty="0">
                <a:solidFill>
                  <a:schemeClr val="dk1"/>
                </a:solidFill>
              </a:rPr>
              <a:t>API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F3674B-1F64-4E2B-B89D-460E986B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8" y="191898"/>
            <a:ext cx="823120" cy="87370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B0B0AB-EC40-4471-BA7C-8D9BBEA26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980" y="4063147"/>
            <a:ext cx="966857" cy="963956"/>
          </a:xfrm>
          <a:prstGeom prst="rect">
            <a:avLst/>
          </a:prstGeom>
        </p:spPr>
      </p:pic>
      <p:pic>
        <p:nvPicPr>
          <p:cNvPr id="1026" name="Picture 2" descr="RDS MySQL Vector Icons free download in SVG, PNG Format">
            <a:extLst>
              <a:ext uri="{FF2B5EF4-FFF2-40B4-BE49-F238E27FC236}">
                <a16:creationId xmlns:a16="http://schemas.microsoft.com/office/drawing/2014/main" id="{C7580DB3-7511-4DA3-A7E7-D6EE18F7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39" y="3951884"/>
            <a:ext cx="875525" cy="8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95B06D-D61F-4FFA-9964-C2DE3AC06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601" y="3529110"/>
            <a:ext cx="1484113" cy="1484113"/>
          </a:xfrm>
          <a:prstGeom prst="rect">
            <a:avLst/>
          </a:prstGeom>
        </p:spPr>
      </p:pic>
      <p:pic>
        <p:nvPicPr>
          <p:cNvPr id="1028" name="Picture 4" descr="NumPy logo refresh · Issue #37 · numpy/numpy.org · GitHub">
            <a:extLst>
              <a:ext uri="{FF2B5EF4-FFF2-40B4-BE49-F238E27FC236}">
                <a16:creationId xmlns:a16="http://schemas.microsoft.com/office/drawing/2014/main" id="{720BDCDC-48A3-4F4B-A7DF-6135FE988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63" y="3895598"/>
            <a:ext cx="988095" cy="98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D28DE4-9A4B-4C1C-AE0F-72A7F1565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246" y="4026472"/>
            <a:ext cx="1134553" cy="11345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"/>
          <p:cNvSpPr txBox="1">
            <a:spLocks noGrp="1"/>
          </p:cNvSpPr>
          <p:nvPr>
            <p:ph type="subTitle" idx="1"/>
          </p:nvPr>
        </p:nvSpPr>
        <p:spPr>
          <a:xfrm flipH="1">
            <a:off x="1074150" y="-7200"/>
            <a:ext cx="7191450" cy="1078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Сервис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34CCB2-E6FE-4BAF-83C4-922121AD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76" y="135937"/>
            <a:ext cx="808008" cy="85766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FCA88E-95C1-466C-8E4A-4D3CBB1B6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199" y="1515824"/>
            <a:ext cx="4277000" cy="21118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CA4F22-8E32-48CC-BC5E-BBF9DAE17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644" y="1070971"/>
            <a:ext cx="2478380" cy="25794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D967DF-2B39-4067-A616-561B51571966}"/>
              </a:ext>
            </a:extLst>
          </p:cNvPr>
          <p:cNvSpPr txBox="1"/>
          <p:nvPr/>
        </p:nvSpPr>
        <p:spPr>
          <a:xfrm>
            <a:off x="1231199" y="3758505"/>
            <a:ext cx="3783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2">
                    <a:lumMod val="50000"/>
                  </a:schemeClr>
                </a:solidFill>
              </a:rPr>
              <a:t>Модель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T5 (Text-To-Text Transfer Transformer)</a:t>
            </a:r>
          </a:p>
          <a:p>
            <a:endParaRPr 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Тип данных на входе: текст</a:t>
            </a:r>
          </a:p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Размер модели: базовая версия 220 М параметров</a:t>
            </a:r>
          </a:p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Объем памяти: 2 ГБ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46459-1E77-4E4B-B2CA-3A2FA7AF40A3}"/>
              </a:ext>
            </a:extLst>
          </p:cNvPr>
          <p:cNvSpPr txBox="1"/>
          <p:nvPr/>
        </p:nvSpPr>
        <p:spPr>
          <a:xfrm>
            <a:off x="5781600" y="3758505"/>
            <a:ext cx="3254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CLIP-</a:t>
            </a:r>
            <a:r>
              <a:rPr lang="ru-RU" sz="1200" b="1" dirty="0">
                <a:solidFill>
                  <a:schemeClr val="bg2">
                    <a:lumMod val="50000"/>
                  </a:schemeClr>
                </a:solidFill>
              </a:rPr>
              <a:t>модель 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Contrastive Language-Image Pretraining)</a:t>
            </a:r>
          </a:p>
          <a:p>
            <a:endParaRPr 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Тип данных на входе: видео, аудио, текст</a:t>
            </a:r>
          </a:p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Размер модели: базовая версия 300 М параметров</a:t>
            </a:r>
          </a:p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Объем памяти: 2 ГБ</a:t>
            </a:r>
          </a:p>
        </p:txBody>
      </p:sp>
    </p:spTree>
    <p:extLst>
      <p:ext uri="{BB962C8B-B14F-4D97-AF65-F5344CB8AC3E}">
        <p14:creationId xmlns:p14="http://schemas.microsoft.com/office/powerpoint/2010/main" val="27228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1074673" y="252957"/>
            <a:ext cx="5016374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2400" dirty="0"/>
              <a:t>Фронтенд</a:t>
            </a:r>
            <a:endParaRPr sz="2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52A06B5-43DB-4651-8436-7FE2C18660E9}"/>
              </a:ext>
            </a:extLst>
          </p:cNvPr>
          <p:cNvSpPr/>
          <p:nvPr/>
        </p:nvSpPr>
        <p:spPr>
          <a:xfrm>
            <a:off x="1574980" y="3015557"/>
            <a:ext cx="1723833" cy="17153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1FDE89-1252-4C36-8C0F-5B33D34C0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8096" y="3124428"/>
            <a:ext cx="1497600" cy="1497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A23C19-8CAE-47C4-9F2A-A681C395E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895" y="319555"/>
            <a:ext cx="5329346" cy="45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0;p44">
            <a:extLst>
              <a:ext uri="{FF2B5EF4-FFF2-40B4-BE49-F238E27FC236}">
                <a16:creationId xmlns:a16="http://schemas.microsoft.com/office/drawing/2014/main" id="{2BCB9F19-37D2-4A69-9DE6-9921B4040229}"/>
              </a:ext>
            </a:extLst>
          </p:cNvPr>
          <p:cNvCxnSpPr/>
          <p:nvPr/>
        </p:nvCxnSpPr>
        <p:spPr>
          <a:xfrm>
            <a:off x="4713425" y="3855390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80;p44">
            <a:extLst>
              <a:ext uri="{FF2B5EF4-FFF2-40B4-BE49-F238E27FC236}">
                <a16:creationId xmlns:a16="http://schemas.microsoft.com/office/drawing/2014/main" id="{1D0787C3-FDC9-41B3-9F30-3D1FEC339864}"/>
              </a:ext>
            </a:extLst>
          </p:cNvPr>
          <p:cNvCxnSpPr/>
          <p:nvPr/>
        </p:nvCxnSpPr>
        <p:spPr>
          <a:xfrm>
            <a:off x="4713425" y="2916836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86;p44">
            <a:extLst>
              <a:ext uri="{FF2B5EF4-FFF2-40B4-BE49-F238E27FC236}">
                <a16:creationId xmlns:a16="http://schemas.microsoft.com/office/drawing/2014/main" id="{7764E136-4599-4B0C-A395-9FB0F5872376}"/>
              </a:ext>
            </a:extLst>
          </p:cNvPr>
          <p:cNvCxnSpPr/>
          <p:nvPr/>
        </p:nvCxnSpPr>
        <p:spPr>
          <a:xfrm>
            <a:off x="2236749" y="3354749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386;p44">
            <a:extLst>
              <a:ext uri="{FF2B5EF4-FFF2-40B4-BE49-F238E27FC236}">
                <a16:creationId xmlns:a16="http://schemas.microsoft.com/office/drawing/2014/main" id="{CE093678-CE5D-4405-A4F5-C9C9614412A0}"/>
              </a:ext>
            </a:extLst>
          </p:cNvPr>
          <p:cNvCxnSpPr/>
          <p:nvPr/>
        </p:nvCxnSpPr>
        <p:spPr>
          <a:xfrm>
            <a:off x="2226697" y="1735087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44"/>
          <p:cNvCxnSpPr/>
          <p:nvPr/>
        </p:nvCxnSpPr>
        <p:spPr>
          <a:xfrm>
            <a:off x="4302948" y="3353549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4"/>
          <p:cNvCxnSpPr/>
          <p:nvPr/>
        </p:nvCxnSpPr>
        <p:spPr>
          <a:xfrm>
            <a:off x="4500875" y="1735687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4"/>
          <p:cNvCxnSpPr/>
          <p:nvPr/>
        </p:nvCxnSpPr>
        <p:spPr>
          <a:xfrm>
            <a:off x="3467025" y="1916750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4"/>
          <p:cNvCxnSpPr/>
          <p:nvPr/>
        </p:nvCxnSpPr>
        <p:spPr>
          <a:xfrm>
            <a:off x="3477150" y="3553450"/>
            <a:ext cx="425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4"/>
          <p:cNvCxnSpPr/>
          <p:nvPr/>
        </p:nvCxnSpPr>
        <p:spPr>
          <a:xfrm>
            <a:off x="1820424" y="2554162"/>
            <a:ext cx="425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717800" y="3759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" name="Google Shape;390;p44"/>
          <p:cNvSpPr/>
          <p:nvPr/>
        </p:nvSpPr>
        <p:spPr>
          <a:xfrm>
            <a:off x="234024" y="1894462"/>
            <a:ext cx="1687938" cy="13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4"/>
          <p:cNvSpPr/>
          <p:nvPr/>
        </p:nvSpPr>
        <p:spPr>
          <a:xfrm>
            <a:off x="2575875" y="1114250"/>
            <a:ext cx="1913624" cy="13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2575874" y="2750950"/>
            <a:ext cx="1945125" cy="13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4925974" y="1113025"/>
            <a:ext cx="3281501" cy="1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4"/>
          <p:cNvSpPr/>
          <p:nvPr/>
        </p:nvSpPr>
        <p:spPr>
          <a:xfrm>
            <a:off x="4917023" y="2607897"/>
            <a:ext cx="3281502" cy="667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44"/>
          <p:cNvSpPr/>
          <p:nvPr/>
        </p:nvSpPr>
        <p:spPr>
          <a:xfrm>
            <a:off x="4973598" y="3502699"/>
            <a:ext cx="3281502" cy="7915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44"/>
          <p:cNvSpPr txBox="1">
            <a:spLocks noGrp="1"/>
          </p:cNvSpPr>
          <p:nvPr>
            <p:ph type="subTitle" idx="4294967295"/>
          </p:nvPr>
        </p:nvSpPr>
        <p:spPr>
          <a:xfrm>
            <a:off x="300362" y="2215462"/>
            <a:ext cx="15706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NaRuTagAI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98" name="Google Shape;398;p44"/>
          <p:cNvSpPr txBox="1">
            <a:spLocks noGrp="1"/>
          </p:cNvSpPr>
          <p:nvPr>
            <p:ph type="subTitle" idx="4294967295"/>
          </p:nvPr>
        </p:nvSpPr>
        <p:spPr>
          <a:xfrm>
            <a:off x="2575874" y="1508763"/>
            <a:ext cx="1910799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UGC </a:t>
            </a:r>
            <a:r>
              <a:rPr lang="ru-RU" b="1" dirty="0">
                <a:solidFill>
                  <a:schemeClr val="accent1"/>
                </a:solidFill>
              </a:rPr>
              <a:t>пользователь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99" name="Google Shape;399;p44"/>
          <p:cNvSpPr txBox="1">
            <a:spLocks noGrp="1"/>
          </p:cNvSpPr>
          <p:nvPr>
            <p:ph type="subTitle" idx="4294967295"/>
          </p:nvPr>
        </p:nvSpPr>
        <p:spPr>
          <a:xfrm>
            <a:off x="2782923" y="3075375"/>
            <a:ext cx="1633025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b="1" dirty="0">
                <a:solidFill>
                  <a:schemeClr val="accent1"/>
                </a:solidFill>
              </a:rPr>
              <a:t>Аналитик </a:t>
            </a:r>
            <a:r>
              <a:rPr lang="en-US" b="1" dirty="0" err="1">
                <a:solidFill>
                  <a:schemeClr val="accent1"/>
                </a:solidFill>
              </a:rPr>
              <a:t>RuTube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00" name="Google Shape;400;p44"/>
          <p:cNvSpPr txBox="1">
            <a:spLocks noGrp="1"/>
          </p:cNvSpPr>
          <p:nvPr>
            <p:ph type="subTitle" idx="4294967295"/>
          </p:nvPr>
        </p:nvSpPr>
        <p:spPr>
          <a:xfrm>
            <a:off x="5068799" y="1429675"/>
            <a:ext cx="2798673" cy="7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b="1" dirty="0"/>
              <a:t>Веб-</a:t>
            </a:r>
            <a:r>
              <a:rPr lang="ru-RU" sz="1400" b="1" dirty="0" err="1"/>
              <a:t>микросервис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4294967295"/>
          </p:nvPr>
        </p:nvSpPr>
        <p:spPr>
          <a:xfrm>
            <a:off x="4980297" y="2658699"/>
            <a:ext cx="3246527" cy="69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ARC-</a:t>
            </a:r>
            <a:r>
              <a:rPr lang="ru-RU" sz="1400" b="1" dirty="0">
                <a:solidFill>
                  <a:schemeClr val="bg1"/>
                </a:solidFill>
              </a:rPr>
              <a:t>парсер</a:t>
            </a:r>
          </a:p>
        </p:txBody>
      </p:sp>
      <p:sp>
        <p:nvSpPr>
          <p:cNvPr id="403" name="Google Shape;403;p44"/>
          <p:cNvSpPr txBox="1">
            <a:spLocks noGrp="1"/>
          </p:cNvSpPr>
          <p:nvPr>
            <p:ph type="subTitle" idx="4294967295"/>
          </p:nvPr>
        </p:nvSpPr>
        <p:spPr>
          <a:xfrm>
            <a:off x="5071849" y="3502699"/>
            <a:ext cx="2971850" cy="56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b="1" dirty="0"/>
              <a:t>Аналитика таргетированного и видео-контента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404" name="Google Shape;404;p44"/>
          <p:cNvCxnSpPr/>
          <p:nvPr/>
        </p:nvCxnSpPr>
        <p:spPr>
          <a:xfrm>
            <a:off x="2236749" y="1721512"/>
            <a:ext cx="10500" cy="164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D6E27A00-AB92-4F86-BD42-08ADC8AB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7" y="100625"/>
            <a:ext cx="976774" cy="1036800"/>
          </a:xfrm>
          <a:prstGeom prst="rect">
            <a:avLst/>
          </a:prstGeom>
        </p:spPr>
      </p:pic>
      <p:cxnSp>
        <p:nvCxnSpPr>
          <p:cNvPr id="34" name="Google Shape;380;p44">
            <a:extLst>
              <a:ext uri="{FF2B5EF4-FFF2-40B4-BE49-F238E27FC236}">
                <a16:creationId xmlns:a16="http://schemas.microsoft.com/office/drawing/2014/main" id="{ED8D8CD2-B904-42C6-8E80-5D30AA7307A5}"/>
              </a:ext>
            </a:extLst>
          </p:cNvPr>
          <p:cNvCxnSpPr>
            <a:cxnSpLocks/>
          </p:cNvCxnSpPr>
          <p:nvPr/>
        </p:nvCxnSpPr>
        <p:spPr>
          <a:xfrm flipV="1">
            <a:off x="4728048" y="2904818"/>
            <a:ext cx="0" cy="9675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061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3039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Наша команда</a:t>
            </a:r>
            <a:endParaRPr dirty="0"/>
          </a:p>
        </p:txBody>
      </p:sp>
      <p:sp>
        <p:nvSpPr>
          <p:cNvPr id="561" name="Google Shape;561;p56"/>
          <p:cNvSpPr txBox="1">
            <a:spLocks noGrp="1"/>
          </p:cNvSpPr>
          <p:nvPr>
            <p:ph type="subTitle" idx="1"/>
          </p:nvPr>
        </p:nvSpPr>
        <p:spPr>
          <a:xfrm>
            <a:off x="467825" y="315642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Вольхин Даниил</a:t>
            </a:r>
            <a:endParaRPr dirty="0"/>
          </a:p>
        </p:txBody>
      </p:sp>
      <p:sp>
        <p:nvSpPr>
          <p:cNvPr id="562" name="Google Shape;562;p56"/>
          <p:cNvSpPr txBox="1">
            <a:spLocks noGrp="1"/>
          </p:cNvSpPr>
          <p:nvPr>
            <p:ph type="subTitle" idx="2"/>
          </p:nvPr>
        </p:nvSpPr>
        <p:spPr>
          <a:xfrm>
            <a:off x="4678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Backend, ML-engineer</a:t>
            </a:r>
            <a:endParaRPr dirty="0"/>
          </a:p>
        </p:txBody>
      </p:sp>
      <p:sp>
        <p:nvSpPr>
          <p:cNvPr id="563" name="Google Shape;563;p56"/>
          <p:cNvSpPr txBox="1">
            <a:spLocks noGrp="1"/>
          </p:cNvSpPr>
          <p:nvPr>
            <p:ph type="subTitle" idx="3"/>
          </p:nvPr>
        </p:nvSpPr>
        <p:spPr>
          <a:xfrm>
            <a:off x="6778825" y="3147675"/>
            <a:ext cx="2162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ru-RU" dirty="0"/>
              <a:t>Новицкий Владислав</a:t>
            </a:r>
            <a:endParaRPr lang="en-US" dirty="0"/>
          </a:p>
        </p:txBody>
      </p:sp>
      <p:sp>
        <p:nvSpPr>
          <p:cNvPr id="564" name="Google Shape;564;p56"/>
          <p:cNvSpPr txBox="1">
            <a:spLocks noGrp="1"/>
          </p:cNvSpPr>
          <p:nvPr>
            <p:ph type="subTitle" idx="4"/>
          </p:nvPr>
        </p:nvSpPr>
        <p:spPr>
          <a:xfrm>
            <a:off x="66795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ML-engineer</a:t>
            </a:r>
            <a:endParaRPr dirty="0"/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61;p56">
            <a:extLst>
              <a:ext uri="{FF2B5EF4-FFF2-40B4-BE49-F238E27FC236}">
                <a16:creationId xmlns:a16="http://schemas.microsoft.com/office/drawing/2014/main" id="{FBF564B4-7C81-40BE-8104-FD9173439A91}"/>
              </a:ext>
            </a:extLst>
          </p:cNvPr>
          <p:cNvSpPr txBox="1">
            <a:spLocks/>
          </p:cNvSpPr>
          <p:nvPr/>
        </p:nvSpPr>
        <p:spPr>
          <a:xfrm>
            <a:off x="2597281" y="3156425"/>
            <a:ext cx="21624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dirty="0"/>
              <a:t>Леонов Алексей</a:t>
            </a:r>
          </a:p>
        </p:txBody>
      </p:sp>
      <p:sp>
        <p:nvSpPr>
          <p:cNvPr id="14" name="Google Shape;562;p56">
            <a:extLst>
              <a:ext uri="{FF2B5EF4-FFF2-40B4-BE49-F238E27FC236}">
                <a16:creationId xmlns:a16="http://schemas.microsoft.com/office/drawing/2014/main" id="{BDB04490-00BF-4C4C-9136-2878F4564819}"/>
              </a:ext>
            </a:extLst>
          </p:cNvPr>
          <p:cNvSpPr txBox="1">
            <a:spLocks/>
          </p:cNvSpPr>
          <p:nvPr/>
        </p:nvSpPr>
        <p:spPr>
          <a:xfrm>
            <a:off x="2546400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Frontend</a:t>
            </a:r>
          </a:p>
        </p:txBody>
      </p:sp>
      <p:sp>
        <p:nvSpPr>
          <p:cNvPr id="16" name="Google Shape;563;p56">
            <a:extLst>
              <a:ext uri="{FF2B5EF4-FFF2-40B4-BE49-F238E27FC236}">
                <a16:creationId xmlns:a16="http://schemas.microsoft.com/office/drawing/2014/main" id="{8CFD233B-B055-4F64-A44F-1287CDA93117}"/>
              </a:ext>
            </a:extLst>
          </p:cNvPr>
          <p:cNvSpPr txBox="1">
            <a:spLocks/>
          </p:cNvSpPr>
          <p:nvPr/>
        </p:nvSpPr>
        <p:spPr>
          <a:xfrm>
            <a:off x="4706637" y="3147675"/>
            <a:ext cx="2180038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dirty="0"/>
              <a:t>Малкова Ксения</a:t>
            </a:r>
            <a:endParaRPr lang="en-US" dirty="0"/>
          </a:p>
        </p:txBody>
      </p:sp>
      <p:sp>
        <p:nvSpPr>
          <p:cNvPr id="17" name="Google Shape;564;p56">
            <a:extLst>
              <a:ext uri="{FF2B5EF4-FFF2-40B4-BE49-F238E27FC236}">
                <a16:creationId xmlns:a16="http://schemas.microsoft.com/office/drawing/2014/main" id="{95B15CAE-3D17-4071-925D-886D75E79D8D}"/>
              </a:ext>
            </a:extLst>
          </p:cNvPr>
          <p:cNvSpPr txBox="1">
            <a:spLocks/>
          </p:cNvSpPr>
          <p:nvPr/>
        </p:nvSpPr>
        <p:spPr>
          <a:xfrm>
            <a:off x="4627437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ML-engineer</a:t>
            </a:r>
          </a:p>
        </p:txBody>
      </p:sp>
      <p:pic>
        <p:nvPicPr>
          <p:cNvPr id="19" name="Picture 6" descr="Picture background">
            <a:extLst>
              <a:ext uri="{FF2B5EF4-FFF2-40B4-BE49-F238E27FC236}">
                <a16:creationId xmlns:a16="http://schemas.microsoft.com/office/drawing/2014/main" id="{822E9989-E13A-4DC5-88BC-253655C4B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17011" r="37157" b="2549"/>
          <a:stretch/>
        </p:blipFill>
        <p:spPr bwMode="auto">
          <a:xfrm>
            <a:off x="2888049" y="1021000"/>
            <a:ext cx="1724062" cy="21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cture background">
            <a:extLst>
              <a:ext uri="{FF2B5EF4-FFF2-40B4-BE49-F238E27FC236}">
                <a16:creationId xmlns:a16="http://schemas.microsoft.com/office/drawing/2014/main" id="{B3C839C6-DED6-4ECB-8462-BBE2C531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68" y="1029370"/>
            <a:ext cx="1488937" cy="212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9F660E4-8B13-43AA-A9C7-EE1C336BF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94" y="1017418"/>
            <a:ext cx="1382447" cy="2130257"/>
          </a:xfrm>
          <a:prstGeom prst="rect">
            <a:avLst/>
          </a:prstGeom>
        </p:spPr>
      </p:pic>
      <p:pic>
        <p:nvPicPr>
          <p:cNvPr id="22" name="Picture 2" descr="Picture background">
            <a:extLst>
              <a:ext uri="{FF2B5EF4-FFF2-40B4-BE49-F238E27FC236}">
                <a16:creationId xmlns:a16="http://schemas.microsoft.com/office/drawing/2014/main" id="{B011675C-EFFF-4862-A296-B5447B26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659" y="1038120"/>
            <a:ext cx="1410732" cy="211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180</Words>
  <Application>Microsoft Office PowerPoint</Application>
  <PresentationFormat>Экран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Montserrat</vt:lpstr>
      <vt:lpstr>Montserrat SemiBold</vt:lpstr>
      <vt:lpstr>Arial</vt:lpstr>
      <vt:lpstr>Didact Gothic</vt:lpstr>
      <vt:lpstr>Management Consulting Toolkit by Slidesgo</vt:lpstr>
      <vt:lpstr>Красивый слоган — это сервис NaRuTagAI!</vt:lpstr>
      <vt:lpstr>Проблематика</vt:lpstr>
      <vt:lpstr>Roadmap</vt:lpstr>
      <vt:lpstr>Презентация PowerPoint</vt:lpstr>
      <vt:lpstr>Фронтенд</vt:lpstr>
      <vt:lpstr>Презентация PowerPoint</vt:lpstr>
      <vt:lpstr>Наша 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NaRuTagAI:  Вы выкладываете Мы смотрим</dc:title>
  <cp:lastModifiedBy>данил вольхин</cp:lastModifiedBy>
  <cp:revision>66</cp:revision>
  <dcterms:modified xsi:type="dcterms:W3CDTF">2024-11-17T11:58:20Z</dcterms:modified>
</cp:coreProperties>
</file>