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317" r:id="rId2"/>
    <p:sldId id="316" r:id="rId3"/>
    <p:sldId id="267" r:id="rId4"/>
    <p:sldId id="323" r:id="rId5"/>
    <p:sldId id="324" r:id="rId6"/>
    <p:sldId id="314" r:id="rId7"/>
    <p:sldId id="319" r:id="rId8"/>
    <p:sldId id="325" r:id="rId9"/>
    <p:sldId id="274" r:id="rId10"/>
    <p:sldId id="273" r:id="rId11"/>
    <p:sldId id="322" r:id="rId12"/>
    <p:sldId id="321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Roboto" panose="02000000000000000000" pitchFamily="2" charset="0"/>
      <p:bold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Roboto Light" panose="02000000000000000000" pitchFamily="2" charset="0"/>
      <p:regular r:id="rId22"/>
    </p:embeddedFont>
    <p:embeddedFont>
      <p:font typeface="Segoe UI Semibold" panose="020B0702040204020203" pitchFamily="3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398"/>
    <a:srgbClr val="1878BA"/>
    <a:srgbClr val="4B8BFC"/>
    <a:srgbClr val="005AF7"/>
    <a:srgbClr val="B7D1FF"/>
    <a:srgbClr val="74A6FF"/>
    <a:srgbClr val="003B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0D108-D6AE-43E7-AB06-EF01642F37EF}">
  <a:tblStyle styleId="{AA40D108-D6AE-43E7-AB06-EF01642F3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3808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31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09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4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7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9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53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1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71C0CC-92CA-4896-85D5-93B060C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9718F4-B2A0-41AD-AFEF-E7D8666E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656FC78-A8B9-44B9-A0A8-98C68343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55F-279E-4CFD-B794-66FE07B01C28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75962DA-4897-45D7-9C22-42A268FE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0DD52C1-ECE5-499B-9F1E-A86E369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1D3E-2FDD-470F-B07A-3E49CADAF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7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FE0807-A2D6-4D28-B5FA-A6182F13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3302046-7597-486D-BF9B-18AE380C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22"/>
            <a:ext cx="9144000" cy="51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xmlns="" id="{E27BF2AF-AD64-48F8-89C2-D0FAB1C15ED3}"/>
              </a:ext>
            </a:extLst>
          </p:cNvPr>
          <p:cNvGrpSpPr/>
          <p:nvPr/>
        </p:nvGrpSpPr>
        <p:grpSpPr>
          <a:xfrm>
            <a:off x="7315200" y="0"/>
            <a:ext cx="1828800" cy="5143500"/>
            <a:chOff x="9753600" y="0"/>
            <a:chExt cx="2438400" cy="6858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E70DA50C-2EA0-42A9-BFC8-B5CBB3F31A23}"/>
                </a:ext>
              </a:extLst>
            </p:cNvPr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E39FD4A-838B-429E-BE0A-6E43223FC817}"/>
                </a:ext>
              </a:extLst>
            </p:cNvPr>
            <p:cNvSpPr txBox="1"/>
            <p:nvPr/>
          </p:nvSpPr>
          <p:spPr>
            <a:xfrm>
              <a:off x="100685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ru-RU" sz="8625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C91DA48-AACF-49D5-8F49-4A7F7B790F63}"/>
                </a:ext>
              </a:extLst>
            </p:cNvPr>
            <p:cNvSpPr txBox="1"/>
            <p:nvPr/>
          </p:nvSpPr>
          <p:spPr>
            <a:xfrm>
              <a:off x="9893800" y="2504709"/>
              <a:ext cx="2212340" cy="1231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3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Результаты обработки преобразуются из </a:t>
              </a:r>
              <a:r>
                <a:rPr lang="en-US" sz="13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OCEAN </a:t>
              </a:r>
              <a:r>
                <a:rPr lang="ru-RU" sz="13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в </a:t>
              </a:r>
              <a:r>
                <a:rPr lang="en-US" sz="13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MBTI</a:t>
              </a:r>
              <a:r>
                <a:rPr lang="ru-RU" sz="135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  <a:endParaRPr lang="ru-RU" sz="1050" dirty="0">
                <a:solidFill>
                  <a:schemeClr val="bg1"/>
                </a:solidFill>
              </a:endParaRP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xmlns="" id="{BF7FD3E4-0D3F-4D8B-B08F-D6054455F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993" y="4702694"/>
              <a:ext cx="1142712" cy="1142712"/>
            </a:xfrm>
            <a:prstGeom prst="rect">
              <a:avLst/>
            </a:prstGeom>
            <a:grpFill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xmlns="" id="{2AB41626-3782-4178-9F38-C953028C0270}"/>
              </a:ext>
            </a:extLst>
          </p:cNvPr>
          <p:cNvGrpSpPr/>
          <p:nvPr/>
        </p:nvGrpSpPr>
        <p:grpSpPr>
          <a:xfrm>
            <a:off x="5488542" y="0"/>
            <a:ext cx="2068830" cy="5143500"/>
            <a:chOff x="7315200" y="0"/>
            <a:chExt cx="2758440" cy="6858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CA8D5EAF-DF8E-49F8-8746-BB5783EFF6B4}"/>
                </a:ext>
              </a:extLst>
            </p:cNvPr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0232937-8598-4B58-9A7C-8FDF45E8F26C}"/>
                </a:ext>
              </a:extLst>
            </p:cNvPr>
            <p:cNvSpPr txBox="1"/>
            <p:nvPr/>
          </p:nvSpPr>
          <p:spPr>
            <a:xfrm>
              <a:off x="76301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ru-RU" sz="8625" dirty="0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xmlns="" id="{71CFA7F8-CC41-46F5-8E75-98E8E23B1B48}"/>
                </a:ext>
              </a:extLst>
            </p:cNvPr>
            <p:cNvSpPr/>
            <p:nvPr/>
          </p:nvSpPr>
          <p:spPr>
            <a:xfrm rot="5400000">
              <a:off x="94869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6D9A787-F10D-4DAA-8BFE-A3C1E8FB045F}"/>
                </a:ext>
              </a:extLst>
            </p:cNvPr>
            <p:cNvSpPr txBox="1"/>
            <p:nvPr/>
          </p:nvSpPr>
          <p:spPr>
            <a:xfrm>
              <a:off x="7372984" y="2220444"/>
              <a:ext cx="2414905" cy="233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ru-RU" sz="1200" b="1" dirty="0">
                  <a:solidFill>
                    <a:schemeClr val="bg1"/>
                  </a:solidFill>
                </a:rPr>
                <a:t>Два подхода к анализу данных</a:t>
              </a:r>
            </a:p>
            <a:p>
              <a:pPr algn="l"/>
              <a:r>
                <a:rPr lang="ru-RU" sz="1200" b="1" dirty="0">
                  <a:solidFill>
                    <a:schemeClr val="bg1"/>
                  </a:solidFill>
                </a:rPr>
                <a:t>Гибридный метод, включающий </a:t>
              </a:r>
              <a:r>
                <a:rPr lang="ru-RU" sz="1200" b="1" dirty="0" err="1">
                  <a:solidFill>
                    <a:schemeClr val="bg1"/>
                  </a:solidFill>
                </a:rPr>
                <a:t>графовый</a:t>
              </a:r>
              <a:r>
                <a:rPr lang="ru-RU" sz="1200" b="1" dirty="0">
                  <a:solidFill>
                    <a:schemeClr val="bg1"/>
                  </a:solidFill>
                </a:rPr>
                <a:t> и альтернативный анализ для повышения точности.</a:t>
              </a:r>
              <a:endParaRPr lang="ru-RU" sz="135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xmlns="" id="{262D6830-B01E-4D83-B6AE-0549C027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152" y="4683460"/>
              <a:ext cx="1288415" cy="1288415"/>
            </a:xfrm>
            <a:prstGeom prst="rect">
              <a:avLst/>
            </a:prstGeom>
            <a:grpFill/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xmlns="" id="{8D613A68-58A4-42EB-9073-6641BB8655E5}"/>
              </a:ext>
            </a:extLst>
          </p:cNvPr>
          <p:cNvGrpSpPr/>
          <p:nvPr/>
        </p:nvGrpSpPr>
        <p:grpSpPr>
          <a:xfrm>
            <a:off x="3655458" y="0"/>
            <a:ext cx="2068830" cy="5143500"/>
            <a:chOff x="4876800" y="0"/>
            <a:chExt cx="2758440" cy="6858000"/>
          </a:xfrm>
          <a:solidFill>
            <a:srgbClr val="4B8BFC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6428AE0-76B5-4ADA-9A55-F89B6741C15F}"/>
                </a:ext>
              </a:extLst>
            </p:cNvPr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7BA98C6-ED8C-4F30-B2B0-9C706A49337E}"/>
                </a:ext>
              </a:extLst>
            </p:cNvPr>
            <p:cNvSpPr txBox="1"/>
            <p:nvPr/>
          </p:nvSpPr>
          <p:spPr>
            <a:xfrm>
              <a:off x="51917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ru-RU" sz="8625" dirty="0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xmlns="" id="{16B98E0C-43FA-4E01-8386-B630405BFCC5}"/>
                </a:ext>
              </a:extLst>
            </p:cNvPr>
            <p:cNvSpPr/>
            <p:nvPr/>
          </p:nvSpPr>
          <p:spPr>
            <a:xfrm rot="5400000">
              <a:off x="70485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565FE83-59D3-48B6-8C0D-36D97FB7F909}"/>
                </a:ext>
              </a:extLst>
            </p:cNvPr>
            <p:cNvSpPr txBox="1"/>
            <p:nvPr/>
          </p:nvSpPr>
          <p:spPr>
            <a:xfrm>
              <a:off x="4978345" y="2251776"/>
              <a:ext cx="2179320" cy="233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ru-RU" sz="1200" b="1" dirty="0">
                  <a:solidFill>
                    <a:schemeClr val="bg1"/>
                  </a:solidFill>
                </a:rPr>
                <a:t>Комплексный видеоанализ</a:t>
              </a:r>
            </a:p>
            <a:p>
              <a:pPr algn="l"/>
              <a:r>
                <a:rPr lang="ru-RU" sz="1200" b="1" dirty="0">
                  <a:solidFill>
                    <a:schemeClr val="bg1"/>
                  </a:solidFill>
                </a:rPr>
                <a:t>Обработка аудио, текста и изображений для точного сопоставления по ключевым признакам</a:t>
              </a:r>
              <a:endParaRPr lang="ru-RU" sz="135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xmlns="" id="{18B76972-6931-415C-B360-B01DDB8F7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1409" y="4702694"/>
              <a:ext cx="1269181" cy="1269181"/>
            </a:xfrm>
            <a:prstGeom prst="rect">
              <a:avLst/>
            </a:prstGeom>
            <a:grpFill/>
          </p:spPr>
        </p:pic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472FF272-E14D-4C68-BC9C-DC0994B8B1B8}"/>
              </a:ext>
            </a:extLst>
          </p:cNvPr>
          <p:cNvGrpSpPr/>
          <p:nvPr/>
        </p:nvGrpSpPr>
        <p:grpSpPr>
          <a:xfrm>
            <a:off x="1828800" y="0"/>
            <a:ext cx="2068830" cy="5143500"/>
            <a:chOff x="2438400" y="0"/>
            <a:chExt cx="2758440" cy="6858000"/>
          </a:xfrm>
          <a:solidFill>
            <a:schemeClr val="bg2">
              <a:lumMod val="75000"/>
            </a:schemeClr>
          </a:solidFill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xmlns="" id="{13685766-A2AF-4BC2-86E1-DF1716B9D491}"/>
                </a:ext>
              </a:extLst>
            </p:cNvPr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AA78B24-F18E-4F1F-BFD4-E275D8E925DB}"/>
                </a:ext>
              </a:extLst>
            </p:cNvPr>
            <p:cNvSpPr txBox="1"/>
            <p:nvPr/>
          </p:nvSpPr>
          <p:spPr>
            <a:xfrm>
              <a:off x="271272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ru-RU" sz="8625" dirty="0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xmlns="" id="{840AEC01-9C18-4F1D-8BAA-496142F1E2F8}"/>
                </a:ext>
              </a:extLst>
            </p:cNvPr>
            <p:cNvSpPr/>
            <p:nvPr/>
          </p:nvSpPr>
          <p:spPr>
            <a:xfrm rot="5400000">
              <a:off x="46101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66F0E01-D2D4-4546-B29C-CE05D3FE4F73}"/>
                </a:ext>
              </a:extLst>
            </p:cNvPr>
            <p:cNvSpPr txBox="1"/>
            <p:nvPr/>
          </p:nvSpPr>
          <p:spPr>
            <a:xfrm>
              <a:off x="2482853" y="2189955"/>
              <a:ext cx="2388235" cy="2092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b="1" dirty="0" err="1">
                  <a:solidFill>
                    <a:schemeClr val="bg1"/>
                  </a:solidFill>
                </a:rPr>
                <a:t>Кастомизированный</a:t>
              </a:r>
              <a:r>
                <a:rPr lang="ru-RU" sz="1200" b="1" dirty="0">
                  <a:solidFill>
                    <a:schemeClr val="bg1"/>
                  </a:solidFill>
                </a:rPr>
                <a:t> веб-интерфейс</a:t>
              </a:r>
            </a:p>
            <a:p>
              <a:r>
                <a:rPr lang="ru-RU" sz="1200" b="1" dirty="0">
                  <a:solidFill>
                    <a:schemeClr val="bg1"/>
                  </a:solidFill>
                </a:rPr>
                <a:t>Платформа с уникальным дизайном, адаптированная под задачи пользователя.</a:t>
              </a: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xmlns="" id="{687A1596-89C0-43F0-90BD-79D95417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1263" y="4748817"/>
              <a:ext cx="1297243" cy="1297243"/>
            </a:xfrm>
            <a:prstGeom prst="rect">
              <a:avLst/>
            </a:prstGeom>
            <a:grpFill/>
          </p:spPr>
        </p:pic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xmlns="" id="{295D0F71-5279-430D-991D-2A1AD06CA226}"/>
              </a:ext>
            </a:extLst>
          </p:cNvPr>
          <p:cNvGrpSpPr/>
          <p:nvPr/>
        </p:nvGrpSpPr>
        <p:grpSpPr>
          <a:xfrm>
            <a:off x="0" y="0"/>
            <a:ext cx="2068830" cy="5143500"/>
            <a:chOff x="0" y="0"/>
            <a:chExt cx="2758440" cy="6858000"/>
          </a:xfrm>
        </p:grpSpPr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xmlns="" id="{9366DDD1-F1F7-47B9-87D3-072FDBBA8B07}"/>
                </a:ext>
              </a:extLst>
            </p:cNvPr>
            <p:cNvSpPr/>
            <p:nvPr/>
          </p:nvSpPr>
          <p:spPr>
            <a:xfrm rot="5400000">
              <a:off x="2171700" y="855980"/>
              <a:ext cx="848360" cy="325120"/>
            </a:xfrm>
            <a:prstGeom prst="triangle">
              <a:avLst/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>
                <a:solidFill>
                  <a:srgbClr val="003BA3"/>
                </a:solidFill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xmlns="" id="{D14FF68E-83DC-472E-986E-B8633EC14B5F}"/>
                </a:ext>
              </a:extLst>
            </p:cNvPr>
            <p:cNvGrpSpPr/>
            <p:nvPr/>
          </p:nvGrpSpPr>
          <p:grpSpPr>
            <a:xfrm>
              <a:off x="0" y="0"/>
              <a:ext cx="2438400" cy="6858000"/>
              <a:chOff x="0" y="0"/>
              <a:chExt cx="2438400" cy="685800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="" id="{B5664E99-2D61-4021-A096-8B671A8368A8}"/>
                  </a:ext>
                </a:extLst>
              </p:cNvPr>
              <p:cNvSpPr/>
              <p:nvPr/>
            </p:nvSpPr>
            <p:spPr>
              <a:xfrm>
                <a:off x="0" y="0"/>
                <a:ext cx="2438400" cy="6858000"/>
              </a:xfrm>
              <a:prstGeom prst="rect">
                <a:avLst/>
              </a:prstGeom>
              <a:solidFill>
                <a:srgbClr val="003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50" dirty="0">
                  <a:solidFill>
                    <a:srgbClr val="003BA3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8861DE7-D6F5-46BF-B4C3-7557500D1E1B}"/>
                  </a:ext>
                </a:extLst>
              </p:cNvPr>
              <p:cNvSpPr txBox="1"/>
              <p:nvPr/>
            </p:nvSpPr>
            <p:spPr>
              <a:xfrm>
                <a:off x="314960" y="247135"/>
                <a:ext cx="1137920" cy="189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8625" dirty="0">
                    <a:solidFill>
                      <a:srgbClr val="F9F6E5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  <a:endParaRPr lang="ru-RU" sz="8625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A49B1833-C5C7-4571-85B6-9B88534C7281}"/>
                  </a:ext>
                </a:extLst>
              </p:cNvPr>
              <p:cNvSpPr txBox="1"/>
              <p:nvPr/>
            </p:nvSpPr>
            <p:spPr>
              <a:xfrm>
                <a:off x="126739" y="2251776"/>
                <a:ext cx="2202180" cy="2092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200" b="1" dirty="0" err="1">
                    <a:solidFill>
                      <a:schemeClr val="bg1"/>
                    </a:solidFill>
                  </a:rPr>
                  <a:t>Матчинг</a:t>
                </a:r>
                <a:r>
                  <a:rPr lang="ru-RU" sz="1200" b="1" dirty="0">
                    <a:solidFill>
                      <a:schemeClr val="bg1"/>
                    </a:solidFill>
                  </a:rPr>
                  <a:t> по типу личности</a:t>
                </a:r>
              </a:p>
              <a:p>
                <a:r>
                  <a:rPr lang="ru-RU" sz="1200" b="1" dirty="0">
                    <a:solidFill>
                      <a:schemeClr val="bg1"/>
                    </a:solidFill>
                  </a:rPr>
                  <a:t>Система подбора, сопоставляющая личностные черты кандидата с требованиями вакансии.</a:t>
                </a:r>
              </a:p>
            </p:txBody>
          </p:sp>
          <p:pic>
            <p:nvPicPr>
              <p:cNvPr id="49" name="Рисунок 48">
                <a:extLst>
                  <a:ext uri="{FF2B5EF4-FFF2-40B4-BE49-F238E27FC236}">
                    <a16:creationId xmlns:a16="http://schemas.microsoft.com/office/drawing/2014/main" xmlns="" id="{207D6216-E899-43C8-99C1-37B9E4F08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406" y="4776668"/>
                <a:ext cx="1121231" cy="11212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6876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7D3E9-326E-42EA-9245-782EBCCB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77" y="216149"/>
            <a:ext cx="8224600" cy="593749"/>
          </a:xfrm>
        </p:spPr>
        <p:txBody>
          <a:bodyPr/>
          <a:lstStyle/>
          <a:p>
            <a:r>
              <a:rPr lang="ru-RU" dirty="0"/>
              <a:t>Вероятные возможности монетизации разработанного сервиса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3388C4C-4AEA-45EA-9615-EF3DB7CB7819}"/>
              </a:ext>
            </a:extLst>
          </p:cNvPr>
          <p:cNvSpPr txBox="1"/>
          <p:nvPr/>
        </p:nvSpPr>
        <p:spPr>
          <a:xfrm>
            <a:off x="126283" y="2608681"/>
            <a:ext cx="1774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err="1"/>
              <a:t>SaaS</a:t>
            </a:r>
            <a:r>
              <a:rPr lang="ru-RU" sz="1200" b="1" dirty="0"/>
              <a:t>-подписка</a:t>
            </a:r>
            <a:r>
              <a:rPr lang="ru-RU" sz="1200" dirty="0"/>
              <a:t>: </a:t>
            </a:r>
          </a:p>
          <a:p>
            <a:r>
              <a:rPr lang="ru-RU" sz="1200" dirty="0"/>
              <a:t>доступ к подбору по личностным чертам с оплатой за каждого пользователя.</a:t>
            </a:r>
          </a:p>
        </p:txBody>
      </p: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xmlns="" id="{6C0E0A19-C8A5-44F8-8774-6768A6A2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11" y="1384378"/>
            <a:ext cx="2430585" cy="12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A5634DDC-0409-488B-BD85-260D18058F57}"/>
              </a:ext>
            </a:extLst>
          </p:cNvPr>
          <p:cNvCxnSpPr>
            <a:cxnSpLocks/>
          </p:cNvCxnSpPr>
          <p:nvPr/>
        </p:nvCxnSpPr>
        <p:spPr>
          <a:xfrm flipH="1">
            <a:off x="1245306" y="2181523"/>
            <a:ext cx="1311112" cy="356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0ED941-A51B-4921-9421-2817975D52EA}"/>
              </a:ext>
            </a:extLst>
          </p:cNvPr>
          <p:cNvSpPr txBox="1"/>
          <p:nvPr/>
        </p:nvSpPr>
        <p:spPr>
          <a:xfrm>
            <a:off x="7204377" y="2472860"/>
            <a:ext cx="1738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Интеграции с платформами</a:t>
            </a:r>
            <a:r>
              <a:rPr lang="ru-RU" sz="1200" dirty="0"/>
              <a:t>:</a:t>
            </a:r>
          </a:p>
          <a:p>
            <a:r>
              <a:rPr lang="ru-RU" sz="1200" dirty="0"/>
              <a:t>платное расширение функции </a:t>
            </a:r>
            <a:r>
              <a:rPr lang="ru-RU" sz="1200" dirty="0" err="1"/>
              <a:t>матчинга</a:t>
            </a:r>
            <a:r>
              <a:rPr lang="ru-RU" sz="1200" dirty="0"/>
              <a:t> для пользователей hh.ru.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7ED682E-52E8-4146-844A-48D4958533E8}"/>
              </a:ext>
            </a:extLst>
          </p:cNvPr>
          <p:cNvSpPr txBox="1"/>
          <p:nvPr/>
        </p:nvSpPr>
        <p:spPr>
          <a:xfrm>
            <a:off x="3390412" y="3799480"/>
            <a:ext cx="16578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API-доступ для </a:t>
            </a:r>
            <a:r>
              <a:rPr lang="ru-RU" sz="1200" b="1" dirty="0" err="1"/>
              <a:t>IoT</a:t>
            </a:r>
            <a:r>
              <a:rPr lang="ru-RU" sz="1200" dirty="0"/>
              <a:t>: </a:t>
            </a:r>
          </a:p>
          <a:p>
            <a:r>
              <a:rPr lang="ru-RU" sz="1200" dirty="0"/>
              <a:t>функции анализа по API с оплатой за обработанные файлы.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25BC39-8AC5-43C1-B3E0-A5BEF524A974}"/>
              </a:ext>
            </a:extLst>
          </p:cNvPr>
          <p:cNvSpPr txBox="1"/>
          <p:nvPr/>
        </p:nvSpPr>
        <p:spPr>
          <a:xfrm>
            <a:off x="5142524" y="3430147"/>
            <a:ext cx="2003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Партнёрские продукты</a:t>
            </a:r>
            <a:r>
              <a:rPr lang="ru-RU" sz="1200" dirty="0"/>
              <a:t>:</a:t>
            </a:r>
          </a:p>
          <a:p>
            <a:r>
              <a:rPr lang="ru-RU" sz="1200" dirty="0"/>
              <a:t>совместные продукты с HR и аналитическими платформами для доступа к гибридному анализу.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228C0CA5-8278-45DE-8758-5319A414D4C1}"/>
              </a:ext>
            </a:extLst>
          </p:cNvPr>
          <p:cNvCxnSpPr>
            <a:cxnSpLocks/>
          </p:cNvCxnSpPr>
          <p:nvPr/>
        </p:nvCxnSpPr>
        <p:spPr>
          <a:xfrm flipH="1">
            <a:off x="2515577" y="2732328"/>
            <a:ext cx="483524" cy="537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0B51319F-4691-42F1-AEA6-BBB60908100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214394" y="3073025"/>
            <a:ext cx="4931" cy="726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6D7C7901-8E37-404F-9E8E-FACF2B2DC46A}"/>
              </a:ext>
            </a:extLst>
          </p:cNvPr>
          <p:cNvCxnSpPr>
            <a:cxnSpLocks/>
          </p:cNvCxnSpPr>
          <p:nvPr/>
        </p:nvCxnSpPr>
        <p:spPr>
          <a:xfrm>
            <a:off x="5357896" y="2701059"/>
            <a:ext cx="468742" cy="51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9A45267-F068-4B23-8E17-CD71DE0AA963}"/>
              </a:ext>
            </a:extLst>
          </p:cNvPr>
          <p:cNvCxnSpPr>
            <a:cxnSpLocks/>
          </p:cNvCxnSpPr>
          <p:nvPr/>
        </p:nvCxnSpPr>
        <p:spPr>
          <a:xfrm>
            <a:off x="5764798" y="2050242"/>
            <a:ext cx="1331571" cy="373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89EAB49-002E-4884-A0A9-8E36A025B926}"/>
              </a:ext>
            </a:extLst>
          </p:cNvPr>
          <p:cNvSpPr txBox="1"/>
          <p:nvPr/>
        </p:nvSpPr>
        <p:spPr>
          <a:xfrm>
            <a:off x="1615790" y="3430148"/>
            <a:ext cx="1738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Реклама брендов</a:t>
            </a:r>
            <a:r>
              <a:rPr lang="ru-RU" sz="1200" dirty="0"/>
              <a:t>:</a:t>
            </a:r>
          </a:p>
          <a:p>
            <a:r>
              <a:rPr lang="ru-RU" sz="1200" dirty="0"/>
              <a:t>размещение рекламы работодателей для привлечения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141052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60;p56">
            <a:extLst>
              <a:ext uri="{FF2B5EF4-FFF2-40B4-BE49-F238E27FC236}">
                <a16:creationId xmlns:a16="http://schemas.microsoft.com/office/drawing/2014/main" xmlns="" id="{97892B6E-6EB9-4B54-8370-97E64BF96FBA}"/>
              </a:ext>
            </a:extLst>
          </p:cNvPr>
          <p:cNvSpPr txBox="1">
            <a:spLocks/>
          </p:cNvSpPr>
          <p:nvPr/>
        </p:nvSpPr>
        <p:spPr>
          <a:xfrm>
            <a:off x="857191" y="36118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Наша команда</a:t>
            </a:r>
            <a:endParaRPr lang="ru-RU" dirty="0"/>
          </a:p>
        </p:txBody>
      </p:sp>
      <p:sp>
        <p:nvSpPr>
          <p:cNvPr id="35" name="Google Shape;562;p56">
            <a:extLst>
              <a:ext uri="{FF2B5EF4-FFF2-40B4-BE49-F238E27FC236}">
                <a16:creationId xmlns:a16="http://schemas.microsoft.com/office/drawing/2014/main" xmlns="" id="{DF5F2DE4-5709-4548-AB35-8F72667C01CA}"/>
              </a:ext>
            </a:extLst>
          </p:cNvPr>
          <p:cNvSpPr txBox="1">
            <a:spLocks/>
          </p:cNvSpPr>
          <p:nvPr/>
        </p:nvSpPr>
        <p:spPr>
          <a:xfrm>
            <a:off x="-81311" y="3116197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/>
              <a:t>Backend, ML-engineer</a:t>
            </a:r>
            <a:endParaRPr lang="en-US" dirty="0"/>
          </a:p>
        </p:txBody>
      </p:sp>
      <p:sp>
        <p:nvSpPr>
          <p:cNvPr id="39" name="Google Shape;564;p56">
            <a:extLst>
              <a:ext uri="{FF2B5EF4-FFF2-40B4-BE49-F238E27FC236}">
                <a16:creationId xmlns:a16="http://schemas.microsoft.com/office/drawing/2014/main" xmlns="" id="{9352F23E-CEED-4A57-A224-89251BD2EB6B}"/>
              </a:ext>
            </a:extLst>
          </p:cNvPr>
          <p:cNvSpPr txBox="1">
            <a:spLocks/>
          </p:cNvSpPr>
          <p:nvPr/>
        </p:nvSpPr>
        <p:spPr>
          <a:xfrm>
            <a:off x="7293373" y="3203935"/>
            <a:ext cx="1732707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/>
              <a:t>ML-engineer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/>
              <a:t>Design</a:t>
            </a:r>
          </a:p>
        </p:txBody>
      </p:sp>
      <p:sp>
        <p:nvSpPr>
          <p:cNvPr id="41" name="Google Shape;561;p56">
            <a:extLst>
              <a:ext uri="{FF2B5EF4-FFF2-40B4-BE49-F238E27FC236}">
                <a16:creationId xmlns:a16="http://schemas.microsoft.com/office/drawing/2014/main" xmlns="" id="{10BC5181-C51C-4234-BF98-D2AE2209B0AE}"/>
              </a:ext>
            </a:extLst>
          </p:cNvPr>
          <p:cNvSpPr txBox="1">
            <a:spLocks/>
          </p:cNvSpPr>
          <p:nvPr/>
        </p:nvSpPr>
        <p:spPr>
          <a:xfrm>
            <a:off x="1760502" y="3608852"/>
            <a:ext cx="21624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Леонов Алексей</a:t>
            </a:r>
          </a:p>
        </p:txBody>
      </p:sp>
      <p:sp>
        <p:nvSpPr>
          <p:cNvPr id="42" name="Google Shape;562;p56">
            <a:extLst>
              <a:ext uri="{FF2B5EF4-FFF2-40B4-BE49-F238E27FC236}">
                <a16:creationId xmlns:a16="http://schemas.microsoft.com/office/drawing/2014/main" xmlns="" id="{4EEBF0B1-D0A8-4D41-B7FF-04C863B2F937}"/>
              </a:ext>
            </a:extLst>
          </p:cNvPr>
          <p:cNvSpPr txBox="1">
            <a:spLocks/>
          </p:cNvSpPr>
          <p:nvPr/>
        </p:nvSpPr>
        <p:spPr>
          <a:xfrm>
            <a:off x="1709621" y="4219177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</a:t>
            </a:r>
          </a:p>
        </p:txBody>
      </p:sp>
      <p:sp>
        <p:nvSpPr>
          <p:cNvPr id="43" name="Google Shape;563;p56">
            <a:extLst>
              <a:ext uri="{FF2B5EF4-FFF2-40B4-BE49-F238E27FC236}">
                <a16:creationId xmlns:a16="http://schemas.microsoft.com/office/drawing/2014/main" xmlns="" id="{A826A504-7BAB-4F78-9119-0AA1086D8043}"/>
              </a:ext>
            </a:extLst>
          </p:cNvPr>
          <p:cNvSpPr txBox="1">
            <a:spLocks/>
          </p:cNvSpPr>
          <p:nvPr/>
        </p:nvSpPr>
        <p:spPr>
          <a:xfrm>
            <a:off x="5472001" y="3594316"/>
            <a:ext cx="2180038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Малкова Ксения</a:t>
            </a:r>
            <a:endParaRPr lang="en-US" dirty="0"/>
          </a:p>
        </p:txBody>
      </p:sp>
      <p:sp>
        <p:nvSpPr>
          <p:cNvPr id="44" name="Google Shape;564;p56">
            <a:extLst>
              <a:ext uri="{FF2B5EF4-FFF2-40B4-BE49-F238E27FC236}">
                <a16:creationId xmlns:a16="http://schemas.microsoft.com/office/drawing/2014/main" xmlns="" id="{0DF1CEF8-20F1-495D-8610-AF7E4F80E805}"/>
              </a:ext>
            </a:extLst>
          </p:cNvPr>
          <p:cNvSpPr txBox="1">
            <a:spLocks/>
          </p:cNvSpPr>
          <p:nvPr/>
        </p:nvSpPr>
        <p:spPr>
          <a:xfrm>
            <a:off x="5392801" y="4213391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ML-engineer</a:t>
            </a:r>
          </a:p>
        </p:txBody>
      </p:sp>
      <p:sp>
        <p:nvSpPr>
          <p:cNvPr id="49" name="Google Shape;561;p56">
            <a:extLst>
              <a:ext uri="{FF2B5EF4-FFF2-40B4-BE49-F238E27FC236}">
                <a16:creationId xmlns:a16="http://schemas.microsoft.com/office/drawing/2014/main" xmlns="" id="{6C55D529-7CC8-4940-867E-373616722CB5}"/>
              </a:ext>
            </a:extLst>
          </p:cNvPr>
          <p:cNvSpPr txBox="1">
            <a:spLocks/>
          </p:cNvSpPr>
          <p:nvPr/>
        </p:nvSpPr>
        <p:spPr>
          <a:xfrm>
            <a:off x="0" y="2602360"/>
            <a:ext cx="21624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Вольхин Даниил</a:t>
            </a:r>
          </a:p>
        </p:txBody>
      </p:sp>
      <p:sp>
        <p:nvSpPr>
          <p:cNvPr id="50" name="Google Shape;561;p56">
            <a:extLst>
              <a:ext uri="{FF2B5EF4-FFF2-40B4-BE49-F238E27FC236}">
                <a16:creationId xmlns:a16="http://schemas.microsoft.com/office/drawing/2014/main" xmlns="" id="{91B07013-1857-4B72-94EE-629F2F678F9F}"/>
              </a:ext>
            </a:extLst>
          </p:cNvPr>
          <p:cNvSpPr txBox="1">
            <a:spLocks/>
          </p:cNvSpPr>
          <p:nvPr/>
        </p:nvSpPr>
        <p:spPr>
          <a:xfrm>
            <a:off x="7006136" y="2614312"/>
            <a:ext cx="21624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Новицкий Владислав</a:t>
            </a:r>
          </a:p>
        </p:txBody>
      </p:sp>
      <p:sp>
        <p:nvSpPr>
          <p:cNvPr id="51" name="Google Shape;563;p56">
            <a:extLst>
              <a:ext uri="{FF2B5EF4-FFF2-40B4-BE49-F238E27FC236}">
                <a16:creationId xmlns:a16="http://schemas.microsoft.com/office/drawing/2014/main" xmlns="" id="{B74DD9C1-1B6C-472A-97C8-50C9F46C1168}"/>
              </a:ext>
            </a:extLst>
          </p:cNvPr>
          <p:cNvSpPr txBox="1">
            <a:spLocks/>
          </p:cNvSpPr>
          <p:nvPr/>
        </p:nvSpPr>
        <p:spPr>
          <a:xfrm>
            <a:off x="3748041" y="3089714"/>
            <a:ext cx="2180038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dirty="0"/>
              <a:t>Константин Ширшов</a:t>
            </a:r>
            <a:endParaRPr lang="en-US" dirty="0"/>
          </a:p>
        </p:txBody>
      </p:sp>
      <p:sp>
        <p:nvSpPr>
          <p:cNvPr id="52" name="Google Shape;564;p56">
            <a:extLst>
              <a:ext uri="{FF2B5EF4-FFF2-40B4-BE49-F238E27FC236}">
                <a16:creationId xmlns:a16="http://schemas.microsoft.com/office/drawing/2014/main" xmlns="" id="{4484D08E-408D-4A75-922F-988C352EBA20}"/>
              </a:ext>
            </a:extLst>
          </p:cNvPr>
          <p:cNvSpPr txBox="1">
            <a:spLocks/>
          </p:cNvSpPr>
          <p:nvPr/>
        </p:nvSpPr>
        <p:spPr>
          <a:xfrm>
            <a:off x="3748041" y="3617352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ML-engineer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NLP-engineer</a:t>
            </a:r>
            <a:r>
              <a:rPr lang="ru-RU" dirty="0"/>
              <a:t> 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CV-engineer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E110D56-C954-4766-9DA2-3B0A026C9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9" t="-187" r="21753" b="10662"/>
          <a:stretch/>
        </p:blipFill>
        <p:spPr>
          <a:xfrm>
            <a:off x="7293373" y="381231"/>
            <a:ext cx="1732707" cy="23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801" t="15438"/>
          <a:stretch/>
        </p:blipFill>
        <p:spPr>
          <a:xfrm>
            <a:off x="1278731" y="838562"/>
            <a:ext cx="6633883" cy="2905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7D0081-CA42-4792-9E22-542786CEFBEA}"/>
              </a:ext>
            </a:extLst>
          </p:cNvPr>
          <p:cNvSpPr txBox="1"/>
          <p:nvPr/>
        </p:nvSpPr>
        <p:spPr>
          <a:xfrm>
            <a:off x="1627313" y="172468"/>
            <a:ext cx="5815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BA3"/>
                </a:solidFill>
              </a:rPr>
              <a:t>HireSnap – </a:t>
            </a:r>
            <a:r>
              <a:rPr lang="ru-RU" sz="2800" b="1" dirty="0">
                <a:solidFill>
                  <a:srgbClr val="003BA3"/>
                </a:solidFill>
              </a:rPr>
              <a:t>это про умный найм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8D3C96-ED95-48D4-ADBD-4373231ADD74}"/>
              </a:ext>
            </a:extLst>
          </p:cNvPr>
          <p:cNvSpPr txBox="1"/>
          <p:nvPr/>
        </p:nvSpPr>
        <p:spPr>
          <a:xfrm>
            <a:off x="4364831" y="3767092"/>
            <a:ext cx="45880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Кандидатам</a:t>
            </a: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Персонализированные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рекомендации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вакансий и возможность понять свой тип личности по системам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OCEAN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BF8468-E2E8-40C8-AB53-95DF72921D77}"/>
              </a:ext>
            </a:extLst>
          </p:cNvPr>
          <p:cNvSpPr txBox="1"/>
          <p:nvPr/>
        </p:nvSpPr>
        <p:spPr>
          <a:xfrm>
            <a:off x="171138" y="3743986"/>
            <a:ext cx="45080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Работодателям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Топ-кандидатов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ваших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вакансий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наиболее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соответствующие Вашим предпочтениям по типу личности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6FB2B6F4-7547-484F-9FA6-1A9275B0CFAB}"/>
              </a:ext>
            </a:extLst>
          </p:cNvPr>
          <p:cNvSpPr/>
          <p:nvPr/>
        </p:nvSpPr>
        <p:spPr>
          <a:xfrm>
            <a:off x="9381067" y="4540453"/>
            <a:ext cx="9144000" cy="514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4B8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xmlns="" id="{ABEF96A9-3216-4DDE-938F-45F50AA0DAA1}"/>
              </a:ext>
            </a:extLst>
          </p:cNvPr>
          <p:cNvSpPr/>
          <p:nvPr/>
        </p:nvSpPr>
        <p:spPr>
          <a:xfrm>
            <a:off x="9381067" y="4535533"/>
            <a:ext cx="5143500" cy="5143500"/>
          </a:xfrm>
          <a:prstGeom prst="rtTriangle">
            <a:avLst/>
          </a:prstGeom>
          <a:solidFill>
            <a:srgbClr val="003B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xmlns="" id="{D53AEE42-B0E8-4028-9B50-ED0AF5F58871}"/>
              </a:ext>
            </a:extLst>
          </p:cNvPr>
          <p:cNvSpPr/>
          <p:nvPr/>
        </p:nvSpPr>
        <p:spPr>
          <a:xfrm rot="10800000">
            <a:off x="13381567" y="4540453"/>
            <a:ext cx="5143500" cy="5143500"/>
          </a:xfrm>
          <a:prstGeom prst="rtTriangl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 useBgFill="1"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xmlns="" id="{B7ACA0C4-AAA4-4022-B416-FF80D6FE743C}"/>
              </a:ext>
            </a:extLst>
          </p:cNvPr>
          <p:cNvSpPr/>
          <p:nvPr/>
        </p:nvSpPr>
        <p:spPr>
          <a:xfrm rot="5400000">
            <a:off x="9381067" y="4535533"/>
            <a:ext cx="5143500" cy="51435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11" name="Google Shape;185;p30">
            <a:extLst>
              <a:ext uri="{FF2B5EF4-FFF2-40B4-BE49-F238E27FC236}">
                <a16:creationId xmlns:a16="http://schemas.microsoft.com/office/drawing/2014/main" xmlns="" id="{778181AD-8DEF-4AB5-B82C-9B64465BE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18933548">
            <a:off x="8703134" y="4426221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5AF7"/>
                </a:solidFill>
              </a:rPr>
              <a:t>HireSnap</a:t>
            </a:r>
            <a:endParaRPr lang="en-US" sz="2000" dirty="0">
              <a:solidFill>
                <a:srgbClr val="005AF7"/>
              </a:solidFill>
            </a:endParaRPr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xmlns="" id="{49669E0A-5E98-4207-B03B-9E6042641EB2}"/>
              </a:ext>
            </a:extLst>
          </p:cNvPr>
          <p:cNvSpPr/>
          <p:nvPr/>
        </p:nvSpPr>
        <p:spPr>
          <a:xfrm rot="16200000">
            <a:off x="13379873" y="4527548"/>
            <a:ext cx="5169309" cy="5143500"/>
          </a:xfrm>
          <a:prstGeom prst="rtTriangle">
            <a:avLst/>
          </a:prstGeom>
          <a:solidFill>
            <a:srgbClr val="4B8B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12" name="Google Shape;186;p30">
            <a:extLst>
              <a:ext uri="{FF2B5EF4-FFF2-40B4-BE49-F238E27FC236}">
                <a16:creationId xmlns:a16="http://schemas.microsoft.com/office/drawing/2014/main" xmlns="" id="{CD6D4D5D-A186-4B68-892C-0C7FB0A51F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18961599">
            <a:off x="13695682" y="7356828"/>
            <a:ext cx="4733663" cy="477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Команда «Пришли пить кофе»</a:t>
            </a:r>
            <a:endParaRPr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84654EC3-E7E7-4C89-8CD8-FF089D0C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618" y="6138794"/>
            <a:ext cx="1702809" cy="18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284E-6 L 0.28142 0.470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34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34568E-6 L 0.28125 0.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0.28125 -0.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5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28125 -0.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58025E-6 L -0.29445 -0.469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234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4568E-6 L -0.28125 0.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25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/>
      <p:bldP spid="8" grpId="0" animBg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FA4945-DC77-49EB-BD97-C5CD6B2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2" y="199407"/>
            <a:ext cx="8077228" cy="647700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Использованные технические решения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/>
          <a:stretch/>
        </p:blipFill>
        <p:spPr>
          <a:xfrm>
            <a:off x="575721" y="966497"/>
            <a:ext cx="7661879" cy="38341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FA4945-DC77-49EB-BD97-C5CD6B2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73" y="164771"/>
            <a:ext cx="8077228" cy="647700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Использованные технические решения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" y="1046018"/>
            <a:ext cx="8180586" cy="3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FA4945-DC77-49EB-BD97-C5CD6B2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73" y="164771"/>
            <a:ext cx="8077228" cy="647700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Использованные технические решения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2A52AF-74FC-46BE-9B5E-E944767FB2D6}"/>
              </a:ext>
            </a:extLst>
          </p:cNvPr>
          <p:cNvSpPr txBox="1"/>
          <p:nvPr/>
        </p:nvSpPr>
        <p:spPr>
          <a:xfrm>
            <a:off x="286668" y="981206"/>
            <a:ext cx="4443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Корреляционная матрица характеристик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OCEAN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MBTI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00025-5D48-4A2F-BFB6-6986B8B031FD}"/>
              </a:ext>
            </a:extLst>
          </p:cNvPr>
          <p:cNvSpPr txBox="1"/>
          <p:nvPr/>
        </p:nvSpPr>
        <p:spPr>
          <a:xfrm>
            <a:off x="204273" y="4791021"/>
            <a:ext cx="8664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Choudhary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R. S. et al. Personality and education mining based job advisory system. – 2014.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751"/>
              </p:ext>
            </p:extLst>
          </p:nvPr>
        </p:nvGraphicFramePr>
        <p:xfrm>
          <a:off x="286668" y="1857828"/>
          <a:ext cx="8358569" cy="2118425"/>
        </p:xfrm>
        <a:graphic>
          <a:graphicData uri="http://schemas.openxmlformats.org/drawingml/2006/table">
            <a:tbl>
              <a:tblPr/>
              <a:tblGrid>
                <a:gridCol w="1006581"/>
                <a:gridCol w="1248160"/>
                <a:gridCol w="1258226"/>
                <a:gridCol w="1492802"/>
                <a:gridCol w="1918854"/>
                <a:gridCol w="1433946"/>
              </a:tblGrid>
              <a:tr h="423685">
                <a:tc>
                  <a:txBody>
                    <a:bodyPr/>
                    <a:lstStyle/>
                    <a:p>
                      <a:pPr rtl="0" fontAlgn="t"/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Extraversion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Openness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Agreeableness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Conscientiousness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Neuroticism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236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E-I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0.74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-0.03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0.03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-0.08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-0.16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6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S-N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-0.10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-0.72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-0.04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0.15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6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T-F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-0.19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-0.02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-0.44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0.15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-0.06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6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J-P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-0.15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-0.30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0.49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-0.11</a:t>
                      </a:r>
                      <a:endParaRPr lang="ru-RU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6E27A00-AB92-4F86-BD42-08ADC8AB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48" y="886177"/>
            <a:ext cx="756430" cy="8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49BEC499-878A-4802-B95C-04A11B0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198675"/>
            <a:ext cx="7708200" cy="516825"/>
          </a:xfrm>
        </p:spPr>
        <p:txBody>
          <a:bodyPr/>
          <a:lstStyle/>
          <a:p>
            <a:r>
              <a:rPr lang="ru-RU" sz="2800" dirty="0"/>
              <a:t>Реализация нашего проекта</a:t>
            </a:r>
            <a:endParaRPr lang="ru-RU" dirty="0"/>
          </a:p>
        </p:txBody>
      </p:sp>
      <p:sp>
        <p:nvSpPr>
          <p:cNvPr id="31" name="Google Shape;230;p35">
            <a:extLst>
              <a:ext uri="{FF2B5EF4-FFF2-40B4-BE49-F238E27FC236}">
                <a16:creationId xmlns:a16="http://schemas.microsoft.com/office/drawing/2014/main" xmlns="" id="{689FCF6D-AA53-4257-8766-934BAC05BF83}"/>
              </a:ext>
            </a:extLst>
          </p:cNvPr>
          <p:cNvSpPr txBox="1">
            <a:spLocks/>
          </p:cNvSpPr>
          <p:nvPr/>
        </p:nvSpPr>
        <p:spPr>
          <a:xfrm>
            <a:off x="5148000" y="1196697"/>
            <a:ext cx="2145600" cy="123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Перейдите по ссылке чтобы узнать о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HireSnap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подробнее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xmlns="" id="{F2A58474-D20A-4BCE-BF21-85BAEE5DFC7B}"/>
              </a:ext>
            </a:extLst>
          </p:cNvPr>
          <p:cNvSpPr/>
          <p:nvPr/>
        </p:nvSpPr>
        <p:spPr>
          <a:xfrm>
            <a:off x="7492165" y="1130983"/>
            <a:ext cx="1447793" cy="1450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6CFC4A4C-187C-43B1-9E48-1FC98AA5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45350" y="1201565"/>
            <a:ext cx="1341422" cy="1341422"/>
          </a:xfrm>
          <a:prstGeom prst="rect">
            <a:avLst/>
          </a:prstGeom>
        </p:spPr>
      </p:pic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xmlns="" id="{254DBA31-9A44-45BC-A1F6-DCB605B77995}"/>
              </a:ext>
            </a:extLst>
          </p:cNvPr>
          <p:cNvSpPr/>
          <p:nvPr/>
        </p:nvSpPr>
        <p:spPr>
          <a:xfrm>
            <a:off x="305190" y="1196697"/>
            <a:ext cx="4690799" cy="2885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ВИДЕО(СКРИНКАСТ)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xmlns="" id="{564A716F-5D55-400B-BE84-AD5761EB1DB8}"/>
              </a:ext>
            </a:extLst>
          </p:cNvPr>
          <p:cNvSpPr/>
          <p:nvPr/>
        </p:nvSpPr>
        <p:spPr>
          <a:xfrm>
            <a:off x="5222147" y="2714400"/>
            <a:ext cx="1574942" cy="1513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ACF1DAB4-140F-494D-9A8C-DF5E64406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39456" y="2793600"/>
            <a:ext cx="1367107" cy="13671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8CD7F19-6789-49FB-A37E-C7F813EBB21A}"/>
              </a:ext>
            </a:extLst>
          </p:cNvPr>
          <p:cNvSpPr txBox="1"/>
          <p:nvPr/>
        </p:nvSpPr>
        <p:spPr>
          <a:xfrm>
            <a:off x="6893935" y="2883610"/>
            <a:ext cx="2046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rgbClr val="4B8B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sz="1800" dirty="0">
                <a:solidFill>
                  <a:srgbClr val="4B8B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GitHub-</a:t>
            </a:r>
            <a:r>
              <a:rPr lang="ru-RU" sz="1800" dirty="0">
                <a:solidFill>
                  <a:srgbClr val="4B8B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6706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859325" y="132068"/>
            <a:ext cx="7828942" cy="880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Схематичное изображение работы сервиса</a:t>
            </a:r>
            <a:endParaRPr sz="2000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52BD1844-76BB-4F92-83BD-5C3492030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/>
          <a:stretch/>
        </p:blipFill>
        <p:spPr>
          <a:xfrm>
            <a:off x="429491" y="789321"/>
            <a:ext cx="8360263" cy="37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859325" y="132068"/>
            <a:ext cx="7828942" cy="880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Схематичное изображение работы сервиса</a:t>
            </a:r>
            <a:endParaRPr sz="2000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2244C967-CE74-4431-9B83-C03A93238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61"/>
          <a:stretch/>
        </p:blipFill>
        <p:spPr>
          <a:xfrm>
            <a:off x="221673" y="678872"/>
            <a:ext cx="8776915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xmlns="" id="{E27BF2AF-AD64-48F8-89C2-D0FAB1C15ED3}"/>
              </a:ext>
            </a:extLst>
          </p:cNvPr>
          <p:cNvGrpSpPr/>
          <p:nvPr/>
        </p:nvGrpSpPr>
        <p:grpSpPr>
          <a:xfrm>
            <a:off x="487268" y="0"/>
            <a:ext cx="1828800" cy="5143500"/>
            <a:chOff x="9753600" y="0"/>
            <a:chExt cx="2438400" cy="6858000"/>
          </a:xfrm>
          <a:solidFill>
            <a:srgbClr val="B7D1FF"/>
          </a:solidFill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E70DA50C-2EA0-42A9-BFC8-B5CBB3F31A23}"/>
                </a:ext>
              </a:extLst>
            </p:cNvPr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E39FD4A-838B-429E-BE0A-6E43223FC817}"/>
                </a:ext>
              </a:extLst>
            </p:cNvPr>
            <p:cNvSpPr txBox="1"/>
            <p:nvPr/>
          </p:nvSpPr>
          <p:spPr>
            <a:xfrm>
              <a:off x="100685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ru-RU" sz="8625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C91DA48-AACF-49D5-8F49-4A7F7B790F63}"/>
                </a:ext>
              </a:extLst>
            </p:cNvPr>
            <p:cNvSpPr txBox="1"/>
            <p:nvPr/>
          </p:nvSpPr>
          <p:spPr>
            <a:xfrm>
              <a:off x="9911080" y="2481223"/>
              <a:ext cx="2212340" cy="20621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135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Результаты обработки сохраняются в формате JSON для последующего анализа</a:t>
              </a:r>
              <a:endParaRPr lang="ru-RU" sz="1050" dirty="0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xmlns="" id="{BF7FD3E4-0D3F-4D8B-B08F-D6054455F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993" y="4702694"/>
              <a:ext cx="1142712" cy="1142712"/>
            </a:xfrm>
            <a:prstGeom prst="rect">
              <a:avLst/>
            </a:prstGeom>
            <a:grpFill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xmlns="" id="{2AB41626-3782-4178-9F38-C953028C0270}"/>
              </a:ext>
            </a:extLst>
          </p:cNvPr>
          <p:cNvGrpSpPr/>
          <p:nvPr/>
        </p:nvGrpSpPr>
        <p:grpSpPr>
          <a:xfrm>
            <a:off x="368100" y="0"/>
            <a:ext cx="2068830" cy="5143500"/>
            <a:chOff x="7315200" y="0"/>
            <a:chExt cx="2758440" cy="6858000"/>
          </a:xfrm>
          <a:solidFill>
            <a:srgbClr val="74A6FF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CA8D5EAF-DF8E-49F8-8746-BB5783EFF6B4}"/>
                </a:ext>
              </a:extLst>
            </p:cNvPr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0232937-8598-4B58-9A7C-8FDF45E8F26C}"/>
                </a:ext>
              </a:extLst>
            </p:cNvPr>
            <p:cNvSpPr txBox="1"/>
            <p:nvPr/>
          </p:nvSpPr>
          <p:spPr>
            <a:xfrm>
              <a:off x="76301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ru-RU" sz="8625" dirty="0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xmlns="" id="{71CFA7F8-CC41-46F5-8E75-98E8E23B1B48}"/>
                </a:ext>
              </a:extLst>
            </p:cNvPr>
            <p:cNvSpPr/>
            <p:nvPr/>
          </p:nvSpPr>
          <p:spPr>
            <a:xfrm rot="5400000">
              <a:off x="94869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6D9A787-F10D-4DAA-8BFE-A3C1E8FB045F}"/>
                </a:ext>
              </a:extLst>
            </p:cNvPr>
            <p:cNvSpPr txBox="1"/>
            <p:nvPr/>
          </p:nvSpPr>
          <p:spPr>
            <a:xfrm>
              <a:off x="7383780" y="2456408"/>
              <a:ext cx="2414905" cy="20621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l"/>
              <a:r>
                <a:rPr lang="ru-RU" sz="135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Приложение осуществляет расчёт дистанции до животного на основе данных, введённых пользователем.</a:t>
              </a:r>
            </a:p>
          </p:txBody>
        </p:sp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xmlns="" id="{262D6830-B01E-4D83-B6AE-0549C027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152" y="4683460"/>
              <a:ext cx="1288415" cy="1288415"/>
            </a:xfrm>
            <a:prstGeom prst="rect">
              <a:avLst/>
            </a:prstGeom>
            <a:grpFill/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xmlns="" id="{8D613A68-58A4-42EB-9073-6641BB8655E5}"/>
              </a:ext>
            </a:extLst>
          </p:cNvPr>
          <p:cNvGrpSpPr/>
          <p:nvPr/>
        </p:nvGrpSpPr>
        <p:grpSpPr>
          <a:xfrm>
            <a:off x="270160" y="0"/>
            <a:ext cx="2068830" cy="5143500"/>
            <a:chOff x="4876800" y="0"/>
            <a:chExt cx="2758440" cy="6858000"/>
          </a:xfrm>
          <a:solidFill>
            <a:srgbClr val="4B8BFC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6428AE0-76B5-4ADA-9A55-F89B6741C15F}"/>
                </a:ext>
              </a:extLst>
            </p:cNvPr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7BA98C6-ED8C-4F30-B2B0-9C706A49337E}"/>
                </a:ext>
              </a:extLst>
            </p:cNvPr>
            <p:cNvSpPr txBox="1"/>
            <p:nvPr/>
          </p:nvSpPr>
          <p:spPr>
            <a:xfrm>
              <a:off x="519176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ru-RU" sz="8625" dirty="0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xmlns="" id="{16B98E0C-43FA-4E01-8386-B630405BFCC5}"/>
                </a:ext>
              </a:extLst>
            </p:cNvPr>
            <p:cNvSpPr/>
            <p:nvPr/>
          </p:nvSpPr>
          <p:spPr>
            <a:xfrm rot="5400000">
              <a:off x="70485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565FE83-59D3-48B6-8C0D-36D97FB7F909}"/>
                </a:ext>
              </a:extLst>
            </p:cNvPr>
            <p:cNvSpPr txBox="1"/>
            <p:nvPr/>
          </p:nvSpPr>
          <p:spPr>
            <a:xfrm>
              <a:off x="4963795" y="2456408"/>
              <a:ext cx="2179320" cy="17851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l"/>
              <a:r>
                <a:rPr lang="ru-RU" sz="135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Приложение поддерживает обработку видео, включая трекинг и создание тепловых карт.</a:t>
              </a: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xmlns="" id="{18B76972-6931-415C-B360-B01DDB8F7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1409" y="4702694"/>
              <a:ext cx="1269181" cy="1269181"/>
            </a:xfrm>
            <a:prstGeom prst="rect">
              <a:avLst/>
            </a:prstGeom>
            <a:grpFill/>
          </p:spPr>
        </p:pic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472FF272-E14D-4C68-BC9C-DC0994B8B1B8}"/>
              </a:ext>
            </a:extLst>
          </p:cNvPr>
          <p:cNvGrpSpPr/>
          <p:nvPr/>
        </p:nvGrpSpPr>
        <p:grpSpPr>
          <a:xfrm>
            <a:off x="157617" y="0"/>
            <a:ext cx="2068830" cy="5143500"/>
            <a:chOff x="2438400" y="0"/>
            <a:chExt cx="2758440" cy="6858000"/>
          </a:xfrm>
          <a:solidFill>
            <a:srgbClr val="005AF7"/>
          </a:solidFill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xmlns="" id="{13685766-A2AF-4BC2-86E1-DF1716B9D491}"/>
                </a:ext>
              </a:extLst>
            </p:cNvPr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AA78B24-F18E-4F1F-BFD4-E275D8E925DB}"/>
                </a:ext>
              </a:extLst>
            </p:cNvPr>
            <p:cNvSpPr txBox="1"/>
            <p:nvPr/>
          </p:nvSpPr>
          <p:spPr>
            <a:xfrm>
              <a:off x="2712720" y="247135"/>
              <a:ext cx="1137920" cy="1892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8625" dirty="0">
                  <a:solidFill>
                    <a:srgbClr val="F9F6E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ru-RU" sz="8625" dirty="0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xmlns="" id="{840AEC01-9C18-4F1D-8BAA-496142F1E2F8}"/>
                </a:ext>
              </a:extLst>
            </p:cNvPr>
            <p:cNvSpPr/>
            <p:nvPr/>
          </p:nvSpPr>
          <p:spPr>
            <a:xfrm rot="5400000">
              <a:off x="4610100" y="855980"/>
              <a:ext cx="848360" cy="3251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66F0E01-D2D4-4546-B29C-CE05D3FE4F73}"/>
                </a:ext>
              </a:extLst>
            </p:cNvPr>
            <p:cNvSpPr txBox="1"/>
            <p:nvPr/>
          </p:nvSpPr>
          <p:spPr>
            <a:xfrm>
              <a:off x="2506980" y="2413337"/>
              <a:ext cx="2297703" cy="233910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ru-RU" sz="135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Удобный интерфейс приложения обладающий низким порогом вхождения и нативным управлением.</a:t>
              </a: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xmlns="" id="{687A1596-89C0-43F0-90BD-79D95417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1262" y="4748817"/>
              <a:ext cx="1297243" cy="1297243"/>
            </a:xfrm>
            <a:prstGeom prst="rect">
              <a:avLst/>
            </a:prstGeom>
            <a:grpFill/>
          </p:spPr>
        </p:pic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xmlns="" id="{295D0F71-5279-430D-991D-2A1AD06CA226}"/>
              </a:ext>
            </a:extLst>
          </p:cNvPr>
          <p:cNvGrpSpPr/>
          <p:nvPr/>
        </p:nvGrpSpPr>
        <p:grpSpPr>
          <a:xfrm>
            <a:off x="0" y="0"/>
            <a:ext cx="2068830" cy="5143500"/>
            <a:chOff x="0" y="0"/>
            <a:chExt cx="2758440" cy="6858000"/>
          </a:xfrm>
        </p:grpSpPr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xmlns="" id="{9366DDD1-F1F7-47B9-87D3-072FDBBA8B07}"/>
                </a:ext>
              </a:extLst>
            </p:cNvPr>
            <p:cNvSpPr/>
            <p:nvPr/>
          </p:nvSpPr>
          <p:spPr>
            <a:xfrm rot="5400000">
              <a:off x="2171700" y="855980"/>
              <a:ext cx="848360" cy="325120"/>
            </a:xfrm>
            <a:prstGeom prst="triangle">
              <a:avLst/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xmlns="" id="{D14FF68E-83DC-472E-986E-B8633EC14B5F}"/>
                </a:ext>
              </a:extLst>
            </p:cNvPr>
            <p:cNvGrpSpPr/>
            <p:nvPr/>
          </p:nvGrpSpPr>
          <p:grpSpPr>
            <a:xfrm>
              <a:off x="0" y="0"/>
              <a:ext cx="2438400" cy="6858000"/>
              <a:chOff x="0" y="0"/>
              <a:chExt cx="2438400" cy="685800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="" id="{B5664E99-2D61-4021-A096-8B671A8368A8}"/>
                  </a:ext>
                </a:extLst>
              </p:cNvPr>
              <p:cNvSpPr/>
              <p:nvPr/>
            </p:nvSpPr>
            <p:spPr>
              <a:xfrm>
                <a:off x="0" y="0"/>
                <a:ext cx="2438400" cy="6858000"/>
              </a:xfrm>
              <a:prstGeom prst="rect">
                <a:avLst/>
              </a:prstGeom>
              <a:solidFill>
                <a:srgbClr val="003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8861DE7-D6F5-46BF-B4C3-7557500D1E1B}"/>
                  </a:ext>
                </a:extLst>
              </p:cNvPr>
              <p:cNvSpPr txBox="1"/>
              <p:nvPr/>
            </p:nvSpPr>
            <p:spPr>
              <a:xfrm>
                <a:off x="314960" y="247135"/>
                <a:ext cx="1137920" cy="189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8625" dirty="0">
                    <a:solidFill>
                      <a:srgbClr val="F9F6E5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  <a:endParaRPr lang="ru-RU" sz="8625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A49B1833-C5C7-4571-85B6-9B88534C7281}"/>
                  </a:ext>
                </a:extLst>
              </p:cNvPr>
              <p:cNvSpPr txBox="1"/>
              <p:nvPr/>
            </p:nvSpPr>
            <p:spPr>
              <a:xfrm>
                <a:off x="74716" y="2311101"/>
                <a:ext cx="2202180" cy="2092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200" b="1" dirty="0" err="1">
                    <a:solidFill>
                      <a:schemeClr val="bg1"/>
                    </a:solidFill>
                  </a:rPr>
                  <a:t>Матчинг</a:t>
                </a:r>
                <a:r>
                  <a:rPr lang="ru-RU" sz="1200" b="1" dirty="0">
                    <a:solidFill>
                      <a:schemeClr val="bg1"/>
                    </a:solidFill>
                  </a:rPr>
                  <a:t> по типу личности</a:t>
                </a:r>
              </a:p>
              <a:p>
                <a:r>
                  <a:rPr lang="ru-RU" sz="1200" b="1" dirty="0">
                    <a:solidFill>
                      <a:schemeClr val="bg1"/>
                    </a:solidFill>
                  </a:rPr>
                  <a:t>Система подбора, сопоставляющая личностные черты кандидата с требованиями вакансии.</a:t>
                </a:r>
              </a:p>
            </p:txBody>
          </p:sp>
          <p:pic>
            <p:nvPicPr>
              <p:cNvPr id="49" name="Рисунок 48">
                <a:extLst>
                  <a:ext uri="{FF2B5EF4-FFF2-40B4-BE49-F238E27FC236}">
                    <a16:creationId xmlns:a16="http://schemas.microsoft.com/office/drawing/2014/main" xmlns="" id="{207D6216-E899-43C8-99C1-37B9E4F08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407" y="4776668"/>
                <a:ext cx="1121231" cy="1121231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3234AA-C648-4C65-B609-3EE0B2690795}"/>
              </a:ext>
            </a:extLst>
          </p:cNvPr>
          <p:cNvSpPr txBox="1"/>
          <p:nvPr/>
        </p:nvSpPr>
        <p:spPr>
          <a:xfrm>
            <a:off x="2901315" y="2121626"/>
            <a:ext cx="5282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Киллер фичи</a:t>
            </a:r>
          </a:p>
        </p:txBody>
      </p:sp>
    </p:spTree>
    <p:extLst>
      <p:ext uri="{BB962C8B-B14F-4D97-AF65-F5344CB8AC3E}">
        <p14:creationId xmlns:p14="http://schemas.microsoft.com/office/powerpoint/2010/main" val="83023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374</Words>
  <Application>Microsoft Office PowerPoint</Application>
  <PresentationFormat>Экран (16:9)</PresentationFormat>
  <Paragraphs>98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Montserrat</vt:lpstr>
      <vt:lpstr>Roboto</vt:lpstr>
      <vt:lpstr>Segoe UI Black</vt:lpstr>
      <vt:lpstr>Roboto Light</vt:lpstr>
      <vt:lpstr>Arial</vt:lpstr>
      <vt:lpstr>Montserrat SemiBold</vt:lpstr>
      <vt:lpstr>Segoe UI Semibold</vt:lpstr>
      <vt:lpstr>Management Consulting Toolkit by Slidesgo</vt:lpstr>
      <vt:lpstr>Презентация PowerPoint</vt:lpstr>
      <vt:lpstr>HireSnap</vt:lpstr>
      <vt:lpstr>Использованные технические решения </vt:lpstr>
      <vt:lpstr>Использованные технические решения </vt:lpstr>
      <vt:lpstr>Использованные технические решения </vt:lpstr>
      <vt:lpstr>Реализация нашего проекта</vt:lpstr>
      <vt:lpstr>Схематичное изображение работы сервиса</vt:lpstr>
      <vt:lpstr>Схематичное изображение работы сервиса</vt:lpstr>
      <vt:lpstr>Презентация PowerPoint</vt:lpstr>
      <vt:lpstr>Презентация PowerPoint</vt:lpstr>
      <vt:lpstr>Вероятные возможности монетизации разработанного сервиса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NaRuTagAI:  Вы выкладываете Мы смотрим</dc:title>
  <cp:lastModifiedBy>Ksenia Malkova</cp:lastModifiedBy>
  <cp:revision>128</cp:revision>
  <dcterms:modified xsi:type="dcterms:W3CDTF">2024-11-10T04:25:00Z</dcterms:modified>
</cp:coreProperties>
</file>