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7" r:id="rId4"/>
    <p:sldId id="268" r:id="rId5"/>
    <p:sldId id="259" r:id="rId6"/>
    <p:sldId id="260" r:id="rId7"/>
    <p:sldId id="265" r:id="rId8"/>
    <p:sldId id="266" r:id="rId9"/>
    <p:sldId id="269" r:id="rId10"/>
    <p:sldId id="270" r:id="rId11"/>
    <p:sldId id="271" r:id="rId12"/>
    <p:sldId id="272" r:id="rId13"/>
    <p:sldId id="274" r:id="rId14"/>
    <p:sldId id="273" r:id="rId15"/>
    <p:sldId id="26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JsF6YUxcF5H5Aw1r24jNpCZVz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6574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extLst>
      <p:ext uri="{BB962C8B-B14F-4D97-AF65-F5344CB8AC3E}">
        <p14:creationId xmlns:p14="http://schemas.microsoft.com/office/powerpoint/2010/main" val="14055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0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63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38831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52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mailto:info@ucu.ac.ug" TargetMode="External"/><Relationship Id="rId5" Type="http://schemas.openxmlformats.org/officeDocument/2006/relationships/hyperlink" Target="https://ucu.ac.ug/" TargetMode="External"/><Relationship Id="rId4" Type="http://schemas.openxmlformats.org/officeDocument/2006/relationships/image" Target="../media/image5.png"/><Relationship Id="rId9"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497D"/>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2"/>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839788" y="1681163"/>
            <a:ext cx="5157787" cy="823912"/>
          </a:xfrm>
          <a:prstGeom prst="rect">
            <a:avLst/>
          </a:prstGeom>
          <a:solidFill>
            <a:srgbClr val="D7014D"/>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solidFill>
                  <a:schemeClr val="lt1"/>
                </a:solidFill>
              </a:defRPr>
            </a:lvl1pPr>
            <a:lvl2pPr marL="914400" lvl="1" indent="-228600" algn="l">
              <a:lnSpc>
                <a:spcPct val="90000"/>
              </a:lnSpc>
              <a:spcBef>
                <a:spcPts val="500"/>
              </a:spcBef>
              <a:spcAft>
                <a:spcPts val="0"/>
              </a:spcAft>
              <a:buSzPts val="1900"/>
              <a:buNone/>
              <a:defRPr sz="2000" b="1"/>
            </a:lvl2pPr>
            <a:lvl3pPr marL="1371600" lvl="2" indent="-228600" algn="l">
              <a:lnSpc>
                <a:spcPct val="90000"/>
              </a:lnSpc>
              <a:spcBef>
                <a:spcPts val="500"/>
              </a:spcBef>
              <a:spcAft>
                <a:spcPts val="0"/>
              </a:spcAft>
              <a:buSzPts val="1620"/>
              <a:buNone/>
              <a:defRPr sz="1800" b="1"/>
            </a:lvl3pPr>
            <a:lvl4pPr marL="1828800" lvl="3" indent="-228600" algn="l">
              <a:lnSpc>
                <a:spcPct val="90000"/>
              </a:lnSpc>
              <a:spcBef>
                <a:spcPts val="500"/>
              </a:spcBef>
              <a:spcAft>
                <a:spcPts val="0"/>
              </a:spcAft>
              <a:buSzPts val="1408"/>
              <a:buNone/>
              <a:defRPr sz="1600" b="1"/>
            </a:lvl4pPr>
            <a:lvl5pPr marL="2286000" lvl="4" indent="-228600" algn="l">
              <a:lnSpc>
                <a:spcPct val="90000"/>
              </a:lnSpc>
              <a:spcBef>
                <a:spcPts val="500"/>
              </a:spcBef>
              <a:spcAft>
                <a:spcPts val="0"/>
              </a:spcAft>
              <a:buSzPts val="1376"/>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4"/>
          <p:cNvSpPr txBox="1">
            <a:spLocks noGrp="1"/>
          </p:cNvSpPr>
          <p:nvPr>
            <p:ph type="body" idx="3"/>
          </p:nvPr>
        </p:nvSpPr>
        <p:spPr>
          <a:xfrm>
            <a:off x="6172200" y="1681163"/>
            <a:ext cx="5183188" cy="823912"/>
          </a:xfrm>
          <a:prstGeom prst="rect">
            <a:avLst/>
          </a:prstGeom>
          <a:solidFill>
            <a:srgbClr val="FFD932"/>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solidFill>
                  <a:schemeClr val="lt1"/>
                </a:solidFill>
              </a:defRPr>
            </a:lvl1pPr>
            <a:lvl2pPr marL="914400" lvl="1" indent="-228600" algn="l">
              <a:lnSpc>
                <a:spcPct val="90000"/>
              </a:lnSpc>
              <a:spcBef>
                <a:spcPts val="500"/>
              </a:spcBef>
              <a:spcAft>
                <a:spcPts val="0"/>
              </a:spcAft>
              <a:buSzPts val="1900"/>
              <a:buNone/>
              <a:defRPr sz="2000" b="1"/>
            </a:lvl2pPr>
            <a:lvl3pPr marL="1371600" lvl="2" indent="-228600" algn="l">
              <a:lnSpc>
                <a:spcPct val="90000"/>
              </a:lnSpc>
              <a:spcBef>
                <a:spcPts val="500"/>
              </a:spcBef>
              <a:spcAft>
                <a:spcPts val="0"/>
              </a:spcAft>
              <a:buSzPts val="1620"/>
              <a:buNone/>
              <a:defRPr sz="1800" b="1"/>
            </a:lvl3pPr>
            <a:lvl4pPr marL="1828800" lvl="3" indent="-228600" algn="l">
              <a:lnSpc>
                <a:spcPct val="90000"/>
              </a:lnSpc>
              <a:spcBef>
                <a:spcPts val="500"/>
              </a:spcBef>
              <a:spcAft>
                <a:spcPts val="0"/>
              </a:spcAft>
              <a:buSzPts val="1408"/>
              <a:buNone/>
              <a:defRPr sz="1600" b="1"/>
            </a:lvl4pPr>
            <a:lvl5pPr marL="2286000" lvl="4" indent="-228600" algn="l">
              <a:lnSpc>
                <a:spcPct val="90000"/>
              </a:lnSpc>
              <a:spcBef>
                <a:spcPts val="500"/>
              </a:spcBef>
              <a:spcAft>
                <a:spcPts val="0"/>
              </a:spcAft>
              <a:buSzPts val="1376"/>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4"/>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68"/>
        <p:cNvGrpSpPr/>
        <p:nvPr/>
      </p:nvGrpSpPr>
      <p:grpSpPr>
        <a:xfrm>
          <a:off x="0" y="0"/>
          <a:ext cx="0" cy="0"/>
          <a:chOff x="0" y="0"/>
          <a:chExt cx="0" cy="0"/>
        </a:xfrm>
      </p:grpSpPr>
      <p:sp>
        <p:nvSpPr>
          <p:cNvPr id="69" name="Google Shape;69;p18"/>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18"/>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2" name="Google Shape;72;p18"/>
          <p:cNvGrpSpPr/>
          <p:nvPr/>
        </p:nvGrpSpPr>
        <p:grpSpPr>
          <a:xfrm>
            <a:off x="888267" y="4604423"/>
            <a:ext cx="5551131" cy="1360803"/>
            <a:chOff x="3063490" y="4400284"/>
            <a:chExt cx="5551131" cy="1360803"/>
          </a:xfrm>
        </p:grpSpPr>
        <p:grpSp>
          <p:nvGrpSpPr>
            <p:cNvPr id="73" name="Google Shape;73;p18"/>
            <p:cNvGrpSpPr/>
            <p:nvPr/>
          </p:nvGrpSpPr>
          <p:grpSpPr>
            <a:xfrm>
              <a:off x="4215162" y="4400284"/>
              <a:ext cx="4399459" cy="1360286"/>
              <a:chOff x="3595675" y="3836538"/>
              <a:chExt cx="5247402" cy="1632365"/>
            </a:xfrm>
          </p:grpSpPr>
          <p:pic>
            <p:nvPicPr>
              <p:cNvPr id="74" name="Google Shape;74;p18" descr="facebook instagram whatsapp PNG image with transparent background | TOPpng"/>
              <p:cNvPicPr preferRelativeResize="0"/>
              <p:nvPr/>
            </p:nvPicPr>
            <p:blipFill rotWithShape="1">
              <a:blip r:embed="rId2">
                <a:alphaModFix/>
              </a:blip>
              <a:srcRect r="66494" b="67238"/>
              <a:stretch/>
            </p:blipFill>
            <p:spPr>
              <a:xfrm>
                <a:off x="3693167" y="4915321"/>
                <a:ext cx="249211" cy="259159"/>
              </a:xfrm>
              <a:prstGeom prst="rect">
                <a:avLst/>
              </a:prstGeom>
              <a:noFill/>
              <a:ln>
                <a:noFill/>
              </a:ln>
            </p:spPr>
          </p:pic>
          <p:pic>
            <p:nvPicPr>
              <p:cNvPr id="75" name="Google Shape;75;p18" descr="facebook instagram whatsapp PNG image with transparent background | TOPpng"/>
              <p:cNvPicPr preferRelativeResize="0"/>
              <p:nvPr/>
            </p:nvPicPr>
            <p:blipFill rotWithShape="1">
              <a:blip r:embed="rId3">
                <a:alphaModFix/>
              </a:blip>
              <a:srcRect l="67402" b="69905"/>
              <a:stretch/>
            </p:blipFill>
            <p:spPr>
              <a:xfrm>
                <a:off x="3685804" y="5173122"/>
                <a:ext cx="263933" cy="259160"/>
              </a:xfrm>
              <a:prstGeom prst="rect">
                <a:avLst/>
              </a:prstGeom>
              <a:noFill/>
              <a:ln>
                <a:noFill/>
              </a:ln>
            </p:spPr>
          </p:pic>
          <p:pic>
            <p:nvPicPr>
              <p:cNvPr id="76" name="Google Shape;76;p18" descr="Round black telephone logo, Telephone Icon, Phone File, electronics, logo,  black And White png | PNGWing"/>
              <p:cNvPicPr preferRelativeResize="0"/>
              <p:nvPr/>
            </p:nvPicPr>
            <p:blipFill rotWithShape="1">
              <a:blip r:embed="rId4">
                <a:alphaModFix/>
              </a:blip>
              <a:srcRect/>
              <a:stretch/>
            </p:blipFill>
            <p:spPr>
              <a:xfrm>
                <a:off x="3693167" y="4579064"/>
                <a:ext cx="249209" cy="259159"/>
              </a:xfrm>
              <a:prstGeom prst="rect">
                <a:avLst/>
              </a:prstGeom>
              <a:noFill/>
              <a:ln>
                <a:noFill/>
              </a:ln>
            </p:spPr>
          </p:pic>
          <p:sp>
            <p:nvSpPr>
              <p:cNvPr id="77" name="Google Shape;77;p18"/>
              <p:cNvSpPr txBox="1"/>
              <p:nvPr/>
            </p:nvSpPr>
            <p:spPr>
              <a:xfrm>
                <a:off x="3943860" y="4840719"/>
                <a:ext cx="2964236"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00000"/>
                    </a:solidFill>
                    <a:latin typeface="Trebuchet MS"/>
                    <a:ea typeface="Trebuchet MS"/>
                    <a:cs typeface="Trebuchet MS"/>
                    <a:sym typeface="Trebuchet MS"/>
                  </a:rPr>
                  <a:t>@ugandachristianuniversity</a:t>
                </a:r>
                <a:endParaRPr sz="1200">
                  <a:solidFill>
                    <a:srgbClr val="000000"/>
                  </a:solidFill>
                  <a:latin typeface="Trebuchet MS"/>
                  <a:ea typeface="Trebuchet MS"/>
                  <a:cs typeface="Trebuchet MS"/>
                  <a:sym typeface="Trebuchet MS"/>
                </a:endParaRPr>
              </a:p>
            </p:txBody>
          </p:sp>
          <p:sp>
            <p:nvSpPr>
              <p:cNvPr id="78" name="Google Shape;78;p18"/>
              <p:cNvSpPr txBox="1"/>
              <p:nvPr/>
            </p:nvSpPr>
            <p:spPr>
              <a:xfrm>
                <a:off x="6724749" y="4848559"/>
                <a:ext cx="1781016" cy="3693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350">
                    <a:solidFill>
                      <a:srgbClr val="0C0C0C"/>
                    </a:solidFill>
                    <a:latin typeface="Trebuchet MS"/>
                    <a:ea typeface="Trebuchet MS"/>
                    <a:cs typeface="Trebuchet MS"/>
                    <a:sym typeface="Trebuchet MS"/>
                  </a:rPr>
                  <a:t>@</a:t>
                </a:r>
                <a:r>
                  <a:rPr lang="en-GB" sz="1200">
                    <a:solidFill>
                      <a:srgbClr val="0C0C0C"/>
                    </a:solidFill>
                    <a:latin typeface="Trebuchet MS"/>
                    <a:ea typeface="Trebuchet MS"/>
                    <a:cs typeface="Trebuchet MS"/>
                    <a:sym typeface="Trebuchet MS"/>
                  </a:rPr>
                  <a:t>UCUniversity</a:t>
                </a:r>
                <a:endParaRPr sz="1350">
                  <a:solidFill>
                    <a:srgbClr val="0C0C0C"/>
                  </a:solidFill>
                  <a:latin typeface="Trebuchet MS"/>
                  <a:ea typeface="Trebuchet MS"/>
                  <a:cs typeface="Trebuchet MS"/>
                  <a:sym typeface="Trebuchet MS"/>
                </a:endParaRPr>
              </a:p>
            </p:txBody>
          </p:sp>
          <p:sp>
            <p:nvSpPr>
              <p:cNvPr id="79" name="Google Shape;79;p18"/>
              <p:cNvSpPr txBox="1"/>
              <p:nvPr/>
            </p:nvSpPr>
            <p:spPr>
              <a:xfrm>
                <a:off x="3961223" y="5136500"/>
                <a:ext cx="3240066"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C0C0C"/>
                    </a:solidFill>
                    <a:latin typeface="Trebuchet MS"/>
                    <a:ea typeface="Trebuchet MS"/>
                    <a:cs typeface="Trebuchet MS"/>
                    <a:sym typeface="Trebuchet MS"/>
                  </a:rPr>
                  <a:t>@UgandaChristianUniversity</a:t>
                </a:r>
                <a:endParaRPr sz="1200">
                  <a:solidFill>
                    <a:srgbClr val="0C0C0C"/>
                  </a:solidFill>
                  <a:latin typeface="Trebuchet MS"/>
                  <a:ea typeface="Trebuchet MS"/>
                  <a:cs typeface="Trebuchet MS"/>
                  <a:sym typeface="Trebuchet MS"/>
                </a:endParaRPr>
              </a:p>
            </p:txBody>
          </p:sp>
          <p:sp>
            <p:nvSpPr>
              <p:cNvPr id="80" name="Google Shape;80;p18"/>
              <p:cNvSpPr txBox="1"/>
              <p:nvPr/>
            </p:nvSpPr>
            <p:spPr>
              <a:xfrm>
                <a:off x="3619181" y="4118017"/>
                <a:ext cx="5223896" cy="720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P.O. Box 4 Mukono, Uganda</a:t>
                </a:r>
                <a:endParaRPr/>
              </a:p>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Tel: 256-312-350800</a:t>
                </a:r>
                <a:endParaRPr/>
              </a:p>
              <a:p>
                <a:pPr marL="0" marR="0" lvl="0" indent="0" algn="l" rtl="0">
                  <a:lnSpc>
                    <a:spcPct val="100000"/>
                  </a:lnSpc>
                  <a:spcBef>
                    <a:spcPts val="0"/>
                  </a:spcBef>
                  <a:spcAft>
                    <a:spcPts val="0"/>
                  </a:spcAft>
                  <a:buClr>
                    <a:srgbClr val="0000FF"/>
                  </a:buClr>
                  <a:buSzPts val="1100"/>
                  <a:buFont typeface="Trebuchet MS"/>
                  <a:buNone/>
                </a:pPr>
                <a:r>
                  <a:rPr lang="en-GB" sz="1100" u="sng">
                    <a:solidFill>
                      <a:srgbClr val="0000FF"/>
                    </a:solidFill>
                    <a:latin typeface="Trebuchet MS"/>
                    <a:ea typeface="Trebuchet MS"/>
                    <a:cs typeface="Trebuchet MS"/>
                    <a:sym typeface="Trebuchet M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https://ucu.ac.ug/</a:t>
                </a:r>
                <a:r>
                  <a:rPr lang="en-GB" sz="1100">
                    <a:solidFill>
                      <a:srgbClr val="0000FF"/>
                    </a:solidFill>
                    <a:latin typeface="Trebuchet MS"/>
                    <a:ea typeface="Trebuchet MS"/>
                    <a:cs typeface="Trebuchet MS"/>
                    <a:sym typeface="Trebuchet MS"/>
                  </a:rPr>
                  <a:t> </a:t>
                </a:r>
                <a:r>
                  <a:rPr lang="en-GB" sz="1100">
                    <a:solidFill>
                      <a:srgbClr val="1E4E79"/>
                    </a:solidFill>
                    <a:latin typeface="Trebuchet MS"/>
                    <a:ea typeface="Trebuchet MS"/>
                    <a:cs typeface="Trebuchet MS"/>
                    <a:sym typeface="Trebuchet MS"/>
                  </a:rPr>
                  <a:t>   Email: </a:t>
                </a:r>
                <a:r>
                  <a:rPr lang="en-GB" sz="1100" u="sng">
                    <a:solidFill>
                      <a:srgbClr val="0000FF"/>
                    </a:solidFill>
                    <a:latin typeface="Trebuchet MS"/>
                    <a:ea typeface="Trebuchet MS"/>
                    <a:cs typeface="Trebuchet MS"/>
                    <a:sym typeface="Trebuchet MS"/>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r>
                  <a:rPr lang="en-GB" sz="1100">
                    <a:solidFill>
                      <a:srgbClr val="0000FF"/>
                    </a:solidFill>
                    <a:latin typeface="Trebuchet MS"/>
                    <a:ea typeface="Trebuchet MS"/>
                    <a:cs typeface="Trebuchet MS"/>
                    <a:sym typeface="Trebuchet MS"/>
                  </a:rPr>
                  <a:t>.   </a:t>
                </a:r>
                <a:endParaRPr/>
              </a:p>
            </p:txBody>
          </p:sp>
          <p:sp>
            <p:nvSpPr>
              <p:cNvPr id="81" name="Google Shape;81;p18"/>
              <p:cNvSpPr txBox="1"/>
              <p:nvPr/>
            </p:nvSpPr>
            <p:spPr>
              <a:xfrm>
                <a:off x="3595675" y="3836538"/>
                <a:ext cx="4174870" cy="406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a:solidFill>
                      <a:srgbClr val="1E4E79"/>
                    </a:solidFill>
                    <a:latin typeface="Trebuchet MS"/>
                    <a:ea typeface="Trebuchet MS"/>
                    <a:cs typeface="Trebuchet MS"/>
                    <a:sym typeface="Trebuchet MS"/>
                  </a:rPr>
                  <a:t>Uganda Christian University</a:t>
                </a:r>
                <a:endParaRPr sz="1600">
                  <a:solidFill>
                    <a:srgbClr val="1E4E79"/>
                  </a:solidFill>
                  <a:latin typeface="Trebuchet MS"/>
                  <a:ea typeface="Trebuchet MS"/>
                  <a:cs typeface="Trebuchet MS"/>
                  <a:sym typeface="Trebuchet MS"/>
                </a:endParaRPr>
              </a:p>
            </p:txBody>
          </p:sp>
          <p:pic>
            <p:nvPicPr>
              <p:cNvPr id="82" name="Google Shape;82;p18" descr="facebook instagram whatsapp PNG image with transparent background | TOPpng"/>
              <p:cNvPicPr preferRelativeResize="0"/>
              <p:nvPr/>
            </p:nvPicPr>
            <p:blipFill rotWithShape="1">
              <a:blip r:embed="rId3">
                <a:alphaModFix/>
              </a:blip>
              <a:srcRect t="34921" r="64675" b="31937"/>
              <a:stretch/>
            </p:blipFill>
            <p:spPr>
              <a:xfrm>
                <a:off x="6492923" y="4908033"/>
                <a:ext cx="260459" cy="259903"/>
              </a:xfrm>
              <a:prstGeom prst="rect">
                <a:avLst/>
              </a:prstGeom>
              <a:noFill/>
              <a:ln>
                <a:noFill/>
              </a:ln>
            </p:spPr>
          </p:pic>
        </p:grpSp>
        <p:pic>
          <p:nvPicPr>
            <p:cNvPr id="83" name="Google Shape;83;p18"/>
            <p:cNvPicPr preferRelativeResize="0"/>
            <p:nvPr/>
          </p:nvPicPr>
          <p:blipFill rotWithShape="1">
            <a:blip r:embed="rId7">
              <a:alphaModFix/>
            </a:blip>
            <a:srcRect l="4177" t="16271" r="77310" b="16736"/>
            <a:stretch/>
          </p:blipFill>
          <p:spPr>
            <a:xfrm>
              <a:off x="3063490" y="4440462"/>
              <a:ext cx="1197778" cy="1320625"/>
            </a:xfrm>
            <a:prstGeom prst="rect">
              <a:avLst/>
            </a:prstGeom>
            <a:noFill/>
            <a:ln>
              <a:noFill/>
            </a:ln>
          </p:spPr>
        </p:pic>
      </p:grpSp>
      <p:pic>
        <p:nvPicPr>
          <p:cNvPr id="84" name="Google Shape;84;p18" descr="Red button thank you icon Royalty Free Vector Image"/>
          <p:cNvPicPr preferRelativeResize="0"/>
          <p:nvPr/>
        </p:nvPicPr>
        <p:blipFill rotWithShape="1">
          <a:blip r:embed="rId8">
            <a:alphaModFix/>
          </a:blip>
          <a:srcRect b="13042"/>
          <a:stretch/>
        </p:blipFill>
        <p:spPr>
          <a:xfrm>
            <a:off x="5409985" y="1899157"/>
            <a:ext cx="1825644" cy="1704122"/>
          </a:xfrm>
          <a:prstGeom prst="rect">
            <a:avLst/>
          </a:prstGeom>
          <a:noFill/>
          <a:ln>
            <a:noFill/>
          </a:ln>
        </p:spPr>
      </p:pic>
      <p:grpSp>
        <p:nvGrpSpPr>
          <p:cNvPr id="85" name="Google Shape;85;p18"/>
          <p:cNvGrpSpPr/>
          <p:nvPr/>
        </p:nvGrpSpPr>
        <p:grpSpPr>
          <a:xfrm>
            <a:off x="8223082" y="4505034"/>
            <a:ext cx="4710416" cy="1774757"/>
            <a:chOff x="4261082" y="3159912"/>
            <a:chExt cx="5618294" cy="2129734"/>
          </a:xfrm>
        </p:grpSpPr>
        <p:pic>
          <p:nvPicPr>
            <p:cNvPr id="86" name="Google Shape;86;p18" descr="facebook instagram whatsapp PNG image with transparent background | TOPpng"/>
            <p:cNvPicPr preferRelativeResize="0"/>
            <p:nvPr/>
          </p:nvPicPr>
          <p:blipFill rotWithShape="1">
            <a:blip r:embed="rId2">
              <a:alphaModFix/>
            </a:blip>
            <a:srcRect r="66494" b="67238"/>
            <a:stretch/>
          </p:blipFill>
          <p:spPr>
            <a:xfrm>
              <a:off x="4333142" y="4196730"/>
              <a:ext cx="277638" cy="288721"/>
            </a:xfrm>
            <a:prstGeom prst="rect">
              <a:avLst/>
            </a:prstGeom>
            <a:noFill/>
            <a:ln>
              <a:noFill/>
            </a:ln>
          </p:spPr>
        </p:pic>
        <p:pic>
          <p:nvPicPr>
            <p:cNvPr id="87" name="Google Shape;87;p18" descr="Round black telephone logo, Telephone Icon, Phone File, electronics, logo,  black And White png | PNGWing"/>
            <p:cNvPicPr preferRelativeResize="0"/>
            <p:nvPr/>
          </p:nvPicPr>
          <p:blipFill rotWithShape="1">
            <a:blip r:embed="rId4">
              <a:alphaModFix/>
            </a:blip>
            <a:srcRect/>
            <a:stretch/>
          </p:blipFill>
          <p:spPr>
            <a:xfrm>
              <a:off x="4362423" y="4497666"/>
              <a:ext cx="245303" cy="255097"/>
            </a:xfrm>
            <a:prstGeom prst="rect">
              <a:avLst/>
            </a:prstGeom>
            <a:noFill/>
            <a:ln>
              <a:noFill/>
            </a:ln>
          </p:spPr>
        </p:pic>
        <p:sp>
          <p:nvSpPr>
            <p:cNvPr id="88" name="Google Shape;88;p18"/>
            <p:cNvSpPr txBox="1"/>
            <p:nvPr/>
          </p:nvSpPr>
          <p:spPr>
            <a:xfrm>
              <a:off x="4629313" y="4929543"/>
              <a:ext cx="2964236" cy="360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350">
                <a:solidFill>
                  <a:srgbClr val="000000"/>
                </a:solidFill>
                <a:latin typeface="Trebuchet MS"/>
                <a:ea typeface="Trebuchet MS"/>
                <a:cs typeface="Trebuchet MS"/>
                <a:sym typeface="Trebuchet MS"/>
              </a:endParaRPr>
            </a:p>
          </p:txBody>
        </p:sp>
        <p:sp>
          <p:nvSpPr>
            <p:cNvPr id="89" name="Google Shape;89;p18"/>
            <p:cNvSpPr txBox="1"/>
            <p:nvPr/>
          </p:nvSpPr>
          <p:spPr>
            <a:xfrm>
              <a:off x="4547946" y="4468247"/>
              <a:ext cx="1959178"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0000FF"/>
                  </a:solidFill>
                  <a:latin typeface="Trebuchet MS"/>
                  <a:ea typeface="Trebuchet MS"/>
                  <a:cs typeface="Trebuchet MS"/>
                  <a:sym typeface="Trebuchet MS"/>
                </a:rPr>
                <a:t>https://cse.ucu.ac.ug/</a:t>
              </a:r>
              <a:endParaRPr sz="1100">
                <a:solidFill>
                  <a:srgbClr val="0000FF"/>
                </a:solidFill>
                <a:latin typeface="Trebuchet MS"/>
                <a:ea typeface="Trebuchet MS"/>
                <a:cs typeface="Trebuchet MS"/>
                <a:sym typeface="Trebuchet MS"/>
              </a:endParaRPr>
            </a:p>
          </p:txBody>
        </p:sp>
        <p:sp>
          <p:nvSpPr>
            <p:cNvPr id="90" name="Google Shape;90;p18"/>
            <p:cNvSpPr txBox="1"/>
            <p:nvPr/>
          </p:nvSpPr>
          <p:spPr>
            <a:xfrm>
              <a:off x="6285518" y="4170852"/>
              <a:ext cx="1750610"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C0C0C"/>
                  </a:solidFill>
                  <a:latin typeface="Trebuchet MS"/>
                  <a:ea typeface="Trebuchet MS"/>
                  <a:cs typeface="Trebuchet MS"/>
                  <a:sym typeface="Trebuchet MS"/>
                </a:rPr>
                <a:t>@ucu_ComputEng</a:t>
              </a:r>
              <a:endParaRPr sz="1200">
                <a:solidFill>
                  <a:srgbClr val="0C0C0C"/>
                </a:solidFill>
                <a:latin typeface="Trebuchet MS"/>
                <a:ea typeface="Trebuchet MS"/>
                <a:cs typeface="Trebuchet MS"/>
                <a:sym typeface="Trebuchet MS"/>
              </a:endParaRPr>
            </a:p>
          </p:txBody>
        </p:sp>
        <p:sp>
          <p:nvSpPr>
            <p:cNvPr id="91" name="Google Shape;91;p18"/>
            <p:cNvSpPr txBox="1"/>
            <p:nvPr/>
          </p:nvSpPr>
          <p:spPr>
            <a:xfrm>
              <a:off x="4547946" y="4152767"/>
              <a:ext cx="1581881"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0C0C0C"/>
                  </a:solidFill>
                  <a:latin typeface="Trebuchet MS"/>
                  <a:ea typeface="Trebuchet MS"/>
                  <a:cs typeface="Trebuchet MS"/>
                  <a:sym typeface="Trebuchet MS"/>
                </a:rPr>
                <a:t>@ucucomputeng</a:t>
              </a:r>
              <a:endParaRPr sz="1100">
                <a:solidFill>
                  <a:srgbClr val="0C0C0C"/>
                </a:solidFill>
                <a:latin typeface="Trebuchet MS"/>
                <a:ea typeface="Trebuchet MS"/>
                <a:cs typeface="Trebuchet MS"/>
                <a:sym typeface="Trebuchet MS"/>
              </a:endParaRPr>
            </a:p>
          </p:txBody>
        </p:sp>
        <p:sp>
          <p:nvSpPr>
            <p:cNvPr id="92" name="Google Shape;92;p18"/>
            <p:cNvSpPr txBox="1"/>
            <p:nvPr/>
          </p:nvSpPr>
          <p:spPr>
            <a:xfrm>
              <a:off x="4281392" y="3800378"/>
              <a:ext cx="5597984"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Tel: +256 (0) 312 350 863 | WhatsApp: +256 (0) 708 114 300</a:t>
              </a:r>
              <a:endParaRPr/>
            </a:p>
          </p:txBody>
        </p:sp>
        <p:sp>
          <p:nvSpPr>
            <p:cNvPr id="93" name="Google Shape;93;p18"/>
            <p:cNvSpPr txBox="1"/>
            <p:nvPr/>
          </p:nvSpPr>
          <p:spPr>
            <a:xfrm>
              <a:off x="4261082" y="3159912"/>
              <a:ext cx="5597985" cy="627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a:solidFill>
                    <a:srgbClr val="1E4E79"/>
                  </a:solidFill>
                  <a:latin typeface="Trebuchet MS"/>
                  <a:ea typeface="Trebuchet MS"/>
                  <a:cs typeface="Trebuchet MS"/>
                  <a:sym typeface="Trebuchet MS"/>
                </a:rPr>
                <a:t>Department of Computing &amp; Technology</a:t>
              </a:r>
              <a:endParaRPr/>
            </a:p>
            <a:p>
              <a:pPr marL="0" marR="0" lvl="0" indent="0" algn="l" rtl="0">
                <a:spcBef>
                  <a:spcPts val="0"/>
                </a:spcBef>
                <a:spcAft>
                  <a:spcPts val="0"/>
                </a:spcAft>
                <a:buNone/>
              </a:pPr>
              <a:r>
                <a:rPr lang="en-GB" sz="1200" b="1">
                  <a:solidFill>
                    <a:srgbClr val="C00000"/>
                  </a:solidFill>
                  <a:latin typeface="Trebuchet MS"/>
                  <a:ea typeface="Trebuchet MS"/>
                  <a:cs typeface="Trebuchet MS"/>
                  <a:sym typeface="Trebuchet MS"/>
                </a:rPr>
                <a:t>FACULTY OF ENGINEERING, DESIGN AND TECHNOLOGY</a:t>
              </a:r>
              <a:endParaRPr sz="1200">
                <a:solidFill>
                  <a:srgbClr val="C00000"/>
                </a:solidFill>
                <a:latin typeface="Trebuchet MS"/>
                <a:ea typeface="Trebuchet MS"/>
                <a:cs typeface="Trebuchet MS"/>
                <a:sym typeface="Trebuchet MS"/>
              </a:endParaRPr>
            </a:p>
          </p:txBody>
        </p:sp>
        <p:pic>
          <p:nvPicPr>
            <p:cNvPr id="94" name="Google Shape;94;p18" descr="facebook instagram whatsapp PNG image with transparent background | TOPpng"/>
            <p:cNvPicPr preferRelativeResize="0"/>
            <p:nvPr/>
          </p:nvPicPr>
          <p:blipFill rotWithShape="1">
            <a:blip r:embed="rId3">
              <a:alphaModFix/>
            </a:blip>
            <a:srcRect t="34921" r="64675" b="31937"/>
            <a:stretch/>
          </p:blipFill>
          <p:spPr>
            <a:xfrm>
              <a:off x="6070315" y="4226614"/>
              <a:ext cx="301120" cy="300476"/>
            </a:xfrm>
            <a:prstGeom prst="rect">
              <a:avLst/>
            </a:prstGeom>
            <a:noFill/>
            <a:ln>
              <a:noFill/>
            </a:ln>
          </p:spPr>
        </p:pic>
      </p:grpSp>
      <p:sp>
        <p:nvSpPr>
          <p:cNvPr id="95" name="Google Shape;95;p18"/>
          <p:cNvSpPr txBox="1"/>
          <p:nvPr/>
        </p:nvSpPr>
        <p:spPr>
          <a:xfrm>
            <a:off x="10081508" y="5598486"/>
            <a:ext cx="2000745"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Email: dct-</a:t>
            </a:r>
            <a:r>
              <a:rPr lang="en-GB" sz="1100" u="sng">
                <a:solidFill>
                  <a:srgbClr val="0000FF"/>
                </a:solidFill>
                <a:latin typeface="Trebuchet MS"/>
                <a:ea typeface="Trebuchet MS"/>
                <a:cs typeface="Trebuchet MS"/>
                <a:sym typeface="Trebuchet MS"/>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endParaRPr sz="1100">
              <a:solidFill>
                <a:srgbClr val="0000FF"/>
              </a:solidFill>
              <a:latin typeface="Trebuchet MS"/>
              <a:ea typeface="Trebuchet MS"/>
              <a:cs typeface="Trebuchet MS"/>
              <a:sym typeface="Trebuchet MS"/>
            </a:endParaRPr>
          </a:p>
        </p:txBody>
      </p:sp>
      <p:pic>
        <p:nvPicPr>
          <p:cNvPr id="96" name="Google Shape;96;p18"/>
          <p:cNvPicPr preferRelativeResize="0"/>
          <p:nvPr/>
        </p:nvPicPr>
        <p:blipFill rotWithShape="1">
          <a:blip r:embed="rId9">
            <a:alphaModFix/>
          </a:blip>
          <a:srcRect/>
          <a:stretch/>
        </p:blipFill>
        <p:spPr>
          <a:xfrm flipH="1">
            <a:off x="7631107" y="4473507"/>
            <a:ext cx="634564" cy="1407474"/>
          </a:xfrm>
          <a:prstGeom prst="rect">
            <a:avLst/>
          </a:prstGeom>
          <a:noFill/>
          <a:ln>
            <a:noFill/>
          </a:ln>
        </p:spPr>
      </p:pic>
      <p:cxnSp>
        <p:nvCxnSpPr>
          <p:cNvPr id="97" name="Google Shape;97;p18"/>
          <p:cNvCxnSpPr/>
          <p:nvPr/>
        </p:nvCxnSpPr>
        <p:spPr>
          <a:xfrm flipH="1">
            <a:off x="345989" y="4505034"/>
            <a:ext cx="11846011" cy="105016"/>
          </a:xfrm>
          <a:prstGeom prst="straightConnector1">
            <a:avLst/>
          </a:prstGeom>
          <a:noFill/>
          <a:ln w="9525" cap="flat" cmpd="sng">
            <a:solidFill>
              <a:schemeClr val="accent1"/>
            </a:solidFill>
            <a:prstDash val="solid"/>
            <a:miter lim="800000"/>
            <a:headEnd type="none" w="sm" len="sm"/>
            <a:tailEnd type="none" w="sm" len="sm"/>
          </a:ln>
        </p:spPr>
      </p:cxnSp>
      <p:sp>
        <p:nvSpPr>
          <p:cNvPr id="98" name="Google Shape;98;p18"/>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497D"/>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SzPts val="1900"/>
              <a:buNone/>
              <a:defRPr sz="2000">
                <a:solidFill>
                  <a:srgbClr val="888888"/>
                </a:solidFill>
              </a:defRPr>
            </a:lvl2pPr>
            <a:lvl3pPr marL="1371600" lvl="2" indent="-228600" algn="l">
              <a:lnSpc>
                <a:spcPct val="90000"/>
              </a:lnSpc>
              <a:spcBef>
                <a:spcPts val="500"/>
              </a:spcBef>
              <a:spcAft>
                <a:spcPts val="0"/>
              </a:spcAft>
              <a:buSzPts val="1620"/>
              <a:buNone/>
              <a:defRPr sz="1800">
                <a:solidFill>
                  <a:srgbClr val="888888"/>
                </a:solidFill>
              </a:defRPr>
            </a:lvl3pPr>
            <a:lvl4pPr marL="1828800" lvl="3" indent="-228600" algn="l">
              <a:lnSpc>
                <a:spcPct val="90000"/>
              </a:lnSpc>
              <a:spcBef>
                <a:spcPts val="500"/>
              </a:spcBef>
              <a:spcAft>
                <a:spcPts val="0"/>
              </a:spcAft>
              <a:buSzPts val="1408"/>
              <a:buNone/>
              <a:defRPr sz="1600">
                <a:solidFill>
                  <a:srgbClr val="888888"/>
                </a:solidFill>
              </a:defRPr>
            </a:lvl4pPr>
            <a:lvl5pPr marL="2286000" lvl="4" indent="-228600" algn="l">
              <a:lnSpc>
                <a:spcPct val="90000"/>
              </a:lnSpc>
              <a:spcBef>
                <a:spcPts val="500"/>
              </a:spcBef>
              <a:spcAft>
                <a:spcPts val="0"/>
              </a:spcAft>
              <a:buSzPts val="1376"/>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2" name="Google Shape;102;p19"/>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1"/>
          <p:cNvSpPr txBox="1">
            <a:spLocks noGrp="1"/>
          </p:cNvSpPr>
          <p:nvPr>
            <p:ph type="body" idx="1"/>
          </p:nvPr>
        </p:nvSpPr>
        <p:spPr>
          <a:xfrm rot="5400000">
            <a:off x="3851275" y="-1325561"/>
            <a:ext cx="448945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ucu.ac.u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mailto:info@ucu.ac.u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1">
            <a:alphaModFix/>
          </a:blip>
          <a:srcRect/>
          <a:stretch/>
        </p:blipFill>
        <p:spPr>
          <a:xfrm>
            <a:off x="9776791" y="0"/>
            <a:ext cx="2415209" cy="735885"/>
          </a:xfrm>
          <a:prstGeom prst="rect">
            <a:avLst/>
          </a:prstGeom>
          <a:noFill/>
          <a:ln>
            <a:noFill/>
          </a:ln>
        </p:spPr>
      </p:pic>
      <p:sp>
        <p:nvSpPr>
          <p:cNvPr id="11" name="Google Shape;11;p1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497D"/>
              </a:buClr>
              <a:buSzPts val="4400"/>
              <a:buFont typeface="Trebuchet MS"/>
              <a:buNone/>
              <a:defRPr sz="4400" b="0" i="0" u="none" strike="noStrike" cap="none">
                <a:solidFill>
                  <a:srgbClr val="1F497D"/>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0"/>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D7014D"/>
              </a:buClr>
              <a:buSzPts val="2800"/>
              <a:buFont typeface="Noto Sans Symbols"/>
              <a:buChar char="❑"/>
              <a:defRPr sz="2800" b="0" i="0" u="none" strike="noStrike" cap="none">
                <a:solidFill>
                  <a:schemeClr val="dk1"/>
                </a:solidFill>
                <a:latin typeface="Trebuchet MS"/>
                <a:ea typeface="Trebuchet MS"/>
                <a:cs typeface="Trebuchet MS"/>
                <a:sym typeface="Trebuchet MS"/>
              </a:defRPr>
            </a:lvl1pPr>
            <a:lvl2pPr marL="914400" marR="0" lvl="1" indent="-373380" algn="l" rtl="0">
              <a:lnSpc>
                <a:spcPct val="90000"/>
              </a:lnSpc>
              <a:spcBef>
                <a:spcPts val="500"/>
              </a:spcBef>
              <a:spcAft>
                <a:spcPts val="0"/>
              </a:spcAft>
              <a:buClr>
                <a:srgbClr val="0B3D91"/>
              </a:buClr>
              <a:buSzPts val="2280"/>
              <a:buFont typeface="Noto Sans Symbols"/>
              <a:buChar char="❑"/>
              <a:defRPr sz="2400" b="0" i="0" u="none" strike="noStrike" cap="none">
                <a:solidFill>
                  <a:schemeClr val="dk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rgbClr val="D70167"/>
              </a:buClr>
              <a:buSzPts val="18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29183" algn="l" rtl="0">
              <a:lnSpc>
                <a:spcPct val="90000"/>
              </a:lnSpc>
              <a:spcBef>
                <a:spcPts val="500"/>
              </a:spcBef>
              <a:spcAft>
                <a:spcPts val="0"/>
              </a:spcAft>
              <a:buClr>
                <a:srgbClr val="D70167"/>
              </a:buClr>
              <a:buSzPts val="1584"/>
              <a:buFont typeface="Noto Sans Symbols"/>
              <a:buChar char="❑"/>
              <a:defRPr sz="1800" b="0" i="0" u="none" strike="noStrike" cap="none">
                <a:solidFill>
                  <a:schemeClr val="dk1"/>
                </a:solidFill>
                <a:latin typeface="Trebuchet MS"/>
                <a:ea typeface="Trebuchet MS"/>
                <a:cs typeface="Trebuchet MS"/>
                <a:sym typeface="Trebuchet MS"/>
              </a:defRPr>
            </a:lvl4pPr>
            <a:lvl5pPr marL="2286000" marR="0" lvl="4" indent="-326898" algn="l" rtl="0">
              <a:lnSpc>
                <a:spcPct val="90000"/>
              </a:lnSpc>
              <a:spcBef>
                <a:spcPts val="500"/>
              </a:spcBef>
              <a:spcAft>
                <a:spcPts val="0"/>
              </a:spcAft>
              <a:buClr>
                <a:srgbClr val="007931"/>
              </a:buClr>
              <a:buSzPts val="1548"/>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10"/>
          <p:cNvSpPr/>
          <p:nvPr/>
        </p:nvSpPr>
        <p:spPr>
          <a:xfrm>
            <a:off x="838200" y="1508126"/>
            <a:ext cx="11353800" cy="179387"/>
          </a:xfrm>
          <a:prstGeom prst="rect">
            <a:avLst/>
          </a:prstGeom>
          <a:solidFill>
            <a:srgbClr val="0B3D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6" name="Google Shape;16;p1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10"/>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 name="Google Shape;18;p10"/>
          <p:cNvSpPr txBox="1"/>
          <p:nvPr/>
        </p:nvSpPr>
        <p:spPr>
          <a:xfrm>
            <a:off x="2116899" y="6356350"/>
            <a:ext cx="751742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850" b="1" i="0" u="none" strike="noStrike" cap="none">
                <a:solidFill>
                  <a:srgbClr val="0B3D91"/>
                </a:solidFill>
                <a:latin typeface="Trebuchet MS"/>
                <a:ea typeface="Trebuchet MS"/>
                <a:cs typeface="Trebuchet MS"/>
                <a:sym typeface="Trebuchet MS"/>
              </a:rPr>
              <a:t>A Complete Education for A Complete Person</a:t>
            </a:r>
            <a:r>
              <a:rPr lang="en-GB" sz="700" b="0" i="0" u="none" strike="noStrike" cap="none">
                <a:solidFill>
                  <a:schemeClr val="dk1"/>
                </a:solidFill>
                <a:latin typeface="Trebuchet MS"/>
                <a:ea typeface="Trebuchet MS"/>
                <a:cs typeface="Trebuchet MS"/>
                <a:sym typeface="Trebuchet MS"/>
              </a:rPr>
              <a:t/>
            </a:r>
            <a:br>
              <a:rPr lang="en-GB" sz="700" b="0" i="0" u="none" strike="noStrike" cap="none">
                <a:solidFill>
                  <a:schemeClr val="dk1"/>
                </a:solidFill>
                <a:latin typeface="Trebuchet MS"/>
                <a:ea typeface="Trebuchet MS"/>
                <a:cs typeface="Trebuchet MS"/>
                <a:sym typeface="Trebuchet MS"/>
              </a:rPr>
            </a:br>
            <a:r>
              <a:rPr lang="en-GB" sz="700" b="0" i="0" u="none" strike="noStrike" cap="none">
                <a:solidFill>
                  <a:schemeClr val="dk1"/>
                </a:solidFill>
                <a:latin typeface="Trebuchet MS"/>
                <a:ea typeface="Trebuchet MS"/>
                <a:cs typeface="Trebuchet MS"/>
                <a:sym typeface="Trebuchet MS"/>
              </a:rPr>
              <a:t>P.O. Box 4, Mukono, Uganda, Plot 67-173, Bishop Tucker Road, Mukono Hill | Tel: +256 (0) 312 350 800 Email: </a:t>
            </a:r>
            <a:r>
              <a:rPr lang="en-GB" sz="700" b="0" i="0" u="sng" strike="noStrike" cap="none">
                <a:solidFill>
                  <a:srgbClr val="0000FF"/>
                </a:solidFill>
                <a:latin typeface="Trebuchet MS"/>
                <a:ea typeface="Trebuchet MS"/>
                <a:cs typeface="Trebuchet MS"/>
                <a:sym typeface="Trebuchet MS"/>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r>
              <a:rPr lang="en-GB" sz="700" b="0" i="0" u="none" strike="noStrike" cap="none">
                <a:solidFill>
                  <a:srgbClr val="0000FF"/>
                </a:solidFill>
                <a:latin typeface="Trebuchet MS"/>
                <a:ea typeface="Trebuchet MS"/>
                <a:cs typeface="Trebuchet MS"/>
                <a:sym typeface="Trebuchet MS"/>
              </a:rPr>
              <a:t> </a:t>
            </a:r>
            <a:r>
              <a:rPr lang="en-GB" sz="700" b="0" i="0" u="none" strike="noStrike" cap="none">
                <a:solidFill>
                  <a:schemeClr val="dk1"/>
                </a:solidFill>
                <a:latin typeface="Trebuchet MS"/>
                <a:ea typeface="Trebuchet MS"/>
                <a:cs typeface="Trebuchet MS"/>
                <a:sym typeface="Trebuchet MS"/>
              </a:rPr>
              <a:t>Web: </a:t>
            </a:r>
            <a:r>
              <a:rPr lang="en-GB" sz="700" b="0" i="0" u="sng" strike="noStrike" cap="none">
                <a:solidFill>
                  <a:srgbClr val="0000FF"/>
                </a:solidFill>
                <a:latin typeface="Trebuchet MS"/>
                <a:ea typeface="Trebuchet MS"/>
                <a:cs typeface="Trebuchet MS"/>
                <a:sym typeface="Trebuchet MS"/>
              </a:rPr>
              <a:t>https://</a:t>
            </a:r>
            <a:r>
              <a:rPr lang="en-GB" sz="700" b="0" i="0" u="sng" strike="noStrike" cap="none">
                <a:solidFill>
                  <a:srgbClr val="0000FF"/>
                </a:solidFill>
                <a:latin typeface="Trebuchet MS"/>
                <a:ea typeface="Trebuchet MS"/>
                <a:cs typeface="Trebuchet MS"/>
                <a:sym typeface="Trebuchet MS"/>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ucu.ac.ug</a:t>
            </a:r>
            <a:endParaRPr sz="700" b="0" i="0" u="sng" strike="noStrike" cap="none">
              <a:solidFill>
                <a:srgbClr val="0000FF"/>
              </a:solidFill>
              <a:latin typeface="Trebuchet MS"/>
              <a:ea typeface="Trebuchet MS"/>
              <a:cs typeface="Trebuchet MS"/>
              <a:sym typeface="Trebuchet MS"/>
            </a:endParaRPr>
          </a:p>
          <a:p>
            <a:pPr marL="0" marR="0" lvl="0" indent="0" algn="ctr" rtl="0">
              <a:spcBef>
                <a:spcPts val="0"/>
              </a:spcBef>
              <a:spcAft>
                <a:spcPts val="0"/>
              </a:spcAft>
              <a:buNone/>
            </a:pPr>
            <a:r>
              <a:rPr lang="en-GB" sz="650" b="0" i="0" u="none" strike="noStrike" cap="none">
                <a:solidFill>
                  <a:schemeClr val="dk1"/>
                </a:solidFill>
                <a:latin typeface="Trebuchet MS"/>
                <a:ea typeface="Trebuchet MS"/>
                <a:cs typeface="Trebuchet MS"/>
                <a:sym typeface="Trebuchet MS"/>
              </a:rPr>
              <a:t>Founded by the Province of the Church of Uganda. Chartered by the Government of Uganda</a:t>
            </a:r>
            <a:endParaRPr sz="650" b="0" i="0" u="none" strike="noStrike" cap="non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w="12700" cap="flat" cmpd="sng">
            <a:solidFill>
              <a:srgbClr val="D70167"/>
            </a:solidFill>
            <a:prstDash val="solid"/>
            <a:miter lim="800000"/>
            <a:headEnd type="none" w="sm" len="sm"/>
            <a:tailEnd type="none" w="sm" len="sm"/>
          </a:ln>
        </p:spPr>
      </p:cxnSp>
      <p:pic>
        <p:nvPicPr>
          <p:cNvPr id="20" name="Google Shape;20;p10"/>
          <p:cNvPicPr preferRelativeResize="0"/>
          <p:nvPr/>
        </p:nvPicPr>
        <p:blipFill rotWithShape="1">
          <a:blip r:embed="rId14">
            <a:alphaModFix/>
          </a:blip>
          <a:srcRect b="42643"/>
          <a:stretch/>
        </p:blipFill>
        <p:spPr>
          <a:xfrm>
            <a:off x="0" y="5412967"/>
            <a:ext cx="1162289" cy="1445033"/>
          </a:xfrm>
          <a:prstGeom prst="rect">
            <a:avLst/>
          </a:prstGeom>
          <a:noFill/>
          <a:ln>
            <a:noFill/>
          </a:ln>
        </p:spPr>
      </p:pic>
      <p:sp>
        <p:nvSpPr>
          <p:cNvPr id="21" name="Google Shape;2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
          <p:cNvSpPr txBox="1"/>
          <p:nvPr/>
        </p:nvSpPr>
        <p:spPr>
          <a:xfrm>
            <a:off x="1007534" y="5551742"/>
            <a:ext cx="3733800" cy="820381"/>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29" name="Google Shape;129;p1"/>
          <p:cNvSpPr txBox="1"/>
          <p:nvPr/>
        </p:nvSpPr>
        <p:spPr>
          <a:xfrm>
            <a:off x="937001" y="5579763"/>
            <a:ext cx="3804333" cy="83185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Trebuchet MS"/>
              <a:buNone/>
            </a:pPr>
            <a:r>
              <a:rPr lang="en-GB" sz="2000" dirty="0" smtClean="0">
                <a:solidFill>
                  <a:schemeClr val="dk1"/>
                </a:solidFill>
                <a:latin typeface="Trebuchet MS"/>
                <a:ea typeface="Trebuchet MS"/>
                <a:cs typeface="Trebuchet MS"/>
                <a:sym typeface="Trebuchet MS"/>
              </a:rPr>
              <a:t>Ayebare Moses</a:t>
            </a:r>
            <a:endParaRPr sz="2000" b="0" u="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2060"/>
              </a:buClr>
              <a:buSzPts val="1400"/>
              <a:buFont typeface="Trebuchet MS"/>
              <a:buNone/>
            </a:pPr>
            <a:r>
              <a:rPr lang="en-GB" sz="1400" b="1" u="none" dirty="0" smtClean="0">
                <a:solidFill>
                  <a:srgbClr val="002060"/>
                </a:solidFill>
                <a:latin typeface="Trebuchet MS"/>
                <a:ea typeface="Trebuchet MS"/>
                <a:cs typeface="Trebuchet MS"/>
                <a:sym typeface="Trebuchet MS"/>
              </a:rPr>
              <a:t>Department </a:t>
            </a:r>
            <a:r>
              <a:rPr lang="en-GB" sz="1400" b="1" u="none" dirty="0">
                <a:solidFill>
                  <a:srgbClr val="002060"/>
                </a:solidFill>
                <a:latin typeface="Trebuchet MS"/>
                <a:ea typeface="Trebuchet MS"/>
                <a:cs typeface="Trebuchet MS"/>
                <a:sym typeface="Trebuchet MS"/>
              </a:rPr>
              <a:t>of Computing &amp; Technology</a:t>
            </a:r>
            <a:endParaRPr dirty="0"/>
          </a:p>
          <a:p>
            <a:pPr marL="0" marR="0" lvl="0" indent="0" algn="l" rtl="0">
              <a:lnSpc>
                <a:spcPct val="90000"/>
              </a:lnSpc>
              <a:spcBef>
                <a:spcPts val="0"/>
              </a:spcBef>
              <a:spcAft>
                <a:spcPts val="0"/>
              </a:spcAft>
              <a:buClr>
                <a:srgbClr val="C00000"/>
              </a:buClr>
              <a:buSzPts val="1400"/>
              <a:buFont typeface="Trebuchet MS"/>
              <a:buNone/>
            </a:pPr>
            <a:r>
              <a:rPr lang="en-GB" sz="1400" b="0" u="none" dirty="0">
                <a:solidFill>
                  <a:srgbClr val="C00000"/>
                </a:solidFill>
                <a:latin typeface="Trebuchet MS"/>
                <a:ea typeface="Trebuchet MS"/>
                <a:cs typeface="Trebuchet MS"/>
                <a:sym typeface="Trebuchet MS"/>
              </a:rPr>
              <a:t>Faculty of Engineering, Design &amp; Technology</a:t>
            </a:r>
            <a:endParaRPr dirty="0"/>
          </a:p>
        </p:txBody>
      </p:sp>
      <p:sp>
        <p:nvSpPr>
          <p:cNvPr id="130" name="Google Shape;130;p1"/>
          <p:cNvSpPr txBox="1"/>
          <p:nvPr/>
        </p:nvSpPr>
        <p:spPr>
          <a:xfrm>
            <a:off x="1" y="2156859"/>
            <a:ext cx="12191999" cy="1325563"/>
          </a:xfrm>
          <a:prstGeom prst="rect">
            <a:avLst/>
          </a:prstGeom>
          <a:solidFill>
            <a:srgbClr val="0A3D91"/>
          </a:solid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Trebuchet MS"/>
              <a:buNone/>
            </a:pPr>
            <a:endParaRPr sz="2800" b="0" u="none">
              <a:solidFill>
                <a:srgbClr val="FFFF00"/>
              </a:solidFill>
              <a:latin typeface="Trebuchet MS"/>
              <a:ea typeface="Trebuchet MS"/>
              <a:cs typeface="Trebuchet MS"/>
              <a:sym typeface="Trebuchet MS"/>
            </a:endParaRPr>
          </a:p>
        </p:txBody>
      </p:sp>
      <p:sp>
        <p:nvSpPr>
          <p:cNvPr id="131" name="Google Shape;131;p1"/>
          <p:cNvSpPr txBox="1"/>
          <p:nvPr/>
        </p:nvSpPr>
        <p:spPr>
          <a:xfrm>
            <a:off x="1" y="2181298"/>
            <a:ext cx="12191999" cy="889481"/>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lvl="0" algn="ctr">
              <a:lnSpc>
                <a:spcPct val="90000"/>
              </a:lnSpc>
              <a:buClr>
                <a:schemeClr val="lt1"/>
              </a:buClr>
              <a:buSzPts val="4800"/>
            </a:pPr>
            <a:r>
              <a:rPr lang="en-US" sz="4400" dirty="0" smtClean="0">
                <a:solidFill>
                  <a:schemeClr val="bg1"/>
                </a:solidFill>
              </a:rPr>
              <a:t>DESIGN &amp; ANALYSIS OF ALGORITHMS</a:t>
            </a:r>
            <a:endParaRPr sz="4400" dirty="0">
              <a:solidFill>
                <a:schemeClr val="bg1"/>
              </a:solidFill>
            </a:endParaRPr>
          </a:p>
        </p:txBody>
      </p:sp>
      <p:sp>
        <p:nvSpPr>
          <p:cNvPr id="132" name="Google Shape;132;p1"/>
          <p:cNvSpPr txBox="1"/>
          <p:nvPr/>
        </p:nvSpPr>
        <p:spPr>
          <a:xfrm>
            <a:off x="-2" y="2819880"/>
            <a:ext cx="12191999" cy="609120"/>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lvl="0" algn="ctr">
              <a:lnSpc>
                <a:spcPct val="90000"/>
              </a:lnSpc>
              <a:buClr>
                <a:srgbClr val="FFFF00"/>
              </a:buClr>
              <a:buSzPts val="2800"/>
            </a:pPr>
            <a:r>
              <a:rPr lang="en-GB" sz="2800" b="0" u="none" dirty="0" smtClean="0">
                <a:solidFill>
                  <a:srgbClr val="FFFF00"/>
                </a:solidFill>
                <a:latin typeface="Trebuchet MS"/>
                <a:ea typeface="Trebuchet MS"/>
                <a:cs typeface="Trebuchet MS"/>
                <a:sym typeface="Trebuchet MS"/>
              </a:rPr>
              <a:t> (</a:t>
            </a:r>
            <a:r>
              <a:rPr lang="en-US" sz="2800" dirty="0" smtClean="0">
                <a:solidFill>
                  <a:srgbClr val="FFFF00"/>
                </a:solidFill>
                <a:ea typeface="Trebuchet MS"/>
              </a:rPr>
              <a:t>BSCS 2:1</a:t>
            </a:r>
            <a:r>
              <a:rPr lang="en-GB" sz="2800" b="0" u="none" dirty="0" smtClean="0">
                <a:solidFill>
                  <a:srgbClr val="FFFF00"/>
                </a:solidFill>
                <a:latin typeface="Trebuchet MS"/>
                <a:ea typeface="Trebuchet MS"/>
                <a:cs typeface="Trebuchet MS"/>
                <a:sym typeface="Trebuchet MS"/>
              </a:rPr>
              <a:t>)</a:t>
            </a:r>
            <a:endParaRPr sz="2800" b="0" u="none" dirty="0">
              <a:solidFill>
                <a:srgbClr val="FFFF00"/>
              </a:solidFill>
              <a:latin typeface="Trebuchet MS"/>
              <a:ea typeface="Trebuchet MS"/>
              <a:cs typeface="Trebuchet MS"/>
              <a:sym typeface="Trebuchet MS"/>
            </a:endParaRPr>
          </a:p>
        </p:txBody>
      </p:sp>
      <p:pic>
        <p:nvPicPr>
          <p:cNvPr id="3" name="Picture 2"/>
          <p:cNvPicPr>
            <a:picLocks noChangeAspect="1"/>
          </p:cNvPicPr>
          <p:nvPr/>
        </p:nvPicPr>
        <p:blipFill>
          <a:blip r:embed="rId3"/>
          <a:stretch>
            <a:fillRect/>
          </a:stretch>
        </p:blipFill>
        <p:spPr>
          <a:xfrm>
            <a:off x="2971526" y="3614408"/>
            <a:ext cx="6248942" cy="11766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Approaches to Solve the Problem</a:t>
            </a:r>
          </a:p>
        </p:txBody>
      </p:sp>
      <p:sp>
        <p:nvSpPr>
          <p:cNvPr id="3" name="Text Placeholder 2"/>
          <p:cNvSpPr>
            <a:spLocks noGrp="1"/>
          </p:cNvSpPr>
          <p:nvPr>
            <p:ph type="body" idx="1"/>
          </p:nvPr>
        </p:nvSpPr>
        <p:spPr/>
        <p:txBody>
          <a:bodyPr>
            <a:normAutofit/>
          </a:bodyPr>
          <a:lstStyle/>
          <a:p>
            <a:r>
              <a:rPr lang="en-US" sz="2400" b="1" dirty="0"/>
              <a:t>Naive Recursive </a:t>
            </a:r>
            <a:r>
              <a:rPr lang="en-US" sz="2400" b="1" dirty="0" smtClean="0"/>
              <a:t>Approach</a:t>
            </a:r>
          </a:p>
          <a:p>
            <a:r>
              <a:rPr lang="en-US" sz="2400" dirty="0"/>
              <a:t>The naive recursive approach solves the </a:t>
            </a:r>
            <a:r>
              <a:rPr lang="en-US" sz="2400" dirty="0" smtClean="0"/>
              <a:t>problem </a:t>
            </a:r>
            <a:r>
              <a:rPr lang="en-US" sz="2400" dirty="0"/>
              <a:t>using a simple recursive function, where </a:t>
            </a:r>
            <a:r>
              <a:rPr lang="en-US" sz="2400" dirty="0" smtClean="0"/>
              <a:t>we calculate F(n) by recursively calculating F(n-1) and F(n-2).</a:t>
            </a:r>
          </a:p>
          <a:p>
            <a:r>
              <a:rPr lang="en-US" sz="2400" dirty="0" smtClean="0"/>
              <a:t>Python Code:</a:t>
            </a:r>
          </a:p>
          <a:p>
            <a:endParaRPr lang="en-US" sz="2400" dirty="0"/>
          </a:p>
        </p:txBody>
      </p:sp>
    </p:spTree>
    <p:extLst>
      <p:ext uri="{BB962C8B-B14F-4D97-AF65-F5344CB8AC3E}">
        <p14:creationId xmlns:p14="http://schemas.microsoft.com/office/powerpoint/2010/main" val="221531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400" dirty="0"/>
              <a:t>The function calculates the Fibonacci number recursively, breaking down F(n) into F(n-1) and F(n-2</a:t>
            </a:r>
            <a:r>
              <a:rPr lang="en-US" sz="2400" dirty="0" smtClean="0"/>
              <a:t>).</a:t>
            </a:r>
          </a:p>
          <a:p>
            <a:r>
              <a:rPr lang="en-US" sz="2400" dirty="0"/>
              <a:t>It continues this process </a:t>
            </a:r>
            <a:r>
              <a:rPr lang="en-US" sz="2400" dirty="0" smtClean="0"/>
              <a:t>until reaching the base cases F(0)= 0 and F(1)=1.</a:t>
            </a:r>
          </a:p>
          <a:p>
            <a:r>
              <a:rPr lang="en-US" sz="2400" dirty="0" smtClean="0"/>
              <a:t>The Time </a:t>
            </a:r>
            <a:r>
              <a:rPr lang="en-US" sz="2400" dirty="0"/>
              <a:t>complexity of this approach is </a:t>
            </a:r>
            <a:r>
              <a:rPr lang="en-US" sz="2400" b="1" dirty="0" smtClean="0"/>
              <a:t>O(2</a:t>
            </a:r>
            <a:r>
              <a:rPr lang="en-US" sz="2400" b="1" baseline="30000" dirty="0" smtClean="0"/>
              <a:t>n</a:t>
            </a:r>
            <a:r>
              <a:rPr lang="en-US" sz="2400" b="1" dirty="0" smtClean="0"/>
              <a:t>)</a:t>
            </a:r>
            <a:r>
              <a:rPr lang="en-US" sz="2400" dirty="0" smtClean="0"/>
              <a:t>, </a:t>
            </a:r>
            <a:r>
              <a:rPr lang="en-US" sz="2400" dirty="0"/>
              <a:t>which is exponential. This is because each call generates two more recursive calls, leading to a large number of repeated calculations</a:t>
            </a:r>
            <a:r>
              <a:rPr lang="en-US" sz="2400" dirty="0" smtClean="0"/>
              <a:t>.</a:t>
            </a:r>
          </a:p>
          <a:p>
            <a:r>
              <a:rPr lang="en-US" sz="2400" dirty="0" smtClean="0"/>
              <a:t>The problem </a:t>
            </a:r>
            <a:r>
              <a:rPr lang="en-US" sz="2400" dirty="0"/>
              <a:t>is that </a:t>
            </a:r>
            <a:r>
              <a:rPr lang="en-US" sz="2400" dirty="0" smtClean="0"/>
              <a:t>the </a:t>
            </a:r>
            <a:r>
              <a:rPr lang="en-US" sz="2400" dirty="0"/>
              <a:t>naive approach repeatedly calculates the same Fibonacci </a:t>
            </a:r>
            <a:r>
              <a:rPr lang="en-US" sz="2400" dirty="0" smtClean="0"/>
              <a:t>numbers e.g. F(n-2) is recalculated for both F(n-1) and F(n-2) leading to redundant computations.</a:t>
            </a:r>
            <a:endParaRPr lang="en-US" sz="2400" dirty="0"/>
          </a:p>
          <a:p>
            <a:endParaRPr lang="en-US" sz="2400" dirty="0"/>
          </a:p>
        </p:txBody>
      </p:sp>
    </p:spTree>
    <p:extLst>
      <p:ext uri="{BB962C8B-B14F-4D97-AF65-F5344CB8AC3E}">
        <p14:creationId xmlns:p14="http://schemas.microsoft.com/office/powerpoint/2010/main" val="302426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Programming Approach (Memoization)</a:t>
            </a:r>
          </a:p>
        </p:txBody>
      </p:sp>
      <p:sp>
        <p:nvSpPr>
          <p:cNvPr id="3" name="Text Placeholder 2"/>
          <p:cNvSpPr>
            <a:spLocks noGrp="1"/>
          </p:cNvSpPr>
          <p:nvPr>
            <p:ph type="body" idx="1"/>
          </p:nvPr>
        </p:nvSpPr>
        <p:spPr/>
        <p:txBody>
          <a:bodyPr>
            <a:normAutofit/>
          </a:bodyPr>
          <a:lstStyle/>
          <a:p>
            <a:r>
              <a:rPr lang="en-US" sz="2400" dirty="0" smtClean="0"/>
              <a:t>To </a:t>
            </a:r>
            <a:r>
              <a:rPr lang="en-US" sz="2400" dirty="0"/>
              <a:t>avoid recalculating the same Fibonacci numbers, we can use </a:t>
            </a:r>
            <a:r>
              <a:rPr lang="en-US" sz="2400" b="1" dirty="0"/>
              <a:t>memoization</a:t>
            </a:r>
            <a:r>
              <a:rPr lang="en-US" sz="2400" dirty="0"/>
              <a:t>, where we store the results of the Fibonacci numbers that have already been computed</a:t>
            </a:r>
            <a:r>
              <a:rPr lang="en-US" sz="2400" dirty="0" smtClean="0"/>
              <a:t>.</a:t>
            </a:r>
          </a:p>
          <a:p>
            <a:r>
              <a:rPr lang="en-US" sz="2400" dirty="0" smtClean="0"/>
              <a:t>Python Code:</a:t>
            </a:r>
          </a:p>
          <a:p>
            <a:endParaRPr lang="en-US" sz="2400" dirty="0"/>
          </a:p>
        </p:txBody>
      </p:sp>
    </p:spTree>
    <p:extLst>
      <p:ext uri="{BB962C8B-B14F-4D97-AF65-F5344CB8AC3E}">
        <p14:creationId xmlns:p14="http://schemas.microsoft.com/office/powerpoint/2010/main" val="230507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Programming Approach </a:t>
            </a:r>
            <a:r>
              <a:rPr lang="en-US" dirty="0" smtClean="0"/>
              <a:t>(Tabulation)</a:t>
            </a:r>
            <a:endParaRPr lang="en-US" dirty="0"/>
          </a:p>
        </p:txBody>
      </p:sp>
      <p:sp>
        <p:nvSpPr>
          <p:cNvPr id="3" name="Text Placeholder 2"/>
          <p:cNvSpPr>
            <a:spLocks noGrp="1"/>
          </p:cNvSpPr>
          <p:nvPr>
            <p:ph type="body" idx="1"/>
          </p:nvPr>
        </p:nvSpPr>
        <p:spPr/>
        <p:txBody>
          <a:bodyPr>
            <a:normAutofit/>
          </a:bodyPr>
          <a:lstStyle/>
          <a:p>
            <a:r>
              <a:rPr lang="en-US" sz="2400" dirty="0"/>
              <a:t>Tabulation uses a bottom-up approach, filling the table iteratively from 0 to n</a:t>
            </a:r>
            <a:r>
              <a:rPr lang="en-US" sz="2400" dirty="0" smtClean="0"/>
              <a:t>.</a:t>
            </a:r>
          </a:p>
          <a:p>
            <a:r>
              <a:rPr lang="en-US" sz="2400" dirty="0" smtClean="0"/>
              <a:t>The </a:t>
            </a:r>
            <a:r>
              <a:rPr lang="en-US" sz="2400" dirty="0"/>
              <a:t>table stores all Fibonacci numbers up to n, allowing us to compute the nth Fibonacci number in O(n) </a:t>
            </a:r>
            <a:r>
              <a:rPr lang="en-US" sz="2400" dirty="0" smtClean="0"/>
              <a:t>time. </a:t>
            </a:r>
            <a:endParaRPr lang="en-US" sz="2400" dirty="0"/>
          </a:p>
          <a:p>
            <a:r>
              <a:rPr lang="en-US" sz="2400" dirty="0" smtClean="0"/>
              <a:t>This </a:t>
            </a:r>
            <a:r>
              <a:rPr lang="en-US" sz="2400" dirty="0"/>
              <a:t>approach is efficient because it avoids the exponential time complexity of the naive recursive approach by calculating each Fibonacci number exactly once</a:t>
            </a:r>
            <a:r>
              <a:rPr lang="en-US" sz="2400" dirty="0" smtClean="0"/>
              <a:t>.</a:t>
            </a:r>
          </a:p>
          <a:p>
            <a:r>
              <a:rPr lang="en-US" sz="2400" dirty="0" smtClean="0"/>
              <a:t>Python Code:</a:t>
            </a:r>
            <a:endParaRPr lang="en-US" sz="2400" dirty="0"/>
          </a:p>
        </p:txBody>
      </p:sp>
    </p:spTree>
    <p:extLst>
      <p:ext uri="{BB962C8B-B14F-4D97-AF65-F5344CB8AC3E}">
        <p14:creationId xmlns:p14="http://schemas.microsoft.com/office/powerpoint/2010/main" val="151698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Memoization Improves Efficiency</a:t>
            </a:r>
          </a:p>
        </p:txBody>
      </p:sp>
      <p:sp>
        <p:nvSpPr>
          <p:cNvPr id="3" name="Text Placeholder 2"/>
          <p:cNvSpPr>
            <a:spLocks noGrp="1"/>
          </p:cNvSpPr>
          <p:nvPr>
            <p:ph type="body" idx="1"/>
          </p:nvPr>
        </p:nvSpPr>
        <p:spPr/>
        <p:txBody>
          <a:bodyPr>
            <a:normAutofit/>
          </a:bodyPr>
          <a:lstStyle/>
          <a:p>
            <a:r>
              <a:rPr lang="en-US" sz="2400" dirty="0"/>
              <a:t>In a naive recursive approach, the same Fibonacci numbers are recalculated many times. For example, F(3) is calculated twice when computing F(5) = F(4) + F(3) and F(4) = F(3) + F(2</a:t>
            </a:r>
            <a:r>
              <a:rPr lang="en-US" sz="2400" dirty="0" smtClean="0"/>
              <a:t>).</a:t>
            </a:r>
          </a:p>
          <a:p>
            <a:r>
              <a:rPr lang="en-US" sz="2400" dirty="0"/>
              <a:t>Memoization ensures that each Fibonacci number is </a:t>
            </a:r>
            <a:r>
              <a:rPr lang="en-US" sz="2400" dirty="0" smtClean="0"/>
              <a:t>computed </a:t>
            </a:r>
            <a:r>
              <a:rPr lang="en-US" sz="2400" dirty="0"/>
              <a:t>only once and stored for later use, reducing redundant calculations </a:t>
            </a:r>
            <a:r>
              <a:rPr lang="en-US" sz="2400" dirty="0" smtClean="0"/>
              <a:t>and optimizing the solution.</a:t>
            </a:r>
          </a:p>
          <a:p>
            <a:r>
              <a:rPr lang="en-US" sz="2400" dirty="0"/>
              <a:t>The time complexity of the memoized Fibonacci algorithm is </a:t>
            </a:r>
            <a:r>
              <a:rPr lang="en-US" sz="2400" b="1" dirty="0"/>
              <a:t>O(n</a:t>
            </a:r>
            <a:r>
              <a:rPr lang="en-US" sz="2400" b="1" dirty="0" smtClean="0"/>
              <a:t>). </a:t>
            </a:r>
          </a:p>
          <a:p>
            <a:r>
              <a:rPr lang="en-US" sz="2400" dirty="0" smtClean="0"/>
              <a:t>This is because we compute each Fibonacci number only once and there are n Fibonacci numbers from 0 to n hence O(n).</a:t>
            </a:r>
            <a:endParaRPr lang="en-US" sz="2400" dirty="0"/>
          </a:p>
        </p:txBody>
      </p:sp>
    </p:spTree>
    <p:extLst>
      <p:ext uri="{BB962C8B-B14F-4D97-AF65-F5344CB8AC3E}">
        <p14:creationId xmlns:p14="http://schemas.microsoft.com/office/powerpoint/2010/main" val="170391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Dynamic Programming</a:t>
            </a:r>
            <a:endParaRPr lang="en-US" dirty="0"/>
          </a:p>
        </p:txBody>
      </p:sp>
      <p:sp>
        <p:nvSpPr>
          <p:cNvPr id="7" name="Text Placeholder 6"/>
          <p:cNvSpPr>
            <a:spLocks noGrp="1"/>
          </p:cNvSpPr>
          <p:nvPr>
            <p:ph type="body" idx="1"/>
          </p:nvPr>
        </p:nvSpPr>
        <p:spPr/>
        <p:txBody>
          <a:bodyPr>
            <a:normAutofit/>
          </a:bodyPr>
          <a:lstStyle/>
          <a:p>
            <a:r>
              <a:rPr lang="en-US" sz="1800" dirty="0" smtClean="0"/>
              <a:t>A method </a:t>
            </a:r>
            <a:r>
              <a:rPr lang="en-US" sz="1800" dirty="0"/>
              <a:t>used in computer science to solve complex problems by breaking them down into simpler subproblems</a:t>
            </a:r>
            <a:r>
              <a:rPr lang="en-US" sz="1800" dirty="0" smtClean="0"/>
              <a:t>.</a:t>
            </a:r>
          </a:p>
          <a:p>
            <a:r>
              <a:rPr lang="en-US" sz="1800" dirty="0" smtClean="0"/>
              <a:t>It is useful </a:t>
            </a:r>
            <a:r>
              <a:rPr lang="en-US" sz="1800" dirty="0"/>
              <a:t>for problems that exhibit the following characteristics</a:t>
            </a:r>
            <a:r>
              <a:rPr lang="en-US" sz="1800" dirty="0" smtClean="0"/>
              <a:t>:</a:t>
            </a:r>
          </a:p>
          <a:p>
            <a:r>
              <a:rPr lang="en-US" sz="1800" b="1" dirty="0"/>
              <a:t>Overlapping Subproblems</a:t>
            </a:r>
            <a:r>
              <a:rPr lang="en-US" sz="1800" dirty="0"/>
              <a:t>: The problem can be divided into smaller subproblems, and some of these subproblems are solved multiple times. Dynamic programming avoids recalculating these subproblems by solving each one only once and storing the results.</a:t>
            </a:r>
            <a:endParaRPr lang="en-US" sz="1800" dirty="0" smtClean="0"/>
          </a:p>
          <a:p>
            <a:r>
              <a:rPr lang="en-US" sz="1800" b="1" dirty="0"/>
              <a:t>Optimal Substructure</a:t>
            </a:r>
            <a:r>
              <a:rPr lang="en-US" sz="1800" dirty="0"/>
              <a:t>: The optimal solution to the overall problem can be constructed from the optimal solutions to its subproblems. This means that if you know the best way to solve the smaller subproblems, you can use those solutions to find the best solution to the original problem.</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Dynamic Programming Important?</a:t>
            </a:r>
          </a:p>
        </p:txBody>
      </p:sp>
      <p:sp>
        <p:nvSpPr>
          <p:cNvPr id="3" name="Text Placeholder 2"/>
          <p:cNvSpPr>
            <a:spLocks noGrp="1"/>
          </p:cNvSpPr>
          <p:nvPr>
            <p:ph type="body" idx="1"/>
          </p:nvPr>
        </p:nvSpPr>
        <p:spPr/>
        <p:txBody>
          <a:bodyPr>
            <a:normAutofit/>
          </a:bodyPr>
          <a:lstStyle/>
          <a:p>
            <a:r>
              <a:rPr lang="en-US" sz="2400" dirty="0"/>
              <a:t>Dynamic programming is crucial for solving problems where a brute-force approach would be too slow. It optimizes the solution by</a:t>
            </a:r>
            <a:r>
              <a:rPr lang="en-US" sz="2400" dirty="0" smtClean="0"/>
              <a:t>:</a:t>
            </a:r>
          </a:p>
          <a:p>
            <a:r>
              <a:rPr lang="en-US" sz="2400" dirty="0"/>
              <a:t>Avoiding redundant calculations through memoization or tabulation</a:t>
            </a:r>
            <a:r>
              <a:rPr lang="en-US" sz="2400" dirty="0" smtClean="0"/>
              <a:t>.</a:t>
            </a:r>
            <a:endParaRPr lang="en-US" sz="2400" dirty="0"/>
          </a:p>
          <a:p>
            <a:r>
              <a:rPr lang="en-US" sz="2400" dirty="0"/>
              <a:t>Breaking down complex problems into simpler subproblems, making it easier to solve step by step</a:t>
            </a:r>
            <a:r>
              <a:rPr lang="en-US" sz="2400" dirty="0" smtClean="0"/>
              <a:t>.</a:t>
            </a:r>
          </a:p>
          <a:p>
            <a:r>
              <a:rPr lang="en-US" sz="2400" dirty="0"/>
              <a:t>Improving efficiency from exponential time complexity to polynomial time complexity for many problems.</a:t>
            </a:r>
          </a:p>
        </p:txBody>
      </p:sp>
    </p:spTree>
    <p:extLst>
      <p:ext uri="{BB962C8B-B14F-4D97-AF65-F5344CB8AC3E}">
        <p14:creationId xmlns:p14="http://schemas.microsoft.com/office/powerpoint/2010/main" val="185863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Real-World Examples of Dynamic Programming</a:t>
            </a:r>
          </a:p>
        </p:txBody>
      </p:sp>
      <p:sp>
        <p:nvSpPr>
          <p:cNvPr id="3" name="Text Placeholder 2"/>
          <p:cNvSpPr>
            <a:spLocks noGrp="1"/>
          </p:cNvSpPr>
          <p:nvPr>
            <p:ph type="body" idx="1"/>
          </p:nvPr>
        </p:nvSpPr>
        <p:spPr/>
        <p:txBody>
          <a:bodyPr>
            <a:normAutofit/>
          </a:bodyPr>
          <a:lstStyle/>
          <a:p>
            <a:r>
              <a:rPr lang="en-US" sz="2000" dirty="0"/>
              <a:t>Fibonacci Sequence Calculation: Computing the nth Fibonacci number is </a:t>
            </a:r>
            <a:r>
              <a:rPr lang="en-US" sz="2000" dirty="0" smtClean="0"/>
              <a:t>an example </a:t>
            </a:r>
            <a:r>
              <a:rPr lang="en-US" sz="2000" dirty="0"/>
              <a:t>where a naive approach would involve redundant calculations. Dynamic programming can solve it in linear time</a:t>
            </a:r>
            <a:r>
              <a:rPr lang="en-US" sz="2000" dirty="0" smtClean="0"/>
              <a:t>.</a:t>
            </a:r>
          </a:p>
          <a:p>
            <a:r>
              <a:rPr lang="en-US" sz="2000" dirty="0" smtClean="0"/>
              <a:t>Shortest </a:t>
            </a:r>
            <a:r>
              <a:rPr lang="en-US" sz="2000" dirty="0"/>
              <a:t>Path in Graphs: Algorithms like </a:t>
            </a:r>
            <a:r>
              <a:rPr lang="en-US" sz="2000" dirty="0" err="1"/>
              <a:t>Dijkstra's</a:t>
            </a:r>
            <a:r>
              <a:rPr lang="en-US" sz="2000" dirty="0"/>
              <a:t> and the Floyd-</a:t>
            </a:r>
            <a:r>
              <a:rPr lang="en-US" sz="2000" dirty="0" err="1"/>
              <a:t>Warshall</a:t>
            </a:r>
            <a:r>
              <a:rPr lang="en-US" sz="2000" dirty="0"/>
              <a:t> algorithm use dynamic programming to find the shortest path between nodes in a graph</a:t>
            </a:r>
            <a:r>
              <a:rPr lang="en-US" sz="2000" dirty="0" smtClean="0"/>
              <a:t>.</a:t>
            </a:r>
          </a:p>
          <a:p>
            <a:r>
              <a:rPr lang="en-US" sz="2000" dirty="0" smtClean="0"/>
              <a:t>Coin </a:t>
            </a:r>
            <a:r>
              <a:rPr lang="en-US" sz="2000" dirty="0"/>
              <a:t>Change Problem: Finding the minimum number of coins needed to make a given amount is an example where dynamic programming helps optimize the solution by storing intermediate results</a:t>
            </a:r>
            <a:r>
              <a:rPr lang="en-US" sz="2000" dirty="0" smtClean="0"/>
              <a:t>.</a:t>
            </a:r>
          </a:p>
          <a:p>
            <a:r>
              <a:rPr lang="en-US" sz="2000" dirty="0" smtClean="0"/>
              <a:t>Longest </a:t>
            </a:r>
            <a:r>
              <a:rPr lang="en-US" sz="2000" dirty="0"/>
              <a:t>Common Subsequence: Given two strings, finding the longest sequence of characters that appear in the same order in both strings can be solved using dynamic </a:t>
            </a:r>
            <a:r>
              <a:rPr lang="en-US" sz="2000" dirty="0" smtClean="0"/>
              <a:t>programming.</a:t>
            </a:r>
            <a:endParaRPr lang="en-US" sz="2000" dirty="0"/>
          </a:p>
        </p:txBody>
      </p:sp>
    </p:spTree>
    <p:extLst>
      <p:ext uri="{BB962C8B-B14F-4D97-AF65-F5344CB8AC3E}">
        <p14:creationId xmlns:p14="http://schemas.microsoft.com/office/powerpoint/2010/main" val="68985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r>
              <a:rPr lang="en-US" dirty="0"/>
              <a:t>Key Concepts in Dynamic Programming</a:t>
            </a:r>
            <a:endParaRPr lang="en-US" dirty="0"/>
          </a:p>
        </p:txBody>
      </p:sp>
      <p:sp>
        <p:nvSpPr>
          <p:cNvPr id="2" name="Text Placeholder 1"/>
          <p:cNvSpPr>
            <a:spLocks noGrp="1" noChangeArrowheads="1"/>
          </p:cNvSpPr>
          <p:nvPr>
            <p:ph type="body" idx="1"/>
          </p:nvPr>
        </p:nvSpPr>
        <p:spPr bwMode="auto">
          <a:xfrm>
            <a:off x="838200" y="1715037"/>
            <a:ext cx="10582469" cy="346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Overlapping </a:t>
            </a:r>
            <a:r>
              <a:rPr lang="en-US" sz="2400" dirty="0" smtClean="0"/>
              <a:t>Subproblems: In </a:t>
            </a:r>
            <a:r>
              <a:rPr lang="en-US" sz="2400" dirty="0"/>
              <a:t>some problems, the same subproblem needs to be solved multiple times. For example, in computing the Fibonacci sequence, the Fibonacci of n depends on the Fibonacci of n-1 and n-2. The Fibonacci of n-1 will itself require the Fibonacci of n-2 and n-3, and so on, causing many subproblems to overlap</a:t>
            </a:r>
            <a:r>
              <a:rPr lang="en-US" sz="2400" dirty="0" smtClean="0"/>
              <a:t>.</a:t>
            </a:r>
          </a:p>
          <a:p>
            <a:r>
              <a:rPr lang="en-US" sz="2400" dirty="0"/>
              <a:t>Instead of solving the same problem repeatedly, dynamic programming solves each subproblem only once and stores the solution for future reference. This is known as </a:t>
            </a:r>
            <a:r>
              <a:rPr lang="en-US" sz="2400" b="1" dirty="0"/>
              <a:t>memoization</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dirty="0"/>
              <a:t>Key Concepts in Dynamic Programming</a:t>
            </a:r>
            <a:endParaRPr dirty="0"/>
          </a:p>
        </p:txBody>
      </p:sp>
      <p:sp>
        <p:nvSpPr>
          <p:cNvPr id="2" name="Text Placeholder 1"/>
          <p:cNvSpPr>
            <a:spLocks noGrp="1" noChangeArrowheads="1"/>
          </p:cNvSpPr>
          <p:nvPr>
            <p:ph type="body" idx="2"/>
          </p:nvPr>
        </p:nvSpPr>
        <p:spPr bwMode="auto">
          <a:xfrm>
            <a:off x="839788" y="1690688"/>
            <a:ext cx="11709919" cy="283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Optimal </a:t>
            </a:r>
            <a:r>
              <a:rPr lang="en-US" sz="2400" b="1" dirty="0" smtClean="0"/>
              <a:t>Substructure: </a:t>
            </a:r>
            <a:r>
              <a:rPr lang="en-US" sz="2400" dirty="0" smtClean="0"/>
              <a:t>A </a:t>
            </a:r>
            <a:r>
              <a:rPr lang="en-US" sz="2400" dirty="0"/>
              <a:t>problem exhibits an optimal substructure if the optimal solution to the problem can be obtained by combining the optimal solutions of its subproblems</a:t>
            </a:r>
            <a:r>
              <a:rPr lang="en-US" sz="2400" dirty="0" smtClean="0"/>
              <a:t>.</a:t>
            </a:r>
          </a:p>
          <a:p>
            <a:r>
              <a:rPr lang="en-US" sz="2400" dirty="0"/>
              <a:t>For example, finding the shortest path in a graph exhibits an optimal substructure because the shortest path from </a:t>
            </a:r>
            <a:r>
              <a:rPr lang="en-US" sz="2400" dirty="0" smtClean="0"/>
              <a:t>A to C will include the shortest path from A to B and then from B to C.</a:t>
            </a:r>
            <a:endParaRPr lang="en-US" sz="2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 altLang=""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Approaches to Dynamic Programming</a:t>
            </a:r>
          </a:p>
        </p:txBody>
      </p:sp>
      <p:sp>
        <p:nvSpPr>
          <p:cNvPr id="8" name="Text Placeholder 7"/>
          <p:cNvSpPr>
            <a:spLocks noGrp="1"/>
          </p:cNvSpPr>
          <p:nvPr>
            <p:ph type="body" idx="1"/>
          </p:nvPr>
        </p:nvSpPr>
        <p:spPr/>
        <p:txBody>
          <a:bodyPr>
            <a:normAutofit/>
          </a:bodyPr>
          <a:lstStyle/>
          <a:p>
            <a:r>
              <a:rPr lang="en-US" sz="2400" b="1" dirty="0"/>
              <a:t>Top-Down Approach (Memoization</a:t>
            </a:r>
            <a:r>
              <a:rPr lang="en-US" sz="2400" b="1" dirty="0" smtClean="0"/>
              <a:t>) </a:t>
            </a:r>
          </a:p>
          <a:p>
            <a:r>
              <a:rPr lang="en-US" sz="2400" dirty="0" smtClean="0"/>
              <a:t>In </a:t>
            </a:r>
            <a:r>
              <a:rPr lang="en-US" sz="2400" dirty="0"/>
              <a:t>this approach, the problem is solved in a recursive manner. We start from the original problem and break it down into smaller subproblems</a:t>
            </a:r>
            <a:r>
              <a:rPr lang="en-US" sz="2400" dirty="0" smtClean="0"/>
              <a:t>.</a:t>
            </a:r>
          </a:p>
          <a:p>
            <a:r>
              <a:rPr lang="en-US" sz="2400" dirty="0"/>
              <a:t>If a subproblem has already been solved, its solution is retrieved from a stored result (memoized) instead of being recomputed</a:t>
            </a:r>
            <a:r>
              <a:rPr lang="en-US" sz="2400" dirty="0" smtClean="0"/>
              <a:t>.</a:t>
            </a:r>
          </a:p>
          <a:p>
            <a:r>
              <a:rPr lang="en-US" sz="2400" dirty="0"/>
              <a:t>This approach is often implemented using recursion with a cache or memoization table to store results.</a:t>
            </a:r>
          </a:p>
        </p:txBody>
      </p:sp>
    </p:spTree>
    <p:extLst>
      <p:ext uri="{BB962C8B-B14F-4D97-AF65-F5344CB8AC3E}">
        <p14:creationId xmlns:p14="http://schemas.microsoft.com/office/powerpoint/2010/main" val="134359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Dynamic Programming</a:t>
            </a:r>
          </a:p>
        </p:txBody>
      </p:sp>
      <p:sp>
        <p:nvSpPr>
          <p:cNvPr id="3" name="Text Placeholder 2"/>
          <p:cNvSpPr>
            <a:spLocks noGrp="1"/>
          </p:cNvSpPr>
          <p:nvPr>
            <p:ph type="body" idx="1"/>
          </p:nvPr>
        </p:nvSpPr>
        <p:spPr/>
        <p:txBody>
          <a:bodyPr>
            <a:normAutofit/>
          </a:bodyPr>
          <a:lstStyle/>
          <a:p>
            <a:r>
              <a:rPr lang="en-US" sz="2400" b="1" dirty="0"/>
              <a:t>Bottom-Up Approach (Tabulation</a:t>
            </a:r>
            <a:r>
              <a:rPr lang="en-US" sz="2400" b="1" dirty="0" smtClean="0"/>
              <a:t>)</a:t>
            </a:r>
          </a:p>
          <a:p>
            <a:r>
              <a:rPr lang="en-US" sz="2400" dirty="0"/>
              <a:t>In this approach, we solve smaller subproblems first and then build up to solving the larger problem</a:t>
            </a:r>
            <a:r>
              <a:rPr lang="en-US" sz="2400" dirty="0" smtClean="0"/>
              <a:t>.</a:t>
            </a:r>
          </a:p>
          <a:p>
            <a:r>
              <a:rPr lang="en-US" sz="2400" dirty="0"/>
              <a:t>We create a table (usually an array or matrix) to store the solutions to the subproblems, and we fill the table in an iterative manner</a:t>
            </a:r>
            <a:r>
              <a:rPr lang="en-US" sz="2400" dirty="0" smtClean="0"/>
              <a:t>.</a:t>
            </a:r>
          </a:p>
          <a:p>
            <a:r>
              <a:rPr lang="en-US" sz="2400" dirty="0"/>
              <a:t>This avoids recursion and is generally more space-efficient.</a:t>
            </a:r>
          </a:p>
        </p:txBody>
      </p:sp>
    </p:spTree>
    <p:extLst>
      <p:ext uri="{BB962C8B-B14F-4D97-AF65-F5344CB8AC3E}">
        <p14:creationId xmlns:p14="http://schemas.microsoft.com/office/powerpoint/2010/main" val="385342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 Calculation</a:t>
            </a:r>
          </a:p>
        </p:txBody>
      </p:sp>
      <p:sp>
        <p:nvSpPr>
          <p:cNvPr id="3" name="Text Placeholder 2"/>
          <p:cNvSpPr>
            <a:spLocks noGrp="1"/>
          </p:cNvSpPr>
          <p:nvPr>
            <p:ph type="body" idx="1"/>
          </p:nvPr>
        </p:nvSpPr>
        <p:spPr/>
        <p:txBody>
          <a:bodyPr/>
          <a:lstStyle/>
          <a:p>
            <a:r>
              <a:rPr lang="en-US" dirty="0"/>
              <a:t>The Fibonacci sequence is defined </a:t>
            </a:r>
            <a:r>
              <a:rPr lang="en-US" dirty="0" smtClean="0"/>
              <a:t>as:</a:t>
            </a:r>
          </a:p>
          <a:p>
            <a:r>
              <a:rPr lang="en-US" dirty="0" smtClean="0"/>
              <a:t>F(0</a:t>
            </a:r>
            <a:r>
              <a:rPr lang="en-US" dirty="0"/>
              <a:t>) = </a:t>
            </a:r>
            <a:r>
              <a:rPr lang="en-US" dirty="0" smtClean="0"/>
              <a:t>0</a:t>
            </a:r>
          </a:p>
          <a:p>
            <a:r>
              <a:rPr lang="en-US" dirty="0" smtClean="0"/>
              <a:t>F(1</a:t>
            </a:r>
            <a:r>
              <a:rPr lang="en-US" dirty="0"/>
              <a:t>) </a:t>
            </a:r>
            <a:r>
              <a:rPr lang="en-US" dirty="0" smtClean="0"/>
              <a:t>= 1</a:t>
            </a:r>
          </a:p>
          <a:p>
            <a:r>
              <a:rPr lang="en-US" dirty="0" smtClean="0"/>
              <a:t>F(n</a:t>
            </a:r>
            <a:r>
              <a:rPr lang="en-US" dirty="0"/>
              <a:t>) = F(n-1) + F(n-2) for n &gt; 1</a:t>
            </a:r>
          </a:p>
        </p:txBody>
      </p:sp>
    </p:spTree>
    <p:extLst>
      <p:ext uri="{BB962C8B-B14F-4D97-AF65-F5344CB8AC3E}">
        <p14:creationId xmlns:p14="http://schemas.microsoft.com/office/powerpoint/2010/main" val="4251832653"/>
      </p:ext>
    </p:extLst>
  </p:cSld>
  <p:clrMapOvr>
    <a:masterClrMapping/>
  </p:clrMapOvr>
</p:sld>
</file>

<file path=ppt/theme/theme1.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1026</Words>
  <Application>Microsoft Office PowerPoint</Application>
  <PresentationFormat>Widescreen</PresentationFormat>
  <Paragraphs>64</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Trebuchet MS</vt:lpstr>
      <vt:lpstr>Office Theme</vt:lpstr>
      <vt:lpstr>PowerPoint Presentation</vt:lpstr>
      <vt:lpstr>Dynamic Programming</vt:lpstr>
      <vt:lpstr>Why is Dynamic Programming Important?</vt:lpstr>
      <vt:lpstr>Real-World Examples of Dynamic Programming</vt:lpstr>
      <vt:lpstr>Key Concepts in Dynamic Programming</vt:lpstr>
      <vt:lpstr>Key Concepts in Dynamic Programming</vt:lpstr>
      <vt:lpstr>Approaches to Dynamic Programming</vt:lpstr>
      <vt:lpstr>Approaches to Dynamic Programming</vt:lpstr>
      <vt:lpstr>Fibonacci Sequence Calculation</vt:lpstr>
      <vt:lpstr>Different Approaches to Solve the Problem</vt:lpstr>
      <vt:lpstr>PowerPoint Presentation</vt:lpstr>
      <vt:lpstr>Dynamic Programming Approach (Memoization)</vt:lpstr>
      <vt:lpstr>Dynamic Programming Approach (Tabulation)</vt:lpstr>
      <vt:lpstr>How Memoization Improves Efficiency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Moses A</cp:lastModifiedBy>
  <cp:revision>15</cp:revision>
  <dcterms:created xsi:type="dcterms:W3CDTF">2023-08-23T08:11:39Z</dcterms:created>
  <dcterms:modified xsi:type="dcterms:W3CDTF">2024-10-22T11:19:34Z</dcterms:modified>
</cp:coreProperties>
</file>