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271" r:id="rId13"/>
    <p:sldId id="272" r:id="rId14"/>
    <p:sldId id="274" r:id="rId15"/>
    <p:sldId id="275" r:id="rId16"/>
    <p:sldId id="276" r:id="rId17"/>
    <p:sldId id="277" r:id="rId18"/>
    <p:sldId id="264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JsF6YUxcF5H5Aw1r24jNpCZV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5744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57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40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63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831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52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info@ucu.ac.ug" TargetMode="External"/><Relationship Id="rId5" Type="http://schemas.openxmlformats.org/officeDocument/2006/relationships/hyperlink" Target="https://ucu.ac.ug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solidFill>
            <a:srgbClr val="D7014D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solidFill>
            <a:srgbClr val="FFD9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8"/>
          <p:cNvGrpSpPr/>
          <p:nvPr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73" name="Google Shape;73;p18"/>
            <p:cNvGrpSpPr/>
            <p:nvPr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id="74" name="Google Shape;74;p18" descr="facebook instagram whatsapp PNG image with transparent background | TOPpng"/>
              <p:cNvPicPr preferRelativeResize="0"/>
              <p:nvPr/>
            </p:nvPicPr>
            <p:blipFill rotWithShape="1">
              <a:blip r:embed="rId2">
                <a:alphaModFix/>
              </a:blip>
              <a:srcRect r="66494" b="67238"/>
              <a:stretch/>
            </p:blipFill>
            <p:spPr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5" name="Google Shape;75;p18" descr="facebook instagram whatsapp PNG image with transparent background | TOPpng"/>
              <p:cNvPicPr preferRelativeResize="0"/>
              <p:nvPr/>
            </p:nvPicPr>
            <p:blipFill rotWithShape="1">
              <a:blip r:embed="rId3">
                <a:alphaModFix/>
              </a:blip>
              <a:srcRect l="67402" b="69905"/>
              <a:stretch/>
            </p:blipFill>
            <p:spPr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6" name="Google Shape;76;p18" descr="Round black telephone logo, Telephone Icon, Phone File, electronics, logo,  black And White png | PNGWing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77;p18"/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sz="1200">
                  <a:solidFill>
                    <a:srgbClr val="000000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8" name="Google Shape;78;p18"/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35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</a:t>
                </a:r>
                <a:r>
                  <a:rPr lang="en-GB" sz="120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UCUniversity</a:t>
                </a:r>
                <a:endParaRPr sz="135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79" name="Google Shape;79;p18"/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C0C0C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@UgandaChristianUniversity</a:t>
                </a:r>
                <a:endParaRPr sz="12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80" name="Google Shape;80;p18"/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P.O. Box 4 Mukono, Uganda</a:t>
                </a:r>
                <a:endParaRPr/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Tel: 256-312-350800</a:t>
                </a:r>
                <a:endParaRPr/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FF"/>
                  </a:buClr>
                  <a:buSzPts val="1100"/>
                  <a:buFont typeface="Trebuchet MS"/>
                  <a:buNone/>
                </a:pPr>
                <a:r>
                  <a:rPr lang="en-GB" sz="1100" u="sng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5">
                      <a:extLst>
                        <a:ext uri="{A12FA001-AC4F-418D-AE19-62706E023703}">
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</a:ext>
                      </a:extLst>
                    </a:hlinkClick>
                  </a:rPr>
                  <a:t>      https://ucu.ac.ug/</a:t>
                </a:r>
                <a:r>
                  <a:rPr lang="en-GB" sz="1100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</a:t>
                </a:r>
                <a:r>
                  <a:rPr lang="en-GB" sz="1100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   Email: </a:t>
                </a:r>
                <a:r>
                  <a:rPr lang="en-GB" sz="1100" u="sng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  <a:hlinkClick r:id="rId6">
                      <a:extLst>
                        <a:ext uri="{A12FA001-AC4F-418D-AE19-62706E023703}">
    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    </a:ext>
                      </a:extLst>
                    </a:hlinkClick>
                  </a:rPr>
                  <a:t>info@ucu.ac.ug</a:t>
                </a:r>
                <a:r>
                  <a:rPr lang="en-GB" sz="1100">
                    <a:solidFill>
                      <a:srgbClr val="0000FF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.   </a:t>
                </a:r>
                <a:endParaRPr/>
              </a:p>
            </p:txBody>
          </p:sp>
          <p:sp>
            <p:nvSpPr>
              <p:cNvPr id="81" name="Google Shape;81;p18"/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>
                    <a:solidFill>
                      <a:srgbClr val="1E4E79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Uganda Christian University</a:t>
                </a:r>
                <a:endParaRPr sz="1600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pic>
            <p:nvPicPr>
              <p:cNvPr id="82" name="Google Shape;82;p18" descr="facebook instagram whatsapp PNG image with transparent background | TOPpng"/>
              <p:cNvPicPr preferRelativeResize="0"/>
              <p:nvPr/>
            </p:nvPicPr>
            <p:blipFill rotWithShape="1">
              <a:blip r:embed="rId3">
                <a:alphaModFix/>
              </a:blip>
              <a:srcRect t="34921" r="64675" b="31937"/>
              <a:stretch/>
            </p:blipFill>
            <p:spPr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83" name="Google Shape;83;p18"/>
            <p:cNvPicPr preferRelativeResize="0"/>
            <p:nvPr/>
          </p:nvPicPr>
          <p:blipFill rotWithShape="1">
            <a:blip r:embed="rId7">
              <a:alphaModFix/>
            </a:blip>
            <a:srcRect l="4177" t="16271" r="77310" b="16736"/>
            <a:stretch/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18" descr="Red button thank you icon Royalty Free Vector Image"/>
          <p:cNvPicPr preferRelativeResize="0"/>
          <p:nvPr/>
        </p:nvPicPr>
        <p:blipFill rotWithShape="1">
          <a:blip r:embed="rId8">
            <a:alphaModFix/>
          </a:blip>
          <a:srcRect b="13042"/>
          <a:stretch/>
        </p:blipFill>
        <p:spPr>
          <a:xfrm>
            <a:off x="5409985" y="1899157"/>
            <a:ext cx="1825644" cy="17041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8"/>
          <p:cNvGrpSpPr/>
          <p:nvPr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id="86" name="Google Shape;86;p18" descr="facebook instagram whatsapp PNG image with transparent background | TOPpng"/>
            <p:cNvPicPr preferRelativeResize="0"/>
            <p:nvPr/>
          </p:nvPicPr>
          <p:blipFill rotWithShape="1">
            <a:blip r:embed="rId2">
              <a:alphaModFix/>
            </a:blip>
            <a:srcRect r="66494" b="67238"/>
            <a:stretch/>
          </p:blipFill>
          <p:spPr>
            <a:xfrm>
              <a:off x="4333142" y="4196730"/>
              <a:ext cx="277638" cy="2887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8" descr="Round black telephone logo, Telephone Icon, Phone File, electronics, logo,  black And White png | PNGWi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362423" y="4497666"/>
              <a:ext cx="245303" cy="2550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8"/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9" name="Google Shape;89;p18"/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000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https://cse.ucu.ac.ug/</a:t>
              </a:r>
              <a:endParaRPr sz="11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0" name="Google Shape;90;p18"/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@ucu_ComputEng</a:t>
              </a:r>
              <a:endParaRPr sz="12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1" name="Google Shape;91;p18"/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0C0C0C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@ucucomputeng</a:t>
              </a:r>
              <a:endParaRPr sz="1100">
                <a:solidFill>
                  <a:srgbClr val="0C0C0C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2" name="Google Shape;92;p18"/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Tel: +256 (0) 312 350 863 | WhatsApp: +256 (0) 708 114 300</a:t>
              </a:r>
              <a:endParaRPr/>
            </a:p>
          </p:txBody>
        </p:sp>
        <p:sp>
          <p:nvSpPr>
            <p:cNvPr id="93" name="Google Shape;93;p18"/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1E4E7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Department of Computing &amp; Technology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rgbClr val="C00000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FACULTY OF ENGINEERING, DESIGN AND TECHNOLOGY</a:t>
              </a:r>
              <a:endParaRPr sz="120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94" name="Google Shape;94;p18" descr="facebook instagram whatsapp PNG image with transparent background | TOPpng"/>
            <p:cNvPicPr preferRelativeResize="0"/>
            <p:nvPr/>
          </p:nvPicPr>
          <p:blipFill rotWithShape="1">
            <a:blip r:embed="rId3">
              <a:alphaModFix/>
            </a:blip>
            <a:srcRect t="34921" r="64675" b="31937"/>
            <a:stretch/>
          </p:blipFill>
          <p:spPr>
            <a:xfrm>
              <a:off x="6070315" y="4226614"/>
              <a:ext cx="301120" cy="3004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8"/>
          <p:cNvSpPr txBox="1"/>
          <p:nvPr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E4E79"/>
                </a:solidFill>
                <a:latin typeface="Trebuchet MS"/>
                <a:ea typeface="Trebuchet MS"/>
                <a:cs typeface="Trebuchet MS"/>
                <a:sym typeface="Trebuchet MS"/>
              </a:rPr>
              <a:t>Email: dct-</a:t>
            </a:r>
            <a:r>
              <a:rPr lang="en-GB" sz="1100" u="sng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info@ucu.ac.ug</a:t>
            </a:r>
            <a:endParaRPr sz="11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7631107" y="4473507"/>
            <a:ext cx="634564" cy="1407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8"/>
          <p:cNvCxnSpPr/>
          <p:nvPr/>
        </p:nvCxnSpPr>
        <p:spPr>
          <a:xfrm flipH="1">
            <a:off x="345989" y="4505034"/>
            <a:ext cx="11846011" cy="1050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6000"/>
              <a:buFont typeface="Trebuchet M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8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76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 rot="5400000">
            <a:off x="3851275" y="-1325561"/>
            <a:ext cx="448945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❑"/>
              <a:defRPr/>
            </a:lvl1pPr>
            <a:lvl2pPr marL="914400" lvl="1" indent="-33718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710"/>
              <a:buChar char="❑"/>
              <a:defRPr/>
            </a:lvl2pPr>
            <a:lvl3pPr marL="1371600" lvl="2" indent="-33146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20"/>
              <a:buChar char="❑"/>
              <a:defRPr/>
            </a:lvl3pPr>
            <a:lvl4pPr marL="1828800" lvl="3" indent="-32918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84"/>
              <a:buChar char="❑"/>
              <a:defRPr/>
            </a:lvl4pPr>
            <a:lvl5pPr marL="2286000" lvl="4" indent="-32689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48"/>
              <a:buChar char="❑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ucu.ac.ug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mailto:info@ucu.ac.ug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776791" y="0"/>
            <a:ext cx="2415209" cy="73588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497D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rgbClr val="1F497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7014D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733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B3D91"/>
              </a:buClr>
              <a:buSzPts val="228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8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918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70167"/>
              </a:buClr>
              <a:buSzPts val="1584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689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931"/>
              </a:buClr>
              <a:buSzPts val="1548"/>
              <a:buFont typeface="Noto Sans Symbols"/>
              <a:buChar char="❑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/>
          <p:nvPr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" name="Google Shape;14;p10"/>
          <p:cNvSpPr/>
          <p:nvPr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" name="Google Shape;15;p10"/>
          <p:cNvSpPr/>
          <p:nvPr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/>
          <p:nvPr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 b="1" i="0" u="none" strike="noStrike" cap="none">
                <a:solidFill>
                  <a:srgbClr val="0B3D91"/>
                </a:solidFill>
                <a:latin typeface="Trebuchet MS"/>
                <a:ea typeface="Trebuchet MS"/>
                <a:cs typeface="Trebuchet MS"/>
                <a:sym typeface="Trebuchet MS"/>
              </a:rPr>
              <a:t>A Complete Education for A Complete Person</a:t>
            </a:r>
            <a: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/>
            </a:r>
            <a:b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P.O. Box 4, Mukono, Uganda, Plot 67-173, Bishop Tucker Road, Mukono Hill | Tel: +256 (0) 312 350 800 Email: 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info@ucu.ac.ug</a:t>
            </a:r>
            <a:r>
              <a:rPr lang="en-GB" sz="700" b="0" i="0" u="none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Web: 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</a:t>
            </a:r>
            <a:r>
              <a:rPr lang="en-GB" sz="700" b="0" i="0" u="sng" strike="noStrike" cap="none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  <a:hlinkClick r:id="rId1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ucu.ac.ug</a:t>
            </a:r>
            <a:endParaRPr sz="700" b="0" i="0" u="sng" strike="noStrike" cap="non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Founded by the Province of the Church of Uganda. Chartered by the Government of Uganda</a:t>
            </a:r>
            <a:endParaRPr sz="65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" name="Google Shape;19;p10"/>
          <p:cNvCxnSpPr/>
          <p:nvPr/>
        </p:nvCxnSpPr>
        <p:spPr>
          <a:xfrm>
            <a:off x="0" y="6395027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701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" name="Google Shape;20;p10"/>
          <p:cNvPicPr preferRelativeResize="0"/>
          <p:nvPr/>
        </p:nvPicPr>
        <p:blipFill rotWithShape="1">
          <a:blip r:embed="rId14">
            <a:alphaModFix/>
          </a:blip>
          <a:srcRect b="42643"/>
          <a:stretch/>
        </p:blipFill>
        <p:spPr>
          <a:xfrm>
            <a:off x="0" y="5412967"/>
            <a:ext cx="1162289" cy="144503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/>
        </p:nvSpPr>
        <p:spPr>
          <a:xfrm>
            <a:off x="1007534" y="5551742"/>
            <a:ext cx="3733800" cy="82038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937001" y="5579763"/>
            <a:ext cx="3804333" cy="83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None/>
            </a:pPr>
            <a:r>
              <a:rPr lang="en-GB" sz="2000" dirty="0" smtClean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Ayebare Moses</a:t>
            </a:r>
            <a:endParaRPr sz="2000" b="0" u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Trebuchet MS"/>
              <a:buNone/>
            </a:pPr>
            <a:r>
              <a:rPr lang="en-GB" sz="1400" b="1" u="none" dirty="0" smtClean="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Department </a:t>
            </a:r>
            <a:r>
              <a:rPr lang="en-GB" sz="1400" b="1" u="none" dirty="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of Computing &amp; Technology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Trebuchet MS"/>
              <a:buNone/>
            </a:pPr>
            <a:r>
              <a:rPr lang="en-GB" sz="1400" b="0" u="none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rPr>
              <a:t>Faculty of Engineering, Design &amp; Technology</a:t>
            </a:r>
            <a:endParaRPr dirty="0"/>
          </a:p>
        </p:txBody>
      </p:sp>
      <p:sp>
        <p:nvSpPr>
          <p:cNvPr id="130" name="Google Shape;130;p1"/>
          <p:cNvSpPr txBox="1"/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</a:pPr>
            <a:endParaRPr sz="2800" b="0" u="none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1" y="2181298"/>
            <a:ext cx="12191999" cy="889481"/>
          </a:xfrm>
          <a:prstGeom prst="rect">
            <a:avLst/>
          </a:prstGeom>
          <a:noFill/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chemeClr val="lt1"/>
              </a:buClr>
              <a:buSzPts val="4800"/>
            </a:pPr>
            <a:r>
              <a:rPr lang="en-US" sz="4400" dirty="0" smtClean="0">
                <a:solidFill>
                  <a:schemeClr val="bg1"/>
                </a:solidFill>
              </a:rPr>
              <a:t>DESIGN &amp; ANALYSIS OF ALGORITHMS</a:t>
            </a:r>
            <a:endParaRPr sz="4400" dirty="0">
              <a:solidFill>
                <a:schemeClr val="bg1"/>
              </a:solidFill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-2" y="2819880"/>
            <a:ext cx="12191999" cy="609120"/>
          </a:xfrm>
          <a:prstGeom prst="rect">
            <a:avLst/>
          </a:prstGeom>
          <a:noFill/>
          <a:ln w="9525" cap="flat" cmpd="sng">
            <a:solidFill>
              <a:srgbClr val="0A3D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FFFF00"/>
              </a:buClr>
              <a:buSzPts val="2800"/>
            </a:pPr>
            <a:r>
              <a:rPr lang="en-GB" sz="2800" b="0" u="none" dirty="0" smtClean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US" sz="2800" dirty="0" smtClean="0">
                <a:solidFill>
                  <a:srgbClr val="FFFF00"/>
                </a:solidFill>
                <a:ea typeface="Trebuchet MS"/>
              </a:rPr>
              <a:t>BSCS 2:1</a:t>
            </a:r>
            <a:r>
              <a:rPr lang="en-GB" sz="2800" b="0" u="none" dirty="0" smtClean="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2800" b="0" u="none" dirty="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41639" y="3891966"/>
            <a:ext cx="49087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Introduction to Graphs as Data Structures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Add Vertex</a:t>
            </a:r>
            <a:r>
              <a:rPr lang="en-US" dirty="0"/>
              <a:t>: Insert a new node into the graph</a:t>
            </a:r>
            <a:r>
              <a:rPr lang="en-US" dirty="0" smtClean="0"/>
              <a:t>.</a:t>
            </a:r>
          </a:p>
          <a:p>
            <a:r>
              <a:rPr lang="en-US" b="1" dirty="0"/>
              <a:t>Add Edge</a:t>
            </a:r>
            <a:r>
              <a:rPr lang="en-US" dirty="0"/>
              <a:t>: Create a connection between two vertices</a:t>
            </a:r>
            <a:r>
              <a:rPr lang="en-US" dirty="0" smtClean="0"/>
              <a:t>.</a:t>
            </a:r>
          </a:p>
          <a:p>
            <a:r>
              <a:rPr lang="en-US" b="1" dirty="0"/>
              <a:t>Display Vertex</a:t>
            </a:r>
            <a:r>
              <a:rPr lang="en-US" dirty="0"/>
              <a:t>: Display the vertex and its connections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4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Implementation in Python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Python Code implementing a graph using an </a:t>
            </a:r>
            <a:r>
              <a:rPr lang="en-US" dirty="0"/>
              <a:t>Adjacency </a:t>
            </a:r>
            <a:r>
              <a:rPr lang="en-US" dirty="0" smtClean="0"/>
              <a:t>List: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Traversal algorithms systematically visit nodes in a graph, often used to explore all paths or locate specific connections</a:t>
            </a:r>
            <a:r>
              <a:rPr lang="en-US" dirty="0" smtClean="0"/>
              <a:t>.</a:t>
            </a:r>
          </a:p>
          <a:p>
            <a:r>
              <a:rPr lang="en-US" dirty="0"/>
              <a:t>Depth-First Search (DFS</a:t>
            </a:r>
            <a:r>
              <a:rPr lang="en-US" dirty="0" smtClean="0"/>
              <a:t>): </a:t>
            </a:r>
            <a:r>
              <a:rPr lang="en-US" b="1" dirty="0"/>
              <a:t>DFS</a:t>
            </a:r>
            <a:r>
              <a:rPr lang="en-US" dirty="0"/>
              <a:t> explores as far as possible down each path before backtracking, using a </a:t>
            </a:r>
            <a:r>
              <a:rPr lang="en-US" b="1" dirty="0"/>
              <a:t>stack</a:t>
            </a:r>
            <a:r>
              <a:rPr lang="en-US" dirty="0"/>
              <a:t> or </a:t>
            </a:r>
            <a:r>
              <a:rPr lang="en-US" b="1" dirty="0"/>
              <a:t>recursion</a:t>
            </a:r>
            <a:r>
              <a:rPr lang="en-US" dirty="0"/>
              <a:t>. This method is useful for exploring all possible paths, such as finding connected components in a graph.</a:t>
            </a:r>
          </a:p>
        </p:txBody>
      </p:sp>
    </p:spTree>
    <p:extLst>
      <p:ext uri="{BB962C8B-B14F-4D97-AF65-F5344CB8AC3E}">
        <p14:creationId xmlns:p14="http://schemas.microsoft.com/office/powerpoint/2010/main" val="8460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DFS </a:t>
            </a:r>
            <a:r>
              <a:rPr lang="en-US" sz="2400" b="1" dirty="0" smtClean="0"/>
              <a:t>Steps</a:t>
            </a:r>
            <a:r>
              <a:rPr lang="en-US" sz="2400" dirty="0" smtClean="0"/>
              <a:t>:</a:t>
            </a:r>
          </a:p>
          <a:p>
            <a:r>
              <a:rPr lang="en-US" sz="2400" b="1" dirty="0" smtClean="0"/>
              <a:t>Start</a:t>
            </a:r>
            <a:r>
              <a:rPr lang="en-US" sz="2400" dirty="0" smtClean="0"/>
              <a:t> </a:t>
            </a:r>
            <a:r>
              <a:rPr lang="en-US" sz="2400" dirty="0"/>
              <a:t>at the initial node (source node</a:t>
            </a:r>
            <a:r>
              <a:rPr lang="en-US" sz="2400" dirty="0" smtClean="0"/>
              <a:t>).</a:t>
            </a:r>
          </a:p>
          <a:p>
            <a:r>
              <a:rPr lang="en-US" sz="2400" b="1" dirty="0"/>
              <a:t>Visit</a:t>
            </a:r>
            <a:r>
              <a:rPr lang="en-US" sz="2400" dirty="0"/>
              <a:t> the node, mark it as visited, and explore each of its unvisited neighbors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For each unvisited neighbor, </a:t>
            </a:r>
            <a:r>
              <a:rPr lang="en-US" sz="2400" b="1" dirty="0"/>
              <a:t>move to the neighbor</a:t>
            </a:r>
            <a:r>
              <a:rPr lang="en-US" sz="2400" dirty="0"/>
              <a:t> and repeat the process from step 2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Backtrack</a:t>
            </a:r>
            <a:r>
              <a:rPr lang="en-US" sz="2400" dirty="0"/>
              <a:t> when you reach a node with no unvisited neighbors, returning to the previous node in the search path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Repeat the process until all nodes are visited.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87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Breadth-First Search (BFS) is a graph traversal algorithm that explores all the neighbor nodes at the present depth prior to moving on to the next depth level.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starts at a source node and explores all reachable nodes level by level, ensuring that nodes closer to the source are visited before those farther away.</a:t>
            </a:r>
          </a:p>
        </p:txBody>
      </p:sp>
    </p:spTree>
    <p:extLst>
      <p:ext uri="{BB962C8B-B14F-4D97-AF65-F5344CB8AC3E}">
        <p14:creationId xmlns:p14="http://schemas.microsoft.com/office/powerpoint/2010/main" val="150570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Breadth-First Search (BFS) </a:t>
            </a:r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Initialization: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/>
              <a:t>a queue to store nodes to be </a:t>
            </a:r>
            <a:r>
              <a:rPr lang="en-US" sz="2000" dirty="0" err="1"/>
              <a:t>visited.Mark</a:t>
            </a:r>
            <a:r>
              <a:rPr lang="en-US" sz="2000" dirty="0"/>
              <a:t> the starting node as visited and enqueue it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Exploration: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While </a:t>
            </a:r>
            <a:r>
              <a:rPr lang="en-US" sz="2000" dirty="0"/>
              <a:t>the queue is not empty</a:t>
            </a:r>
            <a:r>
              <a:rPr lang="en-US" sz="2000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Dequeue </a:t>
            </a:r>
            <a:r>
              <a:rPr lang="en-US" sz="2000" dirty="0"/>
              <a:t>a node from the front of the queue</a:t>
            </a:r>
            <a:r>
              <a:rPr lang="en-US" sz="2000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Visit </a:t>
            </a:r>
            <a:r>
              <a:rPr lang="en-US" sz="2000" dirty="0"/>
              <a:t>the dequeued node (e.g., print its value</a:t>
            </a:r>
            <a:r>
              <a:rPr lang="en-US" sz="20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each unvisited neighbor of the dequeued node</a:t>
            </a:r>
            <a:r>
              <a:rPr lang="en-US" sz="2000" dirty="0" smtClean="0"/>
              <a:t>: Mark </a:t>
            </a:r>
            <a:r>
              <a:rPr lang="en-US" sz="2000" dirty="0"/>
              <a:t>the neighbor as visited</a:t>
            </a:r>
            <a:r>
              <a:rPr lang="en-US" sz="2000" dirty="0" smtClean="0"/>
              <a:t>. Enqueue </a:t>
            </a:r>
            <a:r>
              <a:rPr lang="en-US" sz="2000" dirty="0"/>
              <a:t>the neighbor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Termination: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Repeat </a:t>
            </a:r>
            <a:r>
              <a:rPr lang="en-US" sz="2000" dirty="0"/>
              <a:t>step 2 until the queue is empty.</a:t>
            </a:r>
          </a:p>
        </p:txBody>
      </p:sp>
    </p:spTree>
    <p:extLst>
      <p:ext uri="{BB962C8B-B14F-4D97-AF65-F5344CB8AC3E}">
        <p14:creationId xmlns:p14="http://schemas.microsoft.com/office/powerpoint/2010/main" val="23527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 </a:t>
            </a:r>
            <a:r>
              <a:rPr lang="en-US" dirty="0"/>
              <a:t>of traversal order for both DFS and BFS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Understanding Graph </a:t>
            </a:r>
            <a:r>
              <a:rPr lang="en-US" sz="2400" b="1" dirty="0" smtClean="0"/>
              <a:t>Connectivity: </a:t>
            </a:r>
            <a:r>
              <a:rPr lang="en-US" sz="2400" dirty="0"/>
              <a:t>BFS and DFS traversal orders allow us to see which nodes are reachable from a starting node. </a:t>
            </a:r>
            <a:r>
              <a:rPr lang="en-US" sz="2400" dirty="0" smtClean="0"/>
              <a:t>We </a:t>
            </a:r>
            <a:r>
              <a:rPr lang="en-US" sz="2400" dirty="0"/>
              <a:t>can determine if there’s a path between nodes or if certain nodes are isolated</a:t>
            </a:r>
            <a:r>
              <a:rPr lang="en-US" sz="2400" dirty="0" smtClean="0"/>
              <a:t>.</a:t>
            </a:r>
          </a:p>
          <a:p>
            <a:r>
              <a:rPr lang="en-US" sz="2400" b="1" dirty="0"/>
              <a:t>Pathfinding and Shortest </a:t>
            </a:r>
            <a:r>
              <a:rPr lang="en-US" sz="2400" b="1" dirty="0" smtClean="0"/>
              <a:t>Paths: </a:t>
            </a:r>
            <a:r>
              <a:rPr lang="en-US" sz="2400" dirty="0"/>
              <a:t>In </a:t>
            </a:r>
            <a:r>
              <a:rPr lang="en-US" sz="2400" b="1" dirty="0"/>
              <a:t>BFS</a:t>
            </a:r>
            <a:r>
              <a:rPr lang="en-US" sz="2400" dirty="0"/>
              <a:t>, the traversal order naturally follows a level-wise or "breadth-first" approach. This means that BFS can find the </a:t>
            </a:r>
            <a:r>
              <a:rPr lang="en-US" sz="2400" b="1" dirty="0"/>
              <a:t>shortest path</a:t>
            </a:r>
            <a:r>
              <a:rPr lang="en-US" sz="2400" dirty="0"/>
              <a:t> in an </a:t>
            </a:r>
            <a:r>
              <a:rPr lang="en-US" sz="2400" b="1" dirty="0"/>
              <a:t>unweighted</a:t>
            </a:r>
            <a:r>
              <a:rPr lang="en-US" sz="2400" dirty="0"/>
              <a:t> </a:t>
            </a:r>
            <a:r>
              <a:rPr lang="en-US" sz="2400" dirty="0" smtClean="0"/>
              <a:t>graph. e.g</a:t>
            </a:r>
            <a:r>
              <a:rPr lang="en-US" sz="2400" dirty="0"/>
              <a:t>. if you’re navigating a maze or a road network, BFS traversal order will tell you the shortest route from the starting point to any reachable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2920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of traversal order for both DFS and BFS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Solving Puzzles and Games: BFS and DFS are widely used in puzzle-solving and AI for </a:t>
            </a:r>
            <a:r>
              <a:rPr lang="en-US" sz="2400" dirty="0" smtClean="0"/>
              <a:t>games. e.g</a:t>
            </a:r>
            <a:r>
              <a:rPr lang="en-US" sz="2400" dirty="0"/>
              <a:t>. DFS can explore all possible configurations or paths, which is beneficial in search-based games like mazes and logic puzzles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 </a:t>
            </a:r>
            <a:r>
              <a:rPr lang="en-US" sz="2400" dirty="0" smtClean="0"/>
              <a:t>summary, </a:t>
            </a:r>
            <a:r>
              <a:rPr lang="en-US" sz="2400" b="1" dirty="0"/>
              <a:t>traversal orders from BFS and DFS reveal structure, connectivity, and relationships within a graph</a:t>
            </a:r>
            <a:r>
              <a:rPr lang="en-US" sz="2400" dirty="0"/>
              <a:t>, enabling efficient solutions for a wide array of problems in networking, AI, data analysis, and </a:t>
            </a:r>
            <a:r>
              <a:rPr lang="en-US" sz="2400" dirty="0" smtClean="0"/>
              <a:t>other problems.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836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Graphs</a:t>
            </a:r>
            <a:r>
              <a:rPr lang="en-US" sz="2400" dirty="0"/>
              <a:t> are collections of </a:t>
            </a:r>
            <a:r>
              <a:rPr lang="en-US" sz="2400" b="1" dirty="0"/>
              <a:t>nodes</a:t>
            </a:r>
            <a:r>
              <a:rPr lang="en-US" sz="2400" dirty="0"/>
              <a:t> (or vertices) and </a:t>
            </a:r>
            <a:r>
              <a:rPr lang="en-US" sz="2400" b="1" dirty="0"/>
              <a:t>edges</a:t>
            </a:r>
            <a:r>
              <a:rPr lang="en-US" sz="2400" dirty="0"/>
              <a:t> connecting pairs of nodes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They’re widely used to model complex relationships in computer science, such as social networks, road maps, and even networks in computer science like the web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Graphs are represented as G=(</a:t>
            </a:r>
            <a:r>
              <a:rPr lang="en-US" sz="2400" dirty="0" smtClean="0"/>
              <a:t>V,E), where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Order of a Graph</a:t>
            </a:r>
            <a:r>
              <a:rPr lang="en-US" sz="2400" dirty="0"/>
              <a:t>: The number of vertices ∣V</a:t>
            </a:r>
            <a:r>
              <a:rPr lang="en-US" sz="2400" dirty="0" smtClean="0"/>
              <a:t>∣.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Size of a Graph</a:t>
            </a:r>
            <a:r>
              <a:rPr lang="en-US" sz="2400" dirty="0"/>
              <a:t>: The number of edges ∣E</a:t>
            </a:r>
            <a:r>
              <a:rPr lang="en-US" sz="2400" dirty="0" smtClean="0"/>
              <a:t>∣.</a:t>
            </a: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Graph Terminology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719488"/>
            <a:ext cx="11154508" cy="385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rgbClr val="D7014D"/>
              </a:buClr>
              <a:buSzPts val="1800"/>
              <a:buFont typeface="Noto Sans Symbols"/>
              <a:buChar char="❑"/>
            </a:pPr>
            <a:r>
              <a:rPr lang="en-US" sz="2400" b="1" dirty="0" smtClean="0"/>
              <a:t>Nodes </a:t>
            </a:r>
            <a:r>
              <a:rPr lang="en-US" sz="2400" b="1" dirty="0"/>
              <a:t>(Vertices)</a:t>
            </a:r>
            <a:r>
              <a:rPr lang="en-US" sz="2400" dirty="0"/>
              <a:t>: Represent the entities in the graph (e.g., cities, people</a:t>
            </a:r>
            <a:r>
              <a:rPr lang="en-US" sz="2400" dirty="0" smtClean="0"/>
              <a:t>).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rgbClr val="D7014D"/>
              </a:buClr>
              <a:buSzPts val="1800"/>
              <a:buFont typeface="Noto Sans Symbols"/>
              <a:buChar char="❑"/>
            </a:pPr>
            <a:r>
              <a:rPr lang="en-US" sz="2400" b="1" dirty="0"/>
              <a:t>Edges</a:t>
            </a:r>
            <a:r>
              <a:rPr lang="en-US" sz="2400" dirty="0"/>
              <a:t>: Connections between nodes. An edge can indicate a direct relationship, like a road between two cities</a:t>
            </a:r>
            <a:r>
              <a:rPr lang="en-US" sz="2400" dirty="0" smtClean="0"/>
              <a:t>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rgbClr val="D7014D"/>
              </a:buClr>
              <a:buSzPts val="1800"/>
              <a:buFont typeface="Noto Sans Symbols"/>
              <a:buChar char="❑"/>
            </a:pPr>
            <a:r>
              <a:rPr lang="en-US" sz="2400" b="1" dirty="0"/>
              <a:t>Path</a:t>
            </a:r>
            <a:r>
              <a:rPr lang="en-US" sz="2400" dirty="0"/>
              <a:t>: A sequence of edges connecting a series of vertices</a:t>
            </a:r>
            <a:r>
              <a:rPr lang="en-US" sz="2400" dirty="0" smtClean="0"/>
              <a:t>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rgbClr val="D7014D"/>
              </a:buClr>
              <a:buSzPts val="1800"/>
              <a:buFont typeface="Noto Sans Symbols"/>
              <a:buChar char="❑"/>
            </a:pPr>
            <a:r>
              <a:rPr lang="en-US" sz="2400" b="1" dirty="0"/>
              <a:t>Neighbor</a:t>
            </a:r>
            <a:r>
              <a:rPr lang="en-US" sz="2400" dirty="0"/>
              <a:t>: Nodes connected by an edge are neighbors</a:t>
            </a:r>
            <a:r>
              <a:rPr lang="en-US" sz="2400" dirty="0" smtClean="0"/>
              <a:t>.</a:t>
            </a:r>
          </a:p>
          <a:p>
            <a:pPr marL="457200" lvl="0" indent="-342900">
              <a:lnSpc>
                <a:spcPct val="90000"/>
              </a:lnSpc>
              <a:spcBef>
                <a:spcPts val="1000"/>
              </a:spcBef>
              <a:buClr>
                <a:srgbClr val="D7014D"/>
              </a:buClr>
              <a:buSzPts val="1800"/>
              <a:buFont typeface="Noto Sans Symbols"/>
              <a:buChar char="❑"/>
            </a:pPr>
            <a:r>
              <a:rPr lang="en-US" sz="2400" b="1" dirty="0"/>
              <a:t>Degree of a Vertex</a:t>
            </a:r>
            <a:r>
              <a:rPr lang="en-US" sz="2400" dirty="0" smtClean="0"/>
              <a:t>:</a:t>
            </a:r>
          </a:p>
          <a:p>
            <a:pPr marL="457200" lvl="1" indent="-342900">
              <a:lnSpc>
                <a:spcPct val="90000"/>
              </a:lnSpc>
              <a:spcBef>
                <a:spcPts val="1000"/>
              </a:spcBef>
              <a:buClr>
                <a:srgbClr val="D7014D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1" dirty="0"/>
              <a:t>Degree</a:t>
            </a:r>
            <a:r>
              <a:rPr lang="en-US" sz="2400" dirty="0"/>
              <a:t> (for undirected graphs): The number of edges connected to a vertex</a:t>
            </a:r>
            <a:r>
              <a:rPr lang="en-US" sz="2400" dirty="0" smtClean="0"/>
              <a:t>.</a:t>
            </a:r>
          </a:p>
          <a:p>
            <a:pPr marL="457200" lvl="1" indent="-342900">
              <a:lnSpc>
                <a:spcPct val="90000"/>
              </a:lnSpc>
              <a:spcBef>
                <a:spcPts val="1000"/>
              </a:spcBef>
              <a:buClr>
                <a:srgbClr val="D7014D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400" b="1" dirty="0"/>
              <a:t>In-degree</a:t>
            </a:r>
            <a:r>
              <a:rPr lang="en-US" sz="2400" dirty="0"/>
              <a:t> and </a:t>
            </a:r>
            <a:r>
              <a:rPr lang="en-US" sz="2400" b="1" dirty="0"/>
              <a:t>Out-degree</a:t>
            </a:r>
            <a:r>
              <a:rPr lang="en-US" sz="2400" dirty="0"/>
              <a:t> (for directed graphs): Number of edges entering and leaving a vertex.</a:t>
            </a:r>
            <a:endParaRPr lang="en-US" sz="2400" dirty="0" smtClean="0">
              <a:latin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Directed </a:t>
            </a:r>
            <a:r>
              <a:rPr lang="en-US" b="1" dirty="0" smtClean="0"/>
              <a:t>Graph</a:t>
            </a:r>
            <a:endParaRPr lang="en-US" dirty="0" smtClean="0"/>
          </a:p>
          <a:p>
            <a:r>
              <a:rPr lang="en-US" dirty="0"/>
              <a:t>Edges have a direction, represented as ordered pairs (</a:t>
            </a:r>
            <a:r>
              <a:rPr lang="en-US" dirty="0" err="1"/>
              <a:t>u,v</a:t>
            </a:r>
            <a:r>
              <a:rPr lang="en-US" dirty="0" smtClean="0"/>
              <a:t>) </a:t>
            </a:r>
            <a:r>
              <a:rPr lang="en-US" dirty="0"/>
              <a:t>where </a:t>
            </a:r>
            <a:r>
              <a:rPr lang="en-US" dirty="0" smtClean="0"/>
              <a:t>u </a:t>
            </a:r>
            <a:r>
              <a:rPr lang="en-US" dirty="0"/>
              <a:t>is the </a:t>
            </a:r>
            <a:r>
              <a:rPr lang="en-US" b="1" dirty="0"/>
              <a:t>initial vertex</a:t>
            </a:r>
            <a:r>
              <a:rPr lang="en-US" dirty="0"/>
              <a:t> and </a:t>
            </a:r>
            <a:r>
              <a:rPr lang="en-US" dirty="0" smtClean="0"/>
              <a:t>v </a:t>
            </a:r>
            <a:r>
              <a:rPr lang="en-US" dirty="0"/>
              <a:t>is the </a:t>
            </a:r>
            <a:r>
              <a:rPr lang="en-US" b="1" dirty="0"/>
              <a:t>terminal </a:t>
            </a:r>
            <a:r>
              <a:rPr lang="en-US" b="1" dirty="0" smtClean="0"/>
              <a:t>vertex.</a:t>
            </a:r>
          </a:p>
          <a:p>
            <a:r>
              <a:rPr lang="en-US" dirty="0"/>
              <a:t>Example: A directed graph with edges E={(1,2),(2,3</a:t>
            </a:r>
            <a:r>
              <a:rPr lang="en-US" dirty="0" smtClean="0"/>
              <a:t>)} has </a:t>
            </a:r>
            <a:r>
              <a:rPr lang="en-US" dirty="0"/>
              <a:t>an edge from vertex 1 to vertex 2 and from vertex 2 to vertex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Undirected </a:t>
            </a:r>
            <a:r>
              <a:rPr lang="en-US" b="1" dirty="0" smtClean="0"/>
              <a:t>Graph</a:t>
            </a:r>
            <a:endParaRPr lang="en-US" dirty="0" smtClean="0"/>
          </a:p>
          <a:p>
            <a:r>
              <a:rPr lang="en-US" dirty="0"/>
              <a:t>Edges are bidirectional, represented as unordered pairs (</a:t>
            </a:r>
            <a:r>
              <a:rPr lang="en-US" dirty="0" err="1"/>
              <a:t>u,v</a:t>
            </a:r>
            <a:r>
              <a:rPr lang="en-US" dirty="0"/>
              <a:t>)=(</a:t>
            </a:r>
            <a:r>
              <a:rPr lang="en-US" dirty="0" err="1"/>
              <a:t>v,u</a:t>
            </a:r>
            <a:r>
              <a:rPr lang="en-US" dirty="0" smtClean="0"/>
              <a:t>).</a:t>
            </a:r>
          </a:p>
          <a:p>
            <a:r>
              <a:rPr lang="en-US" dirty="0"/>
              <a:t>Example: If there is an edge between nodes 1 and 2, it implies connectivity in both directions.</a:t>
            </a:r>
          </a:p>
        </p:txBody>
      </p:sp>
    </p:spTree>
    <p:extLst>
      <p:ext uri="{BB962C8B-B14F-4D97-AF65-F5344CB8AC3E}">
        <p14:creationId xmlns:p14="http://schemas.microsoft.com/office/powerpoint/2010/main" val="11508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Weighted </a:t>
            </a:r>
            <a:r>
              <a:rPr lang="en-US" b="1" dirty="0" smtClean="0"/>
              <a:t>Graph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edge has an associated </a:t>
            </a:r>
            <a:r>
              <a:rPr lang="en-US" b="1" dirty="0"/>
              <a:t>weight</a:t>
            </a:r>
            <a:r>
              <a:rPr lang="en-US" dirty="0"/>
              <a:t> (or cost), often used to represent distances, costs, or other values associated with connections.</a:t>
            </a:r>
          </a:p>
        </p:txBody>
      </p:sp>
    </p:spTree>
    <p:extLst>
      <p:ext uri="{BB962C8B-B14F-4D97-AF65-F5344CB8AC3E}">
        <p14:creationId xmlns:p14="http://schemas.microsoft.com/office/powerpoint/2010/main" val="190457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Tree</a:t>
            </a:r>
            <a:r>
              <a:rPr lang="en-US" dirty="0"/>
              <a:t>: A special type of undirected graph where any two vertices are connected by exactly one path and contain no cycles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Properties: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undirected tree with ∣</a:t>
            </a:r>
            <a:r>
              <a:rPr lang="en-US" dirty="0" smtClean="0"/>
              <a:t>V∣ </a:t>
            </a:r>
            <a:r>
              <a:rPr lang="en-US" dirty="0"/>
              <a:t>vertices has ∣E∣=∣V∣−</a:t>
            </a:r>
            <a:r>
              <a:rPr lang="en-US" dirty="0" smtClean="0"/>
              <a:t>1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Acyclic and connected.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4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Adjacency List</a:t>
            </a:r>
            <a:r>
              <a:rPr lang="en-US" dirty="0" smtClean="0"/>
              <a:t>: Each </a:t>
            </a:r>
            <a:r>
              <a:rPr lang="en-US" dirty="0"/>
              <a:t>vertex stores a list of its neighboring vertices. This is memory efficient and ideal for </a:t>
            </a:r>
            <a:r>
              <a:rPr lang="en-US" b="1" dirty="0"/>
              <a:t>sparse graphs</a:t>
            </a:r>
            <a:r>
              <a:rPr lang="en-US" dirty="0"/>
              <a:t> (few edges compared to vertices</a:t>
            </a:r>
            <a:r>
              <a:rPr lang="en-US" dirty="0" smtClean="0"/>
              <a:t>). Below is an example of an undirected graph using an Adjacency List.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00" y="3459725"/>
            <a:ext cx="2749691" cy="189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Adjacency Matrix: A ∣V∣×∣V</a:t>
            </a:r>
            <a:r>
              <a:rPr lang="en-US" sz="2400" dirty="0" smtClean="0"/>
              <a:t>∣</a:t>
            </a:r>
            <a:r>
              <a:rPr lang="en-US" sz="2400" dirty="0"/>
              <a:t> </a:t>
            </a:r>
            <a:r>
              <a:rPr lang="en-US" sz="2400" dirty="0" smtClean="0"/>
              <a:t>matrix </a:t>
            </a:r>
            <a:r>
              <a:rPr lang="en-US" sz="2400" dirty="0"/>
              <a:t>where each cell A[u][</a:t>
            </a:r>
            <a:r>
              <a:rPr lang="en-US" sz="2400" dirty="0" smtClean="0"/>
              <a:t>v]</a:t>
            </a:r>
            <a:r>
              <a:rPr lang="en-US" sz="2400" dirty="0"/>
              <a:t> </a:t>
            </a:r>
            <a:r>
              <a:rPr lang="en-US" sz="2400" dirty="0" smtClean="0"/>
              <a:t>indicates </a:t>
            </a:r>
            <a:r>
              <a:rPr lang="en-US" sz="2400" dirty="0"/>
              <a:t>if there is an edge between </a:t>
            </a:r>
            <a:r>
              <a:rPr lang="en-US" sz="2400" dirty="0" smtClean="0"/>
              <a:t>u </a:t>
            </a:r>
            <a:r>
              <a:rPr lang="en-US" sz="2400" dirty="0"/>
              <a:t>and </a:t>
            </a:r>
            <a:r>
              <a:rPr lang="en-US" sz="2400" dirty="0" smtClean="0"/>
              <a:t>v.</a:t>
            </a:r>
          </a:p>
          <a:p>
            <a:r>
              <a:rPr lang="en-US" sz="2400" dirty="0" smtClean="0"/>
              <a:t>Properties: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Symmetric for undirected graphs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O(1)</a:t>
            </a:r>
            <a:r>
              <a:rPr lang="en-US" sz="2400" dirty="0"/>
              <a:t> time for checking the presence of an edge</a:t>
            </a:r>
            <a:r>
              <a:rPr lang="en-US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Identifying all edges consumes O(</a:t>
            </a:r>
            <a:r>
              <a:rPr lang="en-US" sz="2400" i="1" dirty="0"/>
              <a:t>|V|</a:t>
            </a:r>
            <a:r>
              <a:rPr lang="en-US" sz="2400" baseline="30000" dirty="0"/>
              <a:t>2</a:t>
            </a:r>
            <a:r>
              <a:rPr lang="en-US" sz="2400" dirty="0"/>
              <a:t>) time.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87" y="4556821"/>
            <a:ext cx="2838596" cy="14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1041</Words>
  <Application>Microsoft Office PowerPoint</Application>
  <PresentationFormat>Widescreen</PresentationFormat>
  <Paragraphs>81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Trebuchet MS</vt:lpstr>
      <vt:lpstr>Office Theme</vt:lpstr>
      <vt:lpstr>PowerPoint Presentation</vt:lpstr>
      <vt:lpstr>Definition</vt:lpstr>
      <vt:lpstr>Graph Terminology</vt:lpstr>
      <vt:lpstr>Types of Graphs</vt:lpstr>
      <vt:lpstr>Types of Graphs</vt:lpstr>
      <vt:lpstr>Types of Graphs</vt:lpstr>
      <vt:lpstr>Types of Graphs</vt:lpstr>
      <vt:lpstr>Graph Representations</vt:lpstr>
      <vt:lpstr>Graph Representations</vt:lpstr>
      <vt:lpstr>Operations on Graphs</vt:lpstr>
      <vt:lpstr>Graph Implementation in Python</vt:lpstr>
      <vt:lpstr>Graph Traversal Algorithms</vt:lpstr>
      <vt:lpstr>Depth-First Search (DFS)</vt:lpstr>
      <vt:lpstr>Breadth First Traversal</vt:lpstr>
      <vt:lpstr>Breadth-First Search (BFS) Steps</vt:lpstr>
      <vt:lpstr>Use of traversal order for both DFS and BFS</vt:lpstr>
      <vt:lpstr>Use of traversal order for both DFS and BFS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Moses A</cp:lastModifiedBy>
  <cp:revision>18</cp:revision>
  <dcterms:created xsi:type="dcterms:W3CDTF">2023-08-23T08:11:39Z</dcterms:created>
  <dcterms:modified xsi:type="dcterms:W3CDTF">2024-10-29T11:07:34Z</dcterms:modified>
</cp:coreProperties>
</file>