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9" r:id="rId4"/>
    <p:sldId id="260" r:id="rId5"/>
    <p:sldId id="265" r:id="rId6"/>
    <p:sldId id="266" r:id="rId7"/>
    <p:sldId id="267" r:id="rId8"/>
    <p:sldId id="275" r:id="rId9"/>
    <p:sldId id="268" r:id="rId10"/>
    <p:sldId id="269" r:id="rId11"/>
    <p:sldId id="270" r:id="rId12"/>
    <p:sldId id="271" r:id="rId13"/>
    <p:sldId id="272" r:id="rId14"/>
    <p:sldId id="273" r:id="rId15"/>
    <p:sldId id="274" r:id="rId16"/>
    <p:sldId id="276" r:id="rId17"/>
    <p:sldId id="277" r:id="rId18"/>
    <p:sldId id="278" r:id="rId19"/>
    <p:sldId id="279" r:id="rId20"/>
    <p:sldId id="280" r:id="rId21"/>
    <p:sldId id="281" r:id="rId22"/>
    <p:sldId id="282" r:id="rId23"/>
    <p:sldId id="264"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JsF6YUxcF5H5Aw1r24jNpCZVz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3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65744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extLst>
      <p:ext uri="{BB962C8B-B14F-4D97-AF65-F5344CB8AC3E}">
        <p14:creationId xmlns:p14="http://schemas.microsoft.com/office/powerpoint/2010/main" val="140557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40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631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138831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52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mailto:info@ucu.ac.ug" TargetMode="External"/><Relationship Id="rId5" Type="http://schemas.openxmlformats.org/officeDocument/2006/relationships/hyperlink" Target="https://ucu.ac.ug/" TargetMode="External"/><Relationship Id="rId4" Type="http://schemas.openxmlformats.org/officeDocument/2006/relationships/image" Target="../media/image5.png"/><Relationship Id="rId9"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497D"/>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1900"/>
              <a:buNone/>
              <a:defRPr sz="2000"/>
            </a:lvl2pPr>
            <a:lvl3pPr lvl="2" algn="ctr">
              <a:lnSpc>
                <a:spcPct val="90000"/>
              </a:lnSpc>
              <a:spcBef>
                <a:spcPts val="500"/>
              </a:spcBef>
              <a:spcAft>
                <a:spcPts val="0"/>
              </a:spcAft>
              <a:buSzPts val="1620"/>
              <a:buNone/>
              <a:defRPr sz="1800"/>
            </a:lvl3pPr>
            <a:lvl4pPr lvl="3" algn="ctr">
              <a:lnSpc>
                <a:spcPct val="90000"/>
              </a:lnSpc>
              <a:spcBef>
                <a:spcPts val="500"/>
              </a:spcBef>
              <a:spcAft>
                <a:spcPts val="0"/>
              </a:spcAft>
              <a:buSzPts val="1408"/>
              <a:buNone/>
              <a:defRPr sz="1600"/>
            </a:lvl4pPr>
            <a:lvl5pPr lvl="4" algn="ctr">
              <a:lnSpc>
                <a:spcPct val="90000"/>
              </a:lnSpc>
              <a:spcBef>
                <a:spcPts val="500"/>
              </a:spcBef>
              <a:spcAft>
                <a:spcPts val="0"/>
              </a:spcAft>
              <a:buSzPts val="1376"/>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11"/>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2"/>
          <p:cNvSpPr txBox="1">
            <a:spLocks noGrp="1"/>
          </p:cNvSpPr>
          <p:nvPr>
            <p:ph type="body" idx="1"/>
          </p:nvPr>
        </p:nvSpPr>
        <p:spPr>
          <a:xfrm>
            <a:off x="838200" y="1687514"/>
            <a:ext cx="10515600" cy="4489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3"/>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4"/>
          <p:cNvSpPr txBox="1">
            <a:spLocks noGrp="1"/>
          </p:cNvSpPr>
          <p:nvPr>
            <p:ph type="body" idx="1"/>
          </p:nvPr>
        </p:nvSpPr>
        <p:spPr>
          <a:xfrm>
            <a:off x="839788" y="1681163"/>
            <a:ext cx="5157787" cy="823912"/>
          </a:xfrm>
          <a:prstGeom prst="rect">
            <a:avLst/>
          </a:prstGeom>
          <a:solidFill>
            <a:srgbClr val="D7014D"/>
          </a:solid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solidFill>
                  <a:schemeClr val="lt1"/>
                </a:solidFill>
              </a:defRPr>
            </a:lvl1pPr>
            <a:lvl2pPr marL="914400" lvl="1" indent="-228600" algn="l">
              <a:lnSpc>
                <a:spcPct val="90000"/>
              </a:lnSpc>
              <a:spcBef>
                <a:spcPts val="500"/>
              </a:spcBef>
              <a:spcAft>
                <a:spcPts val="0"/>
              </a:spcAft>
              <a:buSzPts val="1900"/>
              <a:buNone/>
              <a:defRPr sz="2000" b="1"/>
            </a:lvl2pPr>
            <a:lvl3pPr marL="1371600" lvl="2" indent="-228600" algn="l">
              <a:lnSpc>
                <a:spcPct val="90000"/>
              </a:lnSpc>
              <a:spcBef>
                <a:spcPts val="500"/>
              </a:spcBef>
              <a:spcAft>
                <a:spcPts val="0"/>
              </a:spcAft>
              <a:buSzPts val="1620"/>
              <a:buNone/>
              <a:defRPr sz="1800" b="1"/>
            </a:lvl3pPr>
            <a:lvl4pPr marL="1828800" lvl="3" indent="-228600" algn="l">
              <a:lnSpc>
                <a:spcPct val="90000"/>
              </a:lnSpc>
              <a:spcBef>
                <a:spcPts val="500"/>
              </a:spcBef>
              <a:spcAft>
                <a:spcPts val="0"/>
              </a:spcAft>
              <a:buSzPts val="1408"/>
              <a:buNone/>
              <a:defRPr sz="1600" b="1"/>
            </a:lvl4pPr>
            <a:lvl5pPr marL="2286000" lvl="4" indent="-228600" algn="l">
              <a:lnSpc>
                <a:spcPct val="90000"/>
              </a:lnSpc>
              <a:spcBef>
                <a:spcPts val="500"/>
              </a:spcBef>
              <a:spcAft>
                <a:spcPts val="0"/>
              </a:spcAft>
              <a:buSzPts val="1376"/>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4"/>
          <p:cNvSpPr txBox="1">
            <a:spLocks noGrp="1"/>
          </p:cNvSpPr>
          <p:nvPr>
            <p:ph type="body" idx="3"/>
          </p:nvPr>
        </p:nvSpPr>
        <p:spPr>
          <a:xfrm>
            <a:off x="6172200" y="1681163"/>
            <a:ext cx="5183188" cy="823912"/>
          </a:xfrm>
          <a:prstGeom prst="rect">
            <a:avLst/>
          </a:prstGeom>
          <a:solidFill>
            <a:srgbClr val="FFD932"/>
          </a:solid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solidFill>
                  <a:schemeClr val="lt1"/>
                </a:solidFill>
              </a:defRPr>
            </a:lvl1pPr>
            <a:lvl2pPr marL="914400" lvl="1" indent="-228600" algn="l">
              <a:lnSpc>
                <a:spcPct val="90000"/>
              </a:lnSpc>
              <a:spcBef>
                <a:spcPts val="500"/>
              </a:spcBef>
              <a:spcAft>
                <a:spcPts val="0"/>
              </a:spcAft>
              <a:buSzPts val="1900"/>
              <a:buNone/>
              <a:defRPr sz="2000" b="1"/>
            </a:lvl2pPr>
            <a:lvl3pPr marL="1371600" lvl="2" indent="-228600" algn="l">
              <a:lnSpc>
                <a:spcPct val="90000"/>
              </a:lnSpc>
              <a:spcBef>
                <a:spcPts val="500"/>
              </a:spcBef>
              <a:spcAft>
                <a:spcPts val="0"/>
              </a:spcAft>
              <a:buSzPts val="1620"/>
              <a:buNone/>
              <a:defRPr sz="1800" b="1"/>
            </a:lvl3pPr>
            <a:lvl4pPr marL="1828800" lvl="3" indent="-228600" algn="l">
              <a:lnSpc>
                <a:spcPct val="90000"/>
              </a:lnSpc>
              <a:spcBef>
                <a:spcPts val="500"/>
              </a:spcBef>
              <a:spcAft>
                <a:spcPts val="0"/>
              </a:spcAft>
              <a:buSzPts val="1408"/>
              <a:buNone/>
              <a:defRPr sz="1600" b="1"/>
            </a:lvl4pPr>
            <a:lvl5pPr marL="2286000" lvl="4" indent="-228600" algn="l">
              <a:lnSpc>
                <a:spcPct val="90000"/>
              </a:lnSpc>
              <a:spcBef>
                <a:spcPts val="500"/>
              </a:spcBef>
              <a:spcAft>
                <a:spcPts val="0"/>
              </a:spcAft>
              <a:buSzPts val="1376"/>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4"/>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Slide">
  <p:cSld name="Last Slide">
    <p:spTree>
      <p:nvGrpSpPr>
        <p:cNvPr id="1" name="Shape 68"/>
        <p:cNvGrpSpPr/>
        <p:nvPr/>
      </p:nvGrpSpPr>
      <p:grpSpPr>
        <a:xfrm>
          <a:off x="0" y="0"/>
          <a:ext cx="0" cy="0"/>
          <a:chOff x="0" y="0"/>
          <a:chExt cx="0" cy="0"/>
        </a:xfrm>
      </p:grpSpPr>
      <p:sp>
        <p:nvSpPr>
          <p:cNvPr id="69" name="Google Shape;69;p18"/>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70" name="Google Shape;70;p18"/>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ftr" idx="11"/>
          </p:nvPr>
        </p:nvSpPr>
        <p:spPr>
          <a:xfrm>
            <a:off x="2116899" y="6251714"/>
            <a:ext cx="8129391" cy="46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2" name="Google Shape;72;p18"/>
          <p:cNvGrpSpPr/>
          <p:nvPr/>
        </p:nvGrpSpPr>
        <p:grpSpPr>
          <a:xfrm>
            <a:off x="888267" y="4604423"/>
            <a:ext cx="5551131" cy="1360803"/>
            <a:chOff x="3063490" y="4400284"/>
            <a:chExt cx="5551131" cy="1360803"/>
          </a:xfrm>
        </p:grpSpPr>
        <p:grpSp>
          <p:nvGrpSpPr>
            <p:cNvPr id="73" name="Google Shape;73;p18"/>
            <p:cNvGrpSpPr/>
            <p:nvPr/>
          </p:nvGrpSpPr>
          <p:grpSpPr>
            <a:xfrm>
              <a:off x="4215162" y="4400284"/>
              <a:ext cx="4399459" cy="1360286"/>
              <a:chOff x="3595675" y="3836538"/>
              <a:chExt cx="5247402" cy="1632365"/>
            </a:xfrm>
          </p:grpSpPr>
          <p:pic>
            <p:nvPicPr>
              <p:cNvPr id="74" name="Google Shape;74;p18" descr="facebook instagram whatsapp PNG image with transparent background | TOPpng"/>
              <p:cNvPicPr preferRelativeResize="0"/>
              <p:nvPr/>
            </p:nvPicPr>
            <p:blipFill rotWithShape="1">
              <a:blip r:embed="rId2">
                <a:alphaModFix/>
              </a:blip>
              <a:srcRect r="66494" b="67238"/>
              <a:stretch/>
            </p:blipFill>
            <p:spPr>
              <a:xfrm>
                <a:off x="3693167" y="4915321"/>
                <a:ext cx="249211" cy="259159"/>
              </a:xfrm>
              <a:prstGeom prst="rect">
                <a:avLst/>
              </a:prstGeom>
              <a:noFill/>
              <a:ln>
                <a:noFill/>
              </a:ln>
            </p:spPr>
          </p:pic>
          <p:pic>
            <p:nvPicPr>
              <p:cNvPr id="75" name="Google Shape;75;p18" descr="facebook instagram whatsapp PNG image with transparent background | TOPpng"/>
              <p:cNvPicPr preferRelativeResize="0"/>
              <p:nvPr/>
            </p:nvPicPr>
            <p:blipFill rotWithShape="1">
              <a:blip r:embed="rId3">
                <a:alphaModFix/>
              </a:blip>
              <a:srcRect l="67402" b="69905"/>
              <a:stretch/>
            </p:blipFill>
            <p:spPr>
              <a:xfrm>
                <a:off x="3685804" y="5173122"/>
                <a:ext cx="263933" cy="259160"/>
              </a:xfrm>
              <a:prstGeom prst="rect">
                <a:avLst/>
              </a:prstGeom>
              <a:noFill/>
              <a:ln>
                <a:noFill/>
              </a:ln>
            </p:spPr>
          </p:pic>
          <p:pic>
            <p:nvPicPr>
              <p:cNvPr id="76" name="Google Shape;76;p18" descr="Round black telephone logo, Telephone Icon, Phone File, electronics, logo,  black And White png | PNGWing"/>
              <p:cNvPicPr preferRelativeResize="0"/>
              <p:nvPr/>
            </p:nvPicPr>
            <p:blipFill rotWithShape="1">
              <a:blip r:embed="rId4">
                <a:alphaModFix/>
              </a:blip>
              <a:srcRect/>
              <a:stretch/>
            </p:blipFill>
            <p:spPr>
              <a:xfrm>
                <a:off x="3693167" y="4579064"/>
                <a:ext cx="249209" cy="259159"/>
              </a:xfrm>
              <a:prstGeom prst="rect">
                <a:avLst/>
              </a:prstGeom>
              <a:noFill/>
              <a:ln>
                <a:noFill/>
              </a:ln>
            </p:spPr>
          </p:pic>
          <p:sp>
            <p:nvSpPr>
              <p:cNvPr id="77" name="Google Shape;77;p18"/>
              <p:cNvSpPr txBox="1"/>
              <p:nvPr/>
            </p:nvSpPr>
            <p:spPr>
              <a:xfrm>
                <a:off x="3943860" y="4840719"/>
                <a:ext cx="2964236" cy="332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rgbClr val="000000"/>
                    </a:solidFill>
                    <a:latin typeface="Trebuchet MS"/>
                    <a:ea typeface="Trebuchet MS"/>
                    <a:cs typeface="Trebuchet MS"/>
                    <a:sym typeface="Trebuchet MS"/>
                  </a:rPr>
                  <a:t>@ugandachristianuniversity</a:t>
                </a:r>
                <a:endParaRPr sz="1200">
                  <a:solidFill>
                    <a:srgbClr val="000000"/>
                  </a:solidFill>
                  <a:latin typeface="Trebuchet MS"/>
                  <a:ea typeface="Trebuchet MS"/>
                  <a:cs typeface="Trebuchet MS"/>
                  <a:sym typeface="Trebuchet MS"/>
                </a:endParaRPr>
              </a:p>
            </p:txBody>
          </p:sp>
          <p:sp>
            <p:nvSpPr>
              <p:cNvPr id="78" name="Google Shape;78;p18"/>
              <p:cNvSpPr txBox="1"/>
              <p:nvPr/>
            </p:nvSpPr>
            <p:spPr>
              <a:xfrm>
                <a:off x="6724749" y="4848559"/>
                <a:ext cx="1781016" cy="3693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350">
                    <a:solidFill>
                      <a:srgbClr val="0C0C0C"/>
                    </a:solidFill>
                    <a:latin typeface="Trebuchet MS"/>
                    <a:ea typeface="Trebuchet MS"/>
                    <a:cs typeface="Trebuchet MS"/>
                    <a:sym typeface="Trebuchet MS"/>
                  </a:rPr>
                  <a:t>@</a:t>
                </a:r>
                <a:r>
                  <a:rPr lang="en-GB" sz="1200">
                    <a:solidFill>
                      <a:srgbClr val="0C0C0C"/>
                    </a:solidFill>
                    <a:latin typeface="Trebuchet MS"/>
                    <a:ea typeface="Trebuchet MS"/>
                    <a:cs typeface="Trebuchet MS"/>
                    <a:sym typeface="Trebuchet MS"/>
                  </a:rPr>
                  <a:t>UCUniversity</a:t>
                </a:r>
                <a:endParaRPr sz="1350">
                  <a:solidFill>
                    <a:srgbClr val="0C0C0C"/>
                  </a:solidFill>
                  <a:latin typeface="Trebuchet MS"/>
                  <a:ea typeface="Trebuchet MS"/>
                  <a:cs typeface="Trebuchet MS"/>
                  <a:sym typeface="Trebuchet MS"/>
                </a:endParaRPr>
              </a:p>
            </p:txBody>
          </p:sp>
          <p:sp>
            <p:nvSpPr>
              <p:cNvPr id="79" name="Google Shape;79;p18"/>
              <p:cNvSpPr txBox="1"/>
              <p:nvPr/>
            </p:nvSpPr>
            <p:spPr>
              <a:xfrm>
                <a:off x="3961223" y="5136500"/>
                <a:ext cx="3240066" cy="332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rgbClr val="0C0C0C"/>
                    </a:solidFill>
                    <a:latin typeface="Trebuchet MS"/>
                    <a:ea typeface="Trebuchet MS"/>
                    <a:cs typeface="Trebuchet MS"/>
                    <a:sym typeface="Trebuchet MS"/>
                  </a:rPr>
                  <a:t>@UgandaChristianUniversity</a:t>
                </a:r>
                <a:endParaRPr sz="1200">
                  <a:solidFill>
                    <a:srgbClr val="0C0C0C"/>
                  </a:solidFill>
                  <a:latin typeface="Trebuchet MS"/>
                  <a:ea typeface="Trebuchet MS"/>
                  <a:cs typeface="Trebuchet MS"/>
                  <a:sym typeface="Trebuchet MS"/>
                </a:endParaRPr>
              </a:p>
            </p:txBody>
          </p:sp>
          <p:sp>
            <p:nvSpPr>
              <p:cNvPr id="80" name="Google Shape;80;p18"/>
              <p:cNvSpPr txBox="1"/>
              <p:nvPr/>
            </p:nvSpPr>
            <p:spPr>
              <a:xfrm>
                <a:off x="3619181" y="4118017"/>
                <a:ext cx="5223896" cy="7202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a:solidFill>
                      <a:srgbClr val="1E4E79"/>
                    </a:solidFill>
                    <a:latin typeface="Trebuchet MS"/>
                    <a:ea typeface="Trebuchet MS"/>
                    <a:cs typeface="Trebuchet MS"/>
                    <a:sym typeface="Trebuchet MS"/>
                  </a:rPr>
                  <a:t>P.O. Box 4 Mukono, Uganda</a:t>
                </a:r>
                <a:endParaRPr/>
              </a:p>
              <a:p>
                <a:pPr marL="0" marR="0" lvl="0" indent="0" algn="l" rtl="0">
                  <a:spcBef>
                    <a:spcPts val="0"/>
                  </a:spcBef>
                  <a:spcAft>
                    <a:spcPts val="0"/>
                  </a:spcAft>
                  <a:buNone/>
                </a:pPr>
                <a:r>
                  <a:rPr lang="en-GB" sz="1100">
                    <a:solidFill>
                      <a:srgbClr val="1E4E79"/>
                    </a:solidFill>
                    <a:latin typeface="Trebuchet MS"/>
                    <a:ea typeface="Trebuchet MS"/>
                    <a:cs typeface="Trebuchet MS"/>
                    <a:sym typeface="Trebuchet MS"/>
                  </a:rPr>
                  <a:t>Tel: 256-312-350800</a:t>
                </a:r>
                <a:endParaRPr/>
              </a:p>
              <a:p>
                <a:pPr marL="0" marR="0" lvl="0" indent="0" algn="l" rtl="0">
                  <a:lnSpc>
                    <a:spcPct val="100000"/>
                  </a:lnSpc>
                  <a:spcBef>
                    <a:spcPts val="0"/>
                  </a:spcBef>
                  <a:spcAft>
                    <a:spcPts val="0"/>
                  </a:spcAft>
                  <a:buClr>
                    <a:srgbClr val="0000FF"/>
                  </a:buClr>
                  <a:buSzPts val="1100"/>
                  <a:buFont typeface="Trebuchet MS"/>
                  <a:buNone/>
                </a:pPr>
                <a:r>
                  <a:rPr lang="en-GB" sz="1100" u="sng">
                    <a:solidFill>
                      <a:srgbClr val="0000FF"/>
                    </a:solidFill>
                    <a:latin typeface="Trebuchet MS"/>
                    <a:ea typeface="Trebuchet MS"/>
                    <a:cs typeface="Trebuchet MS"/>
                    <a:sym typeface="Trebuchet M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https://ucu.ac.ug/</a:t>
                </a:r>
                <a:r>
                  <a:rPr lang="en-GB" sz="1100">
                    <a:solidFill>
                      <a:srgbClr val="0000FF"/>
                    </a:solidFill>
                    <a:latin typeface="Trebuchet MS"/>
                    <a:ea typeface="Trebuchet MS"/>
                    <a:cs typeface="Trebuchet MS"/>
                    <a:sym typeface="Trebuchet MS"/>
                  </a:rPr>
                  <a:t> </a:t>
                </a:r>
                <a:r>
                  <a:rPr lang="en-GB" sz="1100">
                    <a:solidFill>
                      <a:srgbClr val="1E4E79"/>
                    </a:solidFill>
                    <a:latin typeface="Trebuchet MS"/>
                    <a:ea typeface="Trebuchet MS"/>
                    <a:cs typeface="Trebuchet MS"/>
                    <a:sym typeface="Trebuchet MS"/>
                  </a:rPr>
                  <a:t>   Email: </a:t>
                </a:r>
                <a:r>
                  <a:rPr lang="en-GB" sz="1100" u="sng">
                    <a:solidFill>
                      <a:srgbClr val="0000FF"/>
                    </a:solidFill>
                    <a:latin typeface="Trebuchet MS"/>
                    <a:ea typeface="Trebuchet MS"/>
                    <a:cs typeface="Trebuchet MS"/>
                    <a:sym typeface="Trebuchet MS"/>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info@ucu.ac.ug</a:t>
                </a:r>
                <a:r>
                  <a:rPr lang="en-GB" sz="1100">
                    <a:solidFill>
                      <a:srgbClr val="0000FF"/>
                    </a:solidFill>
                    <a:latin typeface="Trebuchet MS"/>
                    <a:ea typeface="Trebuchet MS"/>
                    <a:cs typeface="Trebuchet MS"/>
                    <a:sym typeface="Trebuchet MS"/>
                  </a:rPr>
                  <a:t>.   </a:t>
                </a:r>
                <a:endParaRPr/>
              </a:p>
            </p:txBody>
          </p:sp>
          <p:sp>
            <p:nvSpPr>
              <p:cNvPr id="81" name="Google Shape;81;p18"/>
              <p:cNvSpPr txBox="1"/>
              <p:nvPr/>
            </p:nvSpPr>
            <p:spPr>
              <a:xfrm>
                <a:off x="3595675" y="3836538"/>
                <a:ext cx="4174870" cy="4062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b="1">
                    <a:solidFill>
                      <a:srgbClr val="1E4E79"/>
                    </a:solidFill>
                    <a:latin typeface="Trebuchet MS"/>
                    <a:ea typeface="Trebuchet MS"/>
                    <a:cs typeface="Trebuchet MS"/>
                    <a:sym typeface="Trebuchet MS"/>
                  </a:rPr>
                  <a:t>Uganda Christian University</a:t>
                </a:r>
                <a:endParaRPr sz="1600">
                  <a:solidFill>
                    <a:srgbClr val="1E4E79"/>
                  </a:solidFill>
                  <a:latin typeface="Trebuchet MS"/>
                  <a:ea typeface="Trebuchet MS"/>
                  <a:cs typeface="Trebuchet MS"/>
                  <a:sym typeface="Trebuchet MS"/>
                </a:endParaRPr>
              </a:p>
            </p:txBody>
          </p:sp>
          <p:pic>
            <p:nvPicPr>
              <p:cNvPr id="82" name="Google Shape;82;p18" descr="facebook instagram whatsapp PNG image with transparent background | TOPpng"/>
              <p:cNvPicPr preferRelativeResize="0"/>
              <p:nvPr/>
            </p:nvPicPr>
            <p:blipFill rotWithShape="1">
              <a:blip r:embed="rId3">
                <a:alphaModFix/>
              </a:blip>
              <a:srcRect t="34921" r="64675" b="31937"/>
              <a:stretch/>
            </p:blipFill>
            <p:spPr>
              <a:xfrm>
                <a:off x="6492923" y="4908033"/>
                <a:ext cx="260459" cy="259903"/>
              </a:xfrm>
              <a:prstGeom prst="rect">
                <a:avLst/>
              </a:prstGeom>
              <a:noFill/>
              <a:ln>
                <a:noFill/>
              </a:ln>
            </p:spPr>
          </p:pic>
        </p:grpSp>
        <p:pic>
          <p:nvPicPr>
            <p:cNvPr id="83" name="Google Shape;83;p18"/>
            <p:cNvPicPr preferRelativeResize="0"/>
            <p:nvPr/>
          </p:nvPicPr>
          <p:blipFill rotWithShape="1">
            <a:blip r:embed="rId7">
              <a:alphaModFix/>
            </a:blip>
            <a:srcRect l="4177" t="16271" r="77310" b="16736"/>
            <a:stretch/>
          </p:blipFill>
          <p:spPr>
            <a:xfrm>
              <a:off x="3063490" y="4440462"/>
              <a:ext cx="1197778" cy="1320625"/>
            </a:xfrm>
            <a:prstGeom prst="rect">
              <a:avLst/>
            </a:prstGeom>
            <a:noFill/>
            <a:ln>
              <a:noFill/>
            </a:ln>
          </p:spPr>
        </p:pic>
      </p:grpSp>
      <p:pic>
        <p:nvPicPr>
          <p:cNvPr id="84" name="Google Shape;84;p18" descr="Red button thank you icon Royalty Free Vector Image"/>
          <p:cNvPicPr preferRelativeResize="0"/>
          <p:nvPr/>
        </p:nvPicPr>
        <p:blipFill rotWithShape="1">
          <a:blip r:embed="rId8">
            <a:alphaModFix/>
          </a:blip>
          <a:srcRect b="13042"/>
          <a:stretch/>
        </p:blipFill>
        <p:spPr>
          <a:xfrm>
            <a:off x="5409985" y="1899157"/>
            <a:ext cx="1825644" cy="1704122"/>
          </a:xfrm>
          <a:prstGeom prst="rect">
            <a:avLst/>
          </a:prstGeom>
          <a:noFill/>
          <a:ln>
            <a:noFill/>
          </a:ln>
        </p:spPr>
      </p:pic>
      <p:grpSp>
        <p:nvGrpSpPr>
          <p:cNvPr id="85" name="Google Shape;85;p18"/>
          <p:cNvGrpSpPr/>
          <p:nvPr/>
        </p:nvGrpSpPr>
        <p:grpSpPr>
          <a:xfrm>
            <a:off x="8223082" y="4505034"/>
            <a:ext cx="4710416" cy="1774757"/>
            <a:chOff x="4261082" y="3159912"/>
            <a:chExt cx="5618294" cy="2129734"/>
          </a:xfrm>
        </p:grpSpPr>
        <p:pic>
          <p:nvPicPr>
            <p:cNvPr id="86" name="Google Shape;86;p18" descr="facebook instagram whatsapp PNG image with transparent background | TOPpng"/>
            <p:cNvPicPr preferRelativeResize="0"/>
            <p:nvPr/>
          </p:nvPicPr>
          <p:blipFill rotWithShape="1">
            <a:blip r:embed="rId2">
              <a:alphaModFix/>
            </a:blip>
            <a:srcRect r="66494" b="67238"/>
            <a:stretch/>
          </p:blipFill>
          <p:spPr>
            <a:xfrm>
              <a:off x="4333142" y="4196730"/>
              <a:ext cx="277638" cy="288721"/>
            </a:xfrm>
            <a:prstGeom prst="rect">
              <a:avLst/>
            </a:prstGeom>
            <a:noFill/>
            <a:ln>
              <a:noFill/>
            </a:ln>
          </p:spPr>
        </p:pic>
        <p:pic>
          <p:nvPicPr>
            <p:cNvPr id="87" name="Google Shape;87;p18" descr="Round black telephone logo, Telephone Icon, Phone File, electronics, logo,  black And White png | PNGWing"/>
            <p:cNvPicPr preferRelativeResize="0"/>
            <p:nvPr/>
          </p:nvPicPr>
          <p:blipFill rotWithShape="1">
            <a:blip r:embed="rId4">
              <a:alphaModFix/>
            </a:blip>
            <a:srcRect/>
            <a:stretch/>
          </p:blipFill>
          <p:spPr>
            <a:xfrm>
              <a:off x="4362423" y="4497666"/>
              <a:ext cx="245303" cy="255097"/>
            </a:xfrm>
            <a:prstGeom prst="rect">
              <a:avLst/>
            </a:prstGeom>
            <a:noFill/>
            <a:ln>
              <a:noFill/>
            </a:ln>
          </p:spPr>
        </p:pic>
        <p:sp>
          <p:nvSpPr>
            <p:cNvPr id="88" name="Google Shape;88;p18"/>
            <p:cNvSpPr txBox="1"/>
            <p:nvPr/>
          </p:nvSpPr>
          <p:spPr>
            <a:xfrm>
              <a:off x="4629313" y="4929543"/>
              <a:ext cx="2964236" cy="360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350">
                <a:solidFill>
                  <a:srgbClr val="000000"/>
                </a:solidFill>
                <a:latin typeface="Trebuchet MS"/>
                <a:ea typeface="Trebuchet MS"/>
                <a:cs typeface="Trebuchet MS"/>
                <a:sym typeface="Trebuchet MS"/>
              </a:endParaRPr>
            </a:p>
          </p:txBody>
        </p:sp>
        <p:sp>
          <p:nvSpPr>
            <p:cNvPr id="89" name="Google Shape;89;p18"/>
            <p:cNvSpPr txBox="1"/>
            <p:nvPr/>
          </p:nvSpPr>
          <p:spPr>
            <a:xfrm>
              <a:off x="4547946" y="4468247"/>
              <a:ext cx="1959178" cy="3139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a:solidFill>
                    <a:srgbClr val="0000FF"/>
                  </a:solidFill>
                  <a:latin typeface="Trebuchet MS"/>
                  <a:ea typeface="Trebuchet MS"/>
                  <a:cs typeface="Trebuchet MS"/>
                  <a:sym typeface="Trebuchet MS"/>
                </a:rPr>
                <a:t>https://cse.ucu.ac.ug/</a:t>
              </a:r>
              <a:endParaRPr sz="1100">
                <a:solidFill>
                  <a:srgbClr val="0000FF"/>
                </a:solidFill>
                <a:latin typeface="Trebuchet MS"/>
                <a:ea typeface="Trebuchet MS"/>
                <a:cs typeface="Trebuchet MS"/>
                <a:sym typeface="Trebuchet MS"/>
              </a:endParaRPr>
            </a:p>
          </p:txBody>
        </p:sp>
        <p:sp>
          <p:nvSpPr>
            <p:cNvPr id="90" name="Google Shape;90;p18"/>
            <p:cNvSpPr txBox="1"/>
            <p:nvPr/>
          </p:nvSpPr>
          <p:spPr>
            <a:xfrm>
              <a:off x="6285518" y="4170852"/>
              <a:ext cx="1750610" cy="332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a:solidFill>
                    <a:srgbClr val="0C0C0C"/>
                  </a:solidFill>
                  <a:latin typeface="Trebuchet MS"/>
                  <a:ea typeface="Trebuchet MS"/>
                  <a:cs typeface="Trebuchet MS"/>
                  <a:sym typeface="Trebuchet MS"/>
                </a:rPr>
                <a:t>@ucu_ComputEng</a:t>
              </a:r>
              <a:endParaRPr sz="1200">
                <a:solidFill>
                  <a:srgbClr val="0C0C0C"/>
                </a:solidFill>
                <a:latin typeface="Trebuchet MS"/>
                <a:ea typeface="Trebuchet MS"/>
                <a:cs typeface="Trebuchet MS"/>
                <a:sym typeface="Trebuchet MS"/>
              </a:endParaRPr>
            </a:p>
          </p:txBody>
        </p:sp>
        <p:sp>
          <p:nvSpPr>
            <p:cNvPr id="91" name="Google Shape;91;p18"/>
            <p:cNvSpPr txBox="1"/>
            <p:nvPr/>
          </p:nvSpPr>
          <p:spPr>
            <a:xfrm>
              <a:off x="4547946" y="4152767"/>
              <a:ext cx="1581881" cy="3139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a:solidFill>
                    <a:srgbClr val="0C0C0C"/>
                  </a:solidFill>
                  <a:latin typeface="Trebuchet MS"/>
                  <a:ea typeface="Trebuchet MS"/>
                  <a:cs typeface="Trebuchet MS"/>
                  <a:sym typeface="Trebuchet MS"/>
                </a:rPr>
                <a:t>@ucucomputeng</a:t>
              </a:r>
              <a:endParaRPr sz="1100">
                <a:solidFill>
                  <a:srgbClr val="0C0C0C"/>
                </a:solidFill>
                <a:latin typeface="Trebuchet MS"/>
                <a:ea typeface="Trebuchet MS"/>
                <a:cs typeface="Trebuchet MS"/>
                <a:sym typeface="Trebuchet MS"/>
              </a:endParaRPr>
            </a:p>
          </p:txBody>
        </p:sp>
        <p:sp>
          <p:nvSpPr>
            <p:cNvPr id="92" name="Google Shape;92;p18"/>
            <p:cNvSpPr txBox="1"/>
            <p:nvPr/>
          </p:nvSpPr>
          <p:spPr>
            <a:xfrm>
              <a:off x="4281392" y="3800378"/>
              <a:ext cx="5597984" cy="3139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a:solidFill>
                    <a:srgbClr val="1E4E79"/>
                  </a:solidFill>
                  <a:latin typeface="Trebuchet MS"/>
                  <a:ea typeface="Trebuchet MS"/>
                  <a:cs typeface="Trebuchet MS"/>
                  <a:sym typeface="Trebuchet MS"/>
                </a:rPr>
                <a:t>Tel: +256 (0) 312 350 863 | WhatsApp: +256 (0) 708 114 300</a:t>
              </a:r>
              <a:endParaRPr/>
            </a:p>
          </p:txBody>
        </p:sp>
        <p:sp>
          <p:nvSpPr>
            <p:cNvPr id="93" name="Google Shape;93;p18"/>
            <p:cNvSpPr txBox="1"/>
            <p:nvPr/>
          </p:nvSpPr>
          <p:spPr>
            <a:xfrm>
              <a:off x="4261082" y="3159912"/>
              <a:ext cx="5597985" cy="6278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b="1">
                  <a:solidFill>
                    <a:srgbClr val="1E4E79"/>
                  </a:solidFill>
                  <a:latin typeface="Trebuchet MS"/>
                  <a:ea typeface="Trebuchet MS"/>
                  <a:cs typeface="Trebuchet MS"/>
                  <a:sym typeface="Trebuchet MS"/>
                </a:rPr>
                <a:t>Department of Computing &amp; Technology</a:t>
              </a:r>
              <a:endParaRPr/>
            </a:p>
            <a:p>
              <a:pPr marL="0" marR="0" lvl="0" indent="0" algn="l" rtl="0">
                <a:spcBef>
                  <a:spcPts val="0"/>
                </a:spcBef>
                <a:spcAft>
                  <a:spcPts val="0"/>
                </a:spcAft>
                <a:buNone/>
              </a:pPr>
              <a:r>
                <a:rPr lang="en-GB" sz="1200" b="1">
                  <a:solidFill>
                    <a:srgbClr val="C00000"/>
                  </a:solidFill>
                  <a:latin typeface="Trebuchet MS"/>
                  <a:ea typeface="Trebuchet MS"/>
                  <a:cs typeface="Trebuchet MS"/>
                  <a:sym typeface="Trebuchet MS"/>
                </a:rPr>
                <a:t>FACULTY OF ENGINEERING, DESIGN AND TECHNOLOGY</a:t>
              </a:r>
              <a:endParaRPr sz="1200">
                <a:solidFill>
                  <a:srgbClr val="C00000"/>
                </a:solidFill>
                <a:latin typeface="Trebuchet MS"/>
                <a:ea typeface="Trebuchet MS"/>
                <a:cs typeface="Trebuchet MS"/>
                <a:sym typeface="Trebuchet MS"/>
              </a:endParaRPr>
            </a:p>
          </p:txBody>
        </p:sp>
        <p:pic>
          <p:nvPicPr>
            <p:cNvPr id="94" name="Google Shape;94;p18" descr="facebook instagram whatsapp PNG image with transparent background | TOPpng"/>
            <p:cNvPicPr preferRelativeResize="0"/>
            <p:nvPr/>
          </p:nvPicPr>
          <p:blipFill rotWithShape="1">
            <a:blip r:embed="rId3">
              <a:alphaModFix/>
            </a:blip>
            <a:srcRect t="34921" r="64675" b="31937"/>
            <a:stretch/>
          </p:blipFill>
          <p:spPr>
            <a:xfrm>
              <a:off x="6070315" y="4226614"/>
              <a:ext cx="301120" cy="300476"/>
            </a:xfrm>
            <a:prstGeom prst="rect">
              <a:avLst/>
            </a:prstGeom>
            <a:noFill/>
            <a:ln>
              <a:noFill/>
            </a:ln>
          </p:spPr>
        </p:pic>
      </p:grpSp>
      <p:sp>
        <p:nvSpPr>
          <p:cNvPr id="95" name="Google Shape;95;p18"/>
          <p:cNvSpPr txBox="1"/>
          <p:nvPr/>
        </p:nvSpPr>
        <p:spPr>
          <a:xfrm>
            <a:off x="10081508" y="5598486"/>
            <a:ext cx="2000745"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100">
                <a:solidFill>
                  <a:srgbClr val="1E4E79"/>
                </a:solidFill>
                <a:latin typeface="Trebuchet MS"/>
                <a:ea typeface="Trebuchet MS"/>
                <a:cs typeface="Trebuchet MS"/>
                <a:sym typeface="Trebuchet MS"/>
              </a:rPr>
              <a:t>Email: dct-</a:t>
            </a:r>
            <a:r>
              <a:rPr lang="en-GB" sz="1100" u="sng">
                <a:solidFill>
                  <a:srgbClr val="0000FF"/>
                </a:solidFill>
                <a:latin typeface="Trebuchet MS"/>
                <a:ea typeface="Trebuchet MS"/>
                <a:cs typeface="Trebuchet MS"/>
                <a:sym typeface="Trebuchet MS"/>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info@ucu.ac.ug</a:t>
            </a:r>
            <a:endParaRPr sz="1100">
              <a:solidFill>
                <a:srgbClr val="0000FF"/>
              </a:solidFill>
              <a:latin typeface="Trebuchet MS"/>
              <a:ea typeface="Trebuchet MS"/>
              <a:cs typeface="Trebuchet MS"/>
              <a:sym typeface="Trebuchet MS"/>
            </a:endParaRPr>
          </a:p>
        </p:txBody>
      </p:sp>
      <p:pic>
        <p:nvPicPr>
          <p:cNvPr id="96" name="Google Shape;96;p18"/>
          <p:cNvPicPr preferRelativeResize="0"/>
          <p:nvPr/>
        </p:nvPicPr>
        <p:blipFill rotWithShape="1">
          <a:blip r:embed="rId9">
            <a:alphaModFix/>
          </a:blip>
          <a:srcRect/>
          <a:stretch/>
        </p:blipFill>
        <p:spPr>
          <a:xfrm flipH="1">
            <a:off x="7631107" y="4473507"/>
            <a:ext cx="634564" cy="1407474"/>
          </a:xfrm>
          <a:prstGeom prst="rect">
            <a:avLst/>
          </a:prstGeom>
          <a:noFill/>
          <a:ln>
            <a:noFill/>
          </a:ln>
        </p:spPr>
      </p:pic>
      <p:cxnSp>
        <p:nvCxnSpPr>
          <p:cNvPr id="97" name="Google Shape;97;p18"/>
          <p:cNvCxnSpPr/>
          <p:nvPr/>
        </p:nvCxnSpPr>
        <p:spPr>
          <a:xfrm flipH="1">
            <a:off x="345989" y="4505034"/>
            <a:ext cx="11846011" cy="105016"/>
          </a:xfrm>
          <a:prstGeom prst="straightConnector1">
            <a:avLst/>
          </a:prstGeom>
          <a:noFill/>
          <a:ln w="9525" cap="flat" cmpd="sng">
            <a:solidFill>
              <a:schemeClr val="accent1"/>
            </a:solidFill>
            <a:prstDash val="solid"/>
            <a:miter lim="800000"/>
            <a:headEnd type="none" w="sm" len="sm"/>
            <a:tailEnd type="none" w="sm" len="sm"/>
          </a:ln>
        </p:spPr>
      </p:cxnSp>
      <p:sp>
        <p:nvSpPr>
          <p:cNvPr id="98" name="Google Shape;98;p18"/>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497D"/>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400"/>
              <a:buNone/>
              <a:defRPr sz="2400">
                <a:solidFill>
                  <a:srgbClr val="888888"/>
                </a:solidFill>
              </a:defRPr>
            </a:lvl1pPr>
            <a:lvl2pPr marL="914400" lvl="1" indent="-228600" algn="l">
              <a:lnSpc>
                <a:spcPct val="90000"/>
              </a:lnSpc>
              <a:spcBef>
                <a:spcPts val="500"/>
              </a:spcBef>
              <a:spcAft>
                <a:spcPts val="0"/>
              </a:spcAft>
              <a:buSzPts val="1900"/>
              <a:buNone/>
              <a:defRPr sz="2000">
                <a:solidFill>
                  <a:srgbClr val="888888"/>
                </a:solidFill>
              </a:defRPr>
            </a:lvl2pPr>
            <a:lvl3pPr marL="1371600" lvl="2" indent="-228600" algn="l">
              <a:lnSpc>
                <a:spcPct val="90000"/>
              </a:lnSpc>
              <a:spcBef>
                <a:spcPts val="500"/>
              </a:spcBef>
              <a:spcAft>
                <a:spcPts val="0"/>
              </a:spcAft>
              <a:buSzPts val="1620"/>
              <a:buNone/>
              <a:defRPr sz="1800">
                <a:solidFill>
                  <a:srgbClr val="888888"/>
                </a:solidFill>
              </a:defRPr>
            </a:lvl3pPr>
            <a:lvl4pPr marL="1828800" lvl="3" indent="-228600" algn="l">
              <a:lnSpc>
                <a:spcPct val="90000"/>
              </a:lnSpc>
              <a:spcBef>
                <a:spcPts val="500"/>
              </a:spcBef>
              <a:spcAft>
                <a:spcPts val="0"/>
              </a:spcAft>
              <a:buSzPts val="1408"/>
              <a:buNone/>
              <a:defRPr sz="1600">
                <a:solidFill>
                  <a:srgbClr val="888888"/>
                </a:solidFill>
              </a:defRPr>
            </a:lvl4pPr>
            <a:lvl5pPr marL="2286000" lvl="4" indent="-228600" algn="l">
              <a:lnSpc>
                <a:spcPct val="90000"/>
              </a:lnSpc>
              <a:spcBef>
                <a:spcPts val="500"/>
              </a:spcBef>
              <a:spcAft>
                <a:spcPts val="0"/>
              </a:spcAft>
              <a:buSzPts val="1376"/>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2" name="Google Shape;102;p19"/>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9"/>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9"/>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0"/>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0"/>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0"/>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1"/>
          <p:cNvSpPr txBox="1">
            <a:spLocks noGrp="1"/>
          </p:cNvSpPr>
          <p:nvPr>
            <p:ph type="body" idx="1"/>
          </p:nvPr>
        </p:nvSpPr>
        <p:spPr>
          <a:xfrm rot="5400000">
            <a:off x="3851275" y="-1325561"/>
            <a:ext cx="448945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1"/>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1"/>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1"/>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22"/>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ucu.ac.u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mailto:info@ucu.ac.ug"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1">
            <a:alphaModFix/>
          </a:blip>
          <a:srcRect/>
          <a:stretch/>
        </p:blipFill>
        <p:spPr>
          <a:xfrm>
            <a:off x="9776791" y="0"/>
            <a:ext cx="2415209" cy="735885"/>
          </a:xfrm>
          <a:prstGeom prst="rect">
            <a:avLst/>
          </a:prstGeom>
          <a:noFill/>
          <a:ln>
            <a:noFill/>
          </a:ln>
        </p:spPr>
      </p:pic>
      <p:sp>
        <p:nvSpPr>
          <p:cNvPr id="11" name="Google Shape;11;p10"/>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497D"/>
              </a:buClr>
              <a:buSzPts val="4400"/>
              <a:buFont typeface="Trebuchet MS"/>
              <a:buNone/>
              <a:defRPr sz="4400" b="0" i="0" u="none" strike="noStrike" cap="none">
                <a:solidFill>
                  <a:srgbClr val="1F497D"/>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0"/>
          <p:cNvSpPr txBox="1">
            <a:spLocks noGrp="1"/>
          </p:cNvSpPr>
          <p:nvPr>
            <p:ph type="body" idx="1"/>
          </p:nvPr>
        </p:nvSpPr>
        <p:spPr>
          <a:xfrm>
            <a:off x="838200" y="1687514"/>
            <a:ext cx="10515600" cy="448945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D7014D"/>
              </a:buClr>
              <a:buSzPts val="2800"/>
              <a:buFont typeface="Noto Sans Symbols"/>
              <a:buChar char="❑"/>
              <a:defRPr sz="2800" b="0" i="0" u="none" strike="noStrike" cap="none">
                <a:solidFill>
                  <a:schemeClr val="dk1"/>
                </a:solidFill>
                <a:latin typeface="Trebuchet MS"/>
                <a:ea typeface="Trebuchet MS"/>
                <a:cs typeface="Trebuchet MS"/>
                <a:sym typeface="Trebuchet MS"/>
              </a:defRPr>
            </a:lvl1pPr>
            <a:lvl2pPr marL="914400" marR="0" lvl="1" indent="-373380" algn="l" rtl="0">
              <a:lnSpc>
                <a:spcPct val="90000"/>
              </a:lnSpc>
              <a:spcBef>
                <a:spcPts val="500"/>
              </a:spcBef>
              <a:spcAft>
                <a:spcPts val="0"/>
              </a:spcAft>
              <a:buClr>
                <a:srgbClr val="0B3D91"/>
              </a:buClr>
              <a:buSzPts val="2280"/>
              <a:buFont typeface="Noto Sans Symbols"/>
              <a:buChar char="❑"/>
              <a:defRPr sz="2400" b="0" i="0" u="none" strike="noStrike" cap="none">
                <a:solidFill>
                  <a:schemeClr val="dk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rgbClr val="D70167"/>
              </a:buClr>
              <a:buSzPts val="1800"/>
              <a:buFont typeface="Noto Sans Symbols"/>
              <a:buChar char="❑"/>
              <a:defRPr sz="2000" b="0" i="0" u="none" strike="noStrike" cap="none">
                <a:solidFill>
                  <a:schemeClr val="dk1"/>
                </a:solidFill>
                <a:latin typeface="Trebuchet MS"/>
                <a:ea typeface="Trebuchet MS"/>
                <a:cs typeface="Trebuchet MS"/>
                <a:sym typeface="Trebuchet MS"/>
              </a:defRPr>
            </a:lvl3pPr>
            <a:lvl4pPr marL="1828800" marR="0" lvl="3" indent="-329183" algn="l" rtl="0">
              <a:lnSpc>
                <a:spcPct val="90000"/>
              </a:lnSpc>
              <a:spcBef>
                <a:spcPts val="500"/>
              </a:spcBef>
              <a:spcAft>
                <a:spcPts val="0"/>
              </a:spcAft>
              <a:buClr>
                <a:srgbClr val="D70167"/>
              </a:buClr>
              <a:buSzPts val="1584"/>
              <a:buFont typeface="Noto Sans Symbols"/>
              <a:buChar char="❑"/>
              <a:defRPr sz="1800" b="0" i="0" u="none" strike="noStrike" cap="none">
                <a:solidFill>
                  <a:schemeClr val="dk1"/>
                </a:solidFill>
                <a:latin typeface="Trebuchet MS"/>
                <a:ea typeface="Trebuchet MS"/>
                <a:cs typeface="Trebuchet MS"/>
                <a:sym typeface="Trebuchet MS"/>
              </a:defRPr>
            </a:lvl4pPr>
            <a:lvl5pPr marL="2286000" marR="0" lvl="4" indent="-326898" algn="l" rtl="0">
              <a:lnSpc>
                <a:spcPct val="90000"/>
              </a:lnSpc>
              <a:spcBef>
                <a:spcPts val="500"/>
              </a:spcBef>
              <a:spcAft>
                <a:spcPts val="0"/>
              </a:spcAft>
              <a:buClr>
                <a:srgbClr val="007931"/>
              </a:buClr>
              <a:buSzPts val="1548"/>
              <a:buFont typeface="Noto Sans Symbols"/>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3" name="Google Shape;13;p10"/>
          <p:cNvSpPr/>
          <p:nvPr/>
        </p:nvSpPr>
        <p:spPr>
          <a:xfrm>
            <a:off x="838200" y="1508126"/>
            <a:ext cx="11353800" cy="179387"/>
          </a:xfrm>
          <a:prstGeom prst="rect">
            <a:avLst/>
          </a:prstGeom>
          <a:solidFill>
            <a:srgbClr val="0B3D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4" name="Google Shape;14;p10"/>
          <p:cNvSpPr/>
          <p:nvPr/>
        </p:nvSpPr>
        <p:spPr>
          <a:xfrm>
            <a:off x="0" y="1508126"/>
            <a:ext cx="838200" cy="179387"/>
          </a:xfrm>
          <a:prstGeom prst="rect">
            <a:avLst/>
          </a:prstGeom>
          <a:solidFill>
            <a:srgbClr val="D701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5" name="Google Shape;15;p10"/>
          <p:cNvSpPr/>
          <p:nvPr/>
        </p:nvSpPr>
        <p:spPr>
          <a:xfrm>
            <a:off x="838200" y="1508125"/>
            <a:ext cx="838200" cy="179387"/>
          </a:xfrm>
          <a:prstGeom prst="rect">
            <a:avLst/>
          </a:prstGeom>
          <a:solidFill>
            <a:srgbClr val="FFD9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6" name="Google Shape;16;p10"/>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 name="Google Shape;17;p10"/>
          <p:cNvSpPr txBox="1">
            <a:spLocks noGrp="1"/>
          </p:cNvSpPr>
          <p:nvPr>
            <p:ph type="ftr" idx="11"/>
          </p:nvPr>
        </p:nvSpPr>
        <p:spPr>
          <a:xfrm>
            <a:off x="2116899" y="6251714"/>
            <a:ext cx="8129391" cy="469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8" name="Google Shape;18;p10"/>
          <p:cNvSpPr txBox="1"/>
          <p:nvPr/>
        </p:nvSpPr>
        <p:spPr>
          <a:xfrm>
            <a:off x="2116899" y="6356350"/>
            <a:ext cx="7517429"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850" b="1" i="0" u="none" strike="noStrike" cap="none">
                <a:solidFill>
                  <a:srgbClr val="0B3D91"/>
                </a:solidFill>
                <a:latin typeface="Trebuchet MS"/>
                <a:ea typeface="Trebuchet MS"/>
                <a:cs typeface="Trebuchet MS"/>
                <a:sym typeface="Trebuchet MS"/>
              </a:rPr>
              <a:t>A Complete Education for A Complete Person</a:t>
            </a:r>
            <a:r>
              <a:rPr lang="en-GB" sz="700" b="0" i="0" u="none" strike="noStrike" cap="none">
                <a:solidFill>
                  <a:schemeClr val="dk1"/>
                </a:solidFill>
                <a:latin typeface="Trebuchet MS"/>
                <a:ea typeface="Trebuchet MS"/>
                <a:cs typeface="Trebuchet MS"/>
                <a:sym typeface="Trebuchet MS"/>
              </a:rPr>
              <a:t/>
            </a:r>
            <a:br>
              <a:rPr lang="en-GB" sz="700" b="0" i="0" u="none" strike="noStrike" cap="none">
                <a:solidFill>
                  <a:schemeClr val="dk1"/>
                </a:solidFill>
                <a:latin typeface="Trebuchet MS"/>
                <a:ea typeface="Trebuchet MS"/>
                <a:cs typeface="Trebuchet MS"/>
                <a:sym typeface="Trebuchet MS"/>
              </a:rPr>
            </a:br>
            <a:r>
              <a:rPr lang="en-GB" sz="700" b="0" i="0" u="none" strike="noStrike" cap="none">
                <a:solidFill>
                  <a:schemeClr val="dk1"/>
                </a:solidFill>
                <a:latin typeface="Trebuchet MS"/>
                <a:ea typeface="Trebuchet MS"/>
                <a:cs typeface="Trebuchet MS"/>
                <a:sym typeface="Trebuchet MS"/>
              </a:rPr>
              <a:t>P.O. Box 4, Mukono, Uganda, Plot 67-173, Bishop Tucker Road, Mukono Hill | Tel: +256 (0) 312 350 800 Email: </a:t>
            </a:r>
            <a:r>
              <a:rPr lang="en-GB" sz="700" b="0" i="0" u="sng" strike="noStrike" cap="none">
                <a:solidFill>
                  <a:srgbClr val="0000FF"/>
                </a:solidFill>
                <a:latin typeface="Trebuchet MS"/>
                <a:ea typeface="Trebuchet MS"/>
                <a:cs typeface="Trebuchet MS"/>
                <a:sym typeface="Trebuchet MS"/>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info@ucu.ac.ug</a:t>
            </a:r>
            <a:r>
              <a:rPr lang="en-GB" sz="700" b="0" i="0" u="none" strike="noStrike" cap="none">
                <a:solidFill>
                  <a:srgbClr val="0000FF"/>
                </a:solidFill>
                <a:latin typeface="Trebuchet MS"/>
                <a:ea typeface="Trebuchet MS"/>
                <a:cs typeface="Trebuchet MS"/>
                <a:sym typeface="Trebuchet MS"/>
              </a:rPr>
              <a:t> </a:t>
            </a:r>
            <a:r>
              <a:rPr lang="en-GB" sz="700" b="0" i="0" u="none" strike="noStrike" cap="none">
                <a:solidFill>
                  <a:schemeClr val="dk1"/>
                </a:solidFill>
                <a:latin typeface="Trebuchet MS"/>
                <a:ea typeface="Trebuchet MS"/>
                <a:cs typeface="Trebuchet MS"/>
                <a:sym typeface="Trebuchet MS"/>
              </a:rPr>
              <a:t>Web: </a:t>
            </a:r>
            <a:r>
              <a:rPr lang="en-GB" sz="700" b="0" i="0" u="sng" strike="noStrike" cap="none">
                <a:solidFill>
                  <a:srgbClr val="0000FF"/>
                </a:solidFill>
                <a:latin typeface="Trebuchet MS"/>
                <a:ea typeface="Trebuchet MS"/>
                <a:cs typeface="Trebuchet MS"/>
                <a:sym typeface="Trebuchet MS"/>
              </a:rPr>
              <a:t>https://</a:t>
            </a:r>
            <a:r>
              <a:rPr lang="en-GB" sz="700" b="0" i="0" u="sng" strike="noStrike" cap="none">
                <a:solidFill>
                  <a:srgbClr val="0000FF"/>
                </a:solidFill>
                <a:latin typeface="Trebuchet MS"/>
                <a:ea typeface="Trebuchet MS"/>
                <a:cs typeface="Trebuchet MS"/>
                <a:sym typeface="Trebuchet MS"/>
                <a:hlinkClick r:id="rId1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ucu.ac.ug</a:t>
            </a:r>
            <a:endParaRPr sz="700" b="0" i="0" u="sng" strike="noStrike" cap="none">
              <a:solidFill>
                <a:srgbClr val="0000FF"/>
              </a:solidFill>
              <a:latin typeface="Trebuchet MS"/>
              <a:ea typeface="Trebuchet MS"/>
              <a:cs typeface="Trebuchet MS"/>
              <a:sym typeface="Trebuchet MS"/>
            </a:endParaRPr>
          </a:p>
          <a:p>
            <a:pPr marL="0" marR="0" lvl="0" indent="0" algn="ctr" rtl="0">
              <a:spcBef>
                <a:spcPts val="0"/>
              </a:spcBef>
              <a:spcAft>
                <a:spcPts val="0"/>
              </a:spcAft>
              <a:buNone/>
            </a:pPr>
            <a:r>
              <a:rPr lang="en-GB" sz="650" b="0" i="0" u="none" strike="noStrike" cap="none">
                <a:solidFill>
                  <a:schemeClr val="dk1"/>
                </a:solidFill>
                <a:latin typeface="Trebuchet MS"/>
                <a:ea typeface="Trebuchet MS"/>
                <a:cs typeface="Trebuchet MS"/>
                <a:sym typeface="Trebuchet MS"/>
              </a:rPr>
              <a:t>Founded by the Province of the Church of Uganda. Chartered by the Government of Uganda</a:t>
            </a:r>
            <a:endParaRPr sz="650" b="0" i="0" u="none" strike="noStrike" cap="none">
              <a:solidFill>
                <a:schemeClr val="dk1"/>
              </a:solidFill>
              <a:latin typeface="Trebuchet MS"/>
              <a:ea typeface="Trebuchet MS"/>
              <a:cs typeface="Trebuchet MS"/>
              <a:sym typeface="Trebuchet MS"/>
            </a:endParaRPr>
          </a:p>
        </p:txBody>
      </p:sp>
      <p:cxnSp>
        <p:nvCxnSpPr>
          <p:cNvPr id="19" name="Google Shape;19;p10"/>
          <p:cNvCxnSpPr/>
          <p:nvPr/>
        </p:nvCxnSpPr>
        <p:spPr>
          <a:xfrm>
            <a:off x="0" y="6395027"/>
            <a:ext cx="12192000" cy="0"/>
          </a:xfrm>
          <a:prstGeom prst="straightConnector1">
            <a:avLst/>
          </a:prstGeom>
          <a:noFill/>
          <a:ln w="12700" cap="flat" cmpd="sng">
            <a:solidFill>
              <a:srgbClr val="D70167"/>
            </a:solidFill>
            <a:prstDash val="solid"/>
            <a:miter lim="800000"/>
            <a:headEnd type="none" w="sm" len="sm"/>
            <a:tailEnd type="none" w="sm" len="sm"/>
          </a:ln>
        </p:spPr>
      </p:cxnSp>
      <p:pic>
        <p:nvPicPr>
          <p:cNvPr id="20" name="Google Shape;20;p10"/>
          <p:cNvPicPr preferRelativeResize="0"/>
          <p:nvPr/>
        </p:nvPicPr>
        <p:blipFill rotWithShape="1">
          <a:blip r:embed="rId14">
            <a:alphaModFix/>
          </a:blip>
          <a:srcRect b="42643"/>
          <a:stretch/>
        </p:blipFill>
        <p:spPr>
          <a:xfrm>
            <a:off x="0" y="5412967"/>
            <a:ext cx="1162289" cy="1445033"/>
          </a:xfrm>
          <a:prstGeom prst="rect">
            <a:avLst/>
          </a:prstGeom>
          <a:noFill/>
          <a:ln>
            <a:noFill/>
          </a:ln>
        </p:spPr>
      </p:pic>
      <p:sp>
        <p:nvSpPr>
          <p:cNvPr id="21" name="Google Shape;2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rebuchet MS"/>
                <a:ea typeface="Trebuchet MS"/>
                <a:cs typeface="Trebuchet MS"/>
                <a:sym typeface="Trebuchet MS"/>
              </a:defRPr>
            </a:lvl1pPr>
            <a:lvl2pPr marL="0" marR="0" lvl="1" indent="0" algn="r" rtl="0">
              <a:spcBef>
                <a:spcPts val="0"/>
              </a:spcBef>
              <a:buNone/>
              <a:defRPr sz="1200" b="0" i="0" u="none" strike="noStrike" cap="none">
                <a:solidFill>
                  <a:srgbClr val="888888"/>
                </a:solidFill>
                <a:latin typeface="Trebuchet MS"/>
                <a:ea typeface="Trebuchet MS"/>
                <a:cs typeface="Trebuchet MS"/>
                <a:sym typeface="Trebuchet MS"/>
              </a:defRPr>
            </a:lvl2pPr>
            <a:lvl3pPr marL="0" marR="0" lvl="2" indent="0" algn="r" rtl="0">
              <a:spcBef>
                <a:spcPts val="0"/>
              </a:spcBef>
              <a:buNone/>
              <a:defRPr sz="1200" b="0" i="0" u="none" strike="noStrike" cap="none">
                <a:solidFill>
                  <a:srgbClr val="888888"/>
                </a:solidFill>
                <a:latin typeface="Trebuchet MS"/>
                <a:ea typeface="Trebuchet MS"/>
                <a:cs typeface="Trebuchet MS"/>
                <a:sym typeface="Trebuchet MS"/>
              </a:defRPr>
            </a:lvl3pPr>
            <a:lvl4pPr marL="0" marR="0" lvl="3" indent="0" algn="r" rtl="0">
              <a:spcBef>
                <a:spcPts val="0"/>
              </a:spcBef>
              <a:buNone/>
              <a:defRPr sz="1200" b="0" i="0" u="none" strike="noStrike" cap="none">
                <a:solidFill>
                  <a:srgbClr val="888888"/>
                </a:solidFill>
                <a:latin typeface="Trebuchet MS"/>
                <a:ea typeface="Trebuchet MS"/>
                <a:cs typeface="Trebuchet MS"/>
                <a:sym typeface="Trebuchet MS"/>
              </a:defRPr>
            </a:lvl4pPr>
            <a:lvl5pPr marL="0" marR="0" lvl="4" indent="0" algn="r" rtl="0">
              <a:spcBef>
                <a:spcPts val="0"/>
              </a:spcBef>
              <a:buNone/>
              <a:defRPr sz="1200" b="0" i="0" u="none" strike="noStrike" cap="none">
                <a:solidFill>
                  <a:srgbClr val="888888"/>
                </a:solidFill>
                <a:latin typeface="Trebuchet MS"/>
                <a:ea typeface="Trebuchet MS"/>
                <a:cs typeface="Trebuchet MS"/>
                <a:sym typeface="Trebuchet MS"/>
              </a:defRPr>
            </a:lvl5pPr>
            <a:lvl6pPr marL="0" marR="0" lvl="5" indent="0" algn="r" rtl="0">
              <a:spcBef>
                <a:spcPts val="0"/>
              </a:spcBef>
              <a:buNone/>
              <a:defRPr sz="1200" b="0" i="0" u="none" strike="noStrike" cap="none">
                <a:solidFill>
                  <a:srgbClr val="888888"/>
                </a:solidFill>
                <a:latin typeface="Trebuchet MS"/>
                <a:ea typeface="Trebuchet MS"/>
                <a:cs typeface="Trebuchet MS"/>
                <a:sym typeface="Trebuchet MS"/>
              </a:defRPr>
            </a:lvl6pPr>
            <a:lvl7pPr marL="0" marR="0" lvl="6" indent="0" algn="r" rtl="0">
              <a:spcBef>
                <a:spcPts val="0"/>
              </a:spcBef>
              <a:buNone/>
              <a:defRPr sz="1200" b="0" i="0" u="none" strike="noStrike" cap="none">
                <a:solidFill>
                  <a:srgbClr val="888888"/>
                </a:solidFill>
                <a:latin typeface="Trebuchet MS"/>
                <a:ea typeface="Trebuchet MS"/>
                <a:cs typeface="Trebuchet MS"/>
                <a:sym typeface="Trebuchet MS"/>
              </a:defRPr>
            </a:lvl7pPr>
            <a:lvl8pPr marL="0" marR="0" lvl="7" indent="0" algn="r" rtl="0">
              <a:spcBef>
                <a:spcPts val="0"/>
              </a:spcBef>
              <a:buNone/>
              <a:defRPr sz="1200" b="0" i="0" u="none" strike="noStrike" cap="none">
                <a:solidFill>
                  <a:srgbClr val="888888"/>
                </a:solidFill>
                <a:latin typeface="Trebuchet MS"/>
                <a:ea typeface="Trebuchet MS"/>
                <a:cs typeface="Trebuchet MS"/>
                <a:sym typeface="Trebuchet MS"/>
              </a:defRPr>
            </a:lvl8pPr>
            <a:lvl9pPr marL="0" marR="0" lvl="8" indent="0" algn="r" rtl="0">
              <a:spcBef>
                <a:spcPts val="0"/>
              </a:spcBef>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1"/>
          <p:cNvSpPr txBox="1"/>
          <p:nvPr/>
        </p:nvSpPr>
        <p:spPr>
          <a:xfrm>
            <a:off x="1007534" y="5551742"/>
            <a:ext cx="3733800" cy="820381"/>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29" name="Google Shape;129;p1"/>
          <p:cNvSpPr txBox="1"/>
          <p:nvPr/>
        </p:nvSpPr>
        <p:spPr>
          <a:xfrm>
            <a:off x="937001" y="5579763"/>
            <a:ext cx="3804333" cy="83185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Trebuchet MS"/>
              <a:buNone/>
            </a:pPr>
            <a:r>
              <a:rPr lang="en-GB" sz="2000" dirty="0" smtClean="0">
                <a:solidFill>
                  <a:schemeClr val="dk1"/>
                </a:solidFill>
                <a:latin typeface="Trebuchet MS"/>
                <a:ea typeface="Trebuchet MS"/>
                <a:cs typeface="Trebuchet MS"/>
                <a:sym typeface="Trebuchet MS"/>
              </a:rPr>
              <a:t>Ayebare Moses</a:t>
            </a:r>
            <a:endParaRPr sz="2000" b="0" u="none" dirty="0">
              <a:solidFill>
                <a:schemeClr val="dk1"/>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002060"/>
              </a:buClr>
              <a:buSzPts val="1400"/>
              <a:buFont typeface="Trebuchet MS"/>
              <a:buNone/>
            </a:pPr>
            <a:r>
              <a:rPr lang="en-GB" sz="1400" b="1" u="none" dirty="0" smtClean="0">
                <a:solidFill>
                  <a:srgbClr val="002060"/>
                </a:solidFill>
                <a:latin typeface="Trebuchet MS"/>
                <a:ea typeface="Trebuchet MS"/>
                <a:cs typeface="Trebuchet MS"/>
                <a:sym typeface="Trebuchet MS"/>
              </a:rPr>
              <a:t>Department </a:t>
            </a:r>
            <a:r>
              <a:rPr lang="en-GB" sz="1400" b="1" u="none" dirty="0">
                <a:solidFill>
                  <a:srgbClr val="002060"/>
                </a:solidFill>
                <a:latin typeface="Trebuchet MS"/>
                <a:ea typeface="Trebuchet MS"/>
                <a:cs typeface="Trebuchet MS"/>
                <a:sym typeface="Trebuchet MS"/>
              </a:rPr>
              <a:t>of Computing &amp; Technology</a:t>
            </a:r>
            <a:endParaRPr dirty="0"/>
          </a:p>
          <a:p>
            <a:pPr marL="0" marR="0" lvl="0" indent="0" algn="l" rtl="0">
              <a:lnSpc>
                <a:spcPct val="90000"/>
              </a:lnSpc>
              <a:spcBef>
                <a:spcPts val="0"/>
              </a:spcBef>
              <a:spcAft>
                <a:spcPts val="0"/>
              </a:spcAft>
              <a:buClr>
                <a:srgbClr val="C00000"/>
              </a:buClr>
              <a:buSzPts val="1400"/>
              <a:buFont typeface="Trebuchet MS"/>
              <a:buNone/>
            </a:pPr>
            <a:r>
              <a:rPr lang="en-GB" sz="1400" b="0" u="none" dirty="0">
                <a:solidFill>
                  <a:srgbClr val="C00000"/>
                </a:solidFill>
                <a:latin typeface="Trebuchet MS"/>
                <a:ea typeface="Trebuchet MS"/>
                <a:cs typeface="Trebuchet MS"/>
                <a:sym typeface="Trebuchet MS"/>
              </a:rPr>
              <a:t>Faculty of Engineering, Design &amp; Technology</a:t>
            </a:r>
            <a:endParaRPr dirty="0"/>
          </a:p>
        </p:txBody>
      </p:sp>
      <p:sp>
        <p:nvSpPr>
          <p:cNvPr id="130" name="Google Shape;130;p1"/>
          <p:cNvSpPr txBox="1"/>
          <p:nvPr/>
        </p:nvSpPr>
        <p:spPr>
          <a:xfrm>
            <a:off x="1" y="2156859"/>
            <a:ext cx="12191999" cy="1325563"/>
          </a:xfrm>
          <a:prstGeom prst="rect">
            <a:avLst/>
          </a:prstGeom>
          <a:solidFill>
            <a:srgbClr val="0A3D91"/>
          </a:solidFill>
          <a:ln w="9525" cap="flat" cmpd="sng">
            <a:solidFill>
              <a:srgbClr val="0A3D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Trebuchet MS"/>
              <a:buNone/>
            </a:pPr>
            <a:endParaRPr sz="2800" b="0" u="none">
              <a:solidFill>
                <a:srgbClr val="FFFF00"/>
              </a:solidFill>
              <a:latin typeface="Trebuchet MS"/>
              <a:ea typeface="Trebuchet MS"/>
              <a:cs typeface="Trebuchet MS"/>
              <a:sym typeface="Trebuchet MS"/>
            </a:endParaRPr>
          </a:p>
        </p:txBody>
      </p:sp>
      <p:sp>
        <p:nvSpPr>
          <p:cNvPr id="131" name="Google Shape;131;p1"/>
          <p:cNvSpPr txBox="1"/>
          <p:nvPr/>
        </p:nvSpPr>
        <p:spPr>
          <a:xfrm>
            <a:off x="1" y="2181298"/>
            <a:ext cx="12191999" cy="889481"/>
          </a:xfrm>
          <a:prstGeom prst="rect">
            <a:avLst/>
          </a:prstGeom>
          <a:noFill/>
          <a:ln w="9525" cap="flat" cmpd="sng">
            <a:solidFill>
              <a:srgbClr val="0A3D91"/>
            </a:solidFill>
            <a:prstDash val="solid"/>
            <a:round/>
            <a:headEnd type="none" w="sm" len="sm"/>
            <a:tailEnd type="none" w="sm" len="sm"/>
          </a:ln>
        </p:spPr>
        <p:txBody>
          <a:bodyPr spcFirstLastPara="1" wrap="square" lIns="91425" tIns="45700" rIns="91425" bIns="45700" anchor="ctr" anchorCtr="0">
            <a:noAutofit/>
          </a:bodyPr>
          <a:lstStyle/>
          <a:p>
            <a:pPr lvl="0" algn="ctr">
              <a:lnSpc>
                <a:spcPct val="90000"/>
              </a:lnSpc>
              <a:buClr>
                <a:schemeClr val="lt1"/>
              </a:buClr>
              <a:buSzPts val="4800"/>
            </a:pPr>
            <a:r>
              <a:rPr lang="en-US" sz="4400" dirty="0" smtClean="0">
                <a:solidFill>
                  <a:schemeClr val="bg1"/>
                </a:solidFill>
              </a:rPr>
              <a:t>DESIGN &amp; ANALYSIS OF ALGORITHMS</a:t>
            </a:r>
            <a:endParaRPr sz="4400" dirty="0">
              <a:solidFill>
                <a:schemeClr val="bg1"/>
              </a:solidFill>
            </a:endParaRPr>
          </a:p>
        </p:txBody>
      </p:sp>
      <p:sp>
        <p:nvSpPr>
          <p:cNvPr id="132" name="Google Shape;132;p1"/>
          <p:cNvSpPr txBox="1"/>
          <p:nvPr/>
        </p:nvSpPr>
        <p:spPr>
          <a:xfrm>
            <a:off x="-2" y="2819880"/>
            <a:ext cx="12191999" cy="609120"/>
          </a:xfrm>
          <a:prstGeom prst="rect">
            <a:avLst/>
          </a:prstGeom>
          <a:noFill/>
          <a:ln w="9525" cap="flat" cmpd="sng">
            <a:solidFill>
              <a:srgbClr val="0A3D91"/>
            </a:solidFill>
            <a:prstDash val="solid"/>
            <a:round/>
            <a:headEnd type="none" w="sm" len="sm"/>
            <a:tailEnd type="none" w="sm" len="sm"/>
          </a:ln>
        </p:spPr>
        <p:txBody>
          <a:bodyPr spcFirstLastPara="1" wrap="square" lIns="91425" tIns="45700" rIns="91425" bIns="45700" anchor="ctr" anchorCtr="0">
            <a:noAutofit/>
          </a:bodyPr>
          <a:lstStyle/>
          <a:p>
            <a:pPr lvl="0" algn="ctr">
              <a:lnSpc>
                <a:spcPct val="90000"/>
              </a:lnSpc>
              <a:buClr>
                <a:srgbClr val="FFFF00"/>
              </a:buClr>
              <a:buSzPts val="2800"/>
            </a:pPr>
            <a:r>
              <a:rPr lang="en-GB" sz="2800" b="0" u="none" dirty="0" smtClean="0">
                <a:solidFill>
                  <a:srgbClr val="FFFF00"/>
                </a:solidFill>
                <a:latin typeface="Trebuchet MS"/>
                <a:ea typeface="Trebuchet MS"/>
                <a:cs typeface="Trebuchet MS"/>
                <a:sym typeface="Trebuchet MS"/>
              </a:rPr>
              <a:t> (</a:t>
            </a:r>
            <a:r>
              <a:rPr lang="en-US" sz="2800" dirty="0" smtClean="0">
                <a:solidFill>
                  <a:srgbClr val="FFFF00"/>
                </a:solidFill>
                <a:ea typeface="Trebuchet MS"/>
              </a:rPr>
              <a:t>BSCS 2:1</a:t>
            </a:r>
            <a:r>
              <a:rPr lang="en-GB" sz="2800" b="0" u="none" dirty="0" smtClean="0">
                <a:solidFill>
                  <a:srgbClr val="FFFF00"/>
                </a:solidFill>
                <a:latin typeface="Trebuchet MS"/>
                <a:ea typeface="Trebuchet MS"/>
                <a:cs typeface="Trebuchet MS"/>
                <a:sym typeface="Trebuchet MS"/>
              </a:rPr>
              <a:t>)</a:t>
            </a:r>
            <a:endParaRPr sz="2800" b="0" u="none" dirty="0">
              <a:solidFill>
                <a:srgbClr val="FFFF00"/>
              </a:solidFill>
              <a:latin typeface="Trebuchet MS"/>
              <a:ea typeface="Trebuchet MS"/>
              <a:cs typeface="Trebuchet MS"/>
              <a:sym typeface="Trebuchet MS"/>
            </a:endParaRPr>
          </a:p>
        </p:txBody>
      </p:sp>
      <p:sp>
        <p:nvSpPr>
          <p:cNvPr id="133" name="Google Shape;133;p1"/>
          <p:cNvSpPr txBox="1"/>
          <p:nvPr/>
        </p:nvSpPr>
        <p:spPr>
          <a:xfrm>
            <a:off x="9656407" y="5971302"/>
            <a:ext cx="2535593" cy="44032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5"/>
              </a:buClr>
              <a:buSzPts val="1600"/>
              <a:buFont typeface="Trebuchet MS"/>
              <a:buNone/>
            </a:pPr>
            <a:r>
              <a:rPr lang="en-GB" sz="1600" b="0" u="none">
                <a:solidFill>
                  <a:schemeClr val="accent5"/>
                </a:solidFill>
                <a:latin typeface="Trebuchet MS"/>
                <a:ea typeface="Trebuchet MS"/>
                <a:cs typeface="Trebuchet MS"/>
                <a:sym typeface="Trebuchet MS"/>
              </a:rPr>
              <a:t>Mon </a:t>
            </a:r>
            <a:r>
              <a:rPr lang="en-GB" sz="1600">
                <a:solidFill>
                  <a:schemeClr val="accent5"/>
                </a:solidFill>
                <a:latin typeface="Trebuchet MS"/>
                <a:ea typeface="Trebuchet MS"/>
                <a:cs typeface="Trebuchet MS"/>
                <a:sym typeface="Trebuchet MS"/>
              </a:rPr>
              <a:t>5</a:t>
            </a:r>
            <a:r>
              <a:rPr lang="en-GB" sz="1600" b="0" u="none" baseline="30000">
                <a:solidFill>
                  <a:schemeClr val="accent5"/>
                </a:solidFill>
                <a:latin typeface="Trebuchet MS"/>
                <a:ea typeface="Trebuchet MS"/>
                <a:cs typeface="Trebuchet MS"/>
                <a:sym typeface="Trebuchet MS"/>
              </a:rPr>
              <a:t>th</a:t>
            </a:r>
            <a:r>
              <a:rPr lang="en-GB" sz="1600" b="0" u="none">
                <a:solidFill>
                  <a:schemeClr val="accent5"/>
                </a:solidFill>
                <a:latin typeface="Trebuchet MS"/>
                <a:ea typeface="Trebuchet MS"/>
                <a:cs typeface="Trebuchet MS"/>
                <a:sym typeface="Trebuchet MS"/>
              </a:rPr>
              <a:t> </a:t>
            </a:r>
            <a:r>
              <a:rPr lang="en-GB" sz="1600">
                <a:solidFill>
                  <a:schemeClr val="accent5"/>
                </a:solidFill>
                <a:latin typeface="Trebuchet MS"/>
                <a:ea typeface="Trebuchet MS"/>
                <a:cs typeface="Trebuchet MS"/>
                <a:sym typeface="Trebuchet MS"/>
              </a:rPr>
              <a:t>Feb</a:t>
            </a:r>
            <a:r>
              <a:rPr lang="en-GB" sz="1600" b="0" u="none">
                <a:solidFill>
                  <a:schemeClr val="accent5"/>
                </a:solidFill>
                <a:latin typeface="Trebuchet MS"/>
                <a:ea typeface="Trebuchet MS"/>
                <a:cs typeface="Trebuchet MS"/>
                <a:sym typeface="Trebuchet MS"/>
              </a:rPr>
              <a:t> 202</a:t>
            </a:r>
            <a:r>
              <a:rPr lang="en-GB" sz="1600">
                <a:solidFill>
                  <a:schemeClr val="accent5"/>
                </a:solidFill>
                <a:latin typeface="Trebuchet MS"/>
                <a:ea typeface="Trebuchet MS"/>
                <a:cs typeface="Trebuchet MS"/>
                <a:sym typeface="Trebuchet MS"/>
              </a:rPr>
              <a:t>4</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Average Case: O(nlog⁡</a:t>
            </a:r>
            <a:r>
              <a:rPr lang="pt-BR" dirty="0" smtClean="0"/>
              <a:t>n)</a:t>
            </a:r>
            <a:endParaRPr lang="en-US" dirty="0"/>
          </a:p>
        </p:txBody>
      </p:sp>
      <p:sp>
        <p:nvSpPr>
          <p:cNvPr id="3" name="Text Placeholder 2"/>
          <p:cNvSpPr>
            <a:spLocks noGrp="1"/>
          </p:cNvSpPr>
          <p:nvPr>
            <p:ph type="body" idx="1"/>
          </p:nvPr>
        </p:nvSpPr>
        <p:spPr/>
        <p:txBody>
          <a:bodyPr/>
          <a:lstStyle/>
          <a:p>
            <a:r>
              <a:rPr lang="en-US" dirty="0"/>
              <a:t>On average, the pivot does not split the array perfectly into two equal halves, but it does not result in highly unbalanced partitions either. </a:t>
            </a:r>
            <a:endParaRPr lang="en-US" dirty="0" smtClean="0"/>
          </a:p>
          <a:p>
            <a:r>
              <a:rPr lang="en-US" dirty="0" smtClean="0"/>
              <a:t>Most </a:t>
            </a:r>
            <a:r>
              <a:rPr lang="en-US" dirty="0"/>
              <a:t>of the time, the pivot will create sub-arrays that are reasonably balanced (e.g., one sub-array has 60% of the elements, the other has 40%).</a:t>
            </a:r>
          </a:p>
        </p:txBody>
      </p:sp>
    </p:spTree>
    <p:extLst>
      <p:ext uri="{BB962C8B-B14F-4D97-AF65-F5344CB8AC3E}">
        <p14:creationId xmlns:p14="http://schemas.microsoft.com/office/powerpoint/2010/main" val="225928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Text Placeholder 2"/>
          <p:cNvSpPr>
            <a:spLocks noGrp="1"/>
          </p:cNvSpPr>
          <p:nvPr>
            <p:ph type="body" idx="1"/>
          </p:nvPr>
        </p:nvSpPr>
        <p:spPr/>
        <p:txBody>
          <a:bodyPr>
            <a:normAutofit/>
          </a:bodyPr>
          <a:lstStyle/>
          <a:p>
            <a:r>
              <a:rPr lang="en-US" sz="2400" dirty="0"/>
              <a:t>In the average case, the array is still divided into smaller sub-arrays, but not necessarily into perfect halves. The sub-arrays' sizes might be uneven, but not drastically</a:t>
            </a:r>
            <a:r>
              <a:rPr lang="en-US" sz="2400" dirty="0" smtClean="0"/>
              <a:t>.</a:t>
            </a:r>
          </a:p>
          <a:p>
            <a:r>
              <a:rPr lang="en-US" sz="2400" dirty="0"/>
              <a:t>The partitioning step still requires scanning through </a:t>
            </a:r>
            <a:r>
              <a:rPr lang="en-US" sz="2400" dirty="0" smtClean="0"/>
              <a:t>n </a:t>
            </a:r>
            <a:r>
              <a:rPr lang="en-US" sz="2400" dirty="0"/>
              <a:t>elements to place the pivot in its correct position, so the work at each level is </a:t>
            </a:r>
            <a:r>
              <a:rPr lang="en-US" sz="2400" dirty="0" smtClean="0"/>
              <a:t>O(n).</a:t>
            </a:r>
          </a:p>
          <a:p>
            <a:r>
              <a:rPr lang="en-US" sz="2400" dirty="0"/>
              <a:t>The number of levels in the recursion tree is still logarithmic, though not exactly log</a:t>
            </a:r>
            <a:r>
              <a:rPr lang="en-US" sz="2400" dirty="0" smtClean="0"/>
              <a:t>⁡ n </a:t>
            </a:r>
            <a:r>
              <a:rPr lang="en-US" sz="2400" dirty="0"/>
              <a:t>because of the uneven splits. It can be slightly deeper or shallower depending on the specific partitions, but it remains proportional to log</a:t>
            </a:r>
            <a:r>
              <a:rPr lang="en-US" sz="2400" dirty="0" smtClean="0"/>
              <a:t>⁡ n.</a:t>
            </a:r>
            <a:endParaRPr lang="en-US" sz="2400" dirty="0"/>
          </a:p>
        </p:txBody>
      </p:sp>
    </p:spTree>
    <p:extLst>
      <p:ext uri="{BB962C8B-B14F-4D97-AF65-F5344CB8AC3E}">
        <p14:creationId xmlns:p14="http://schemas.microsoft.com/office/powerpoint/2010/main" val="171384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for Average Case</a:t>
            </a:r>
            <a:endParaRPr lang="en-US" dirty="0"/>
          </a:p>
        </p:txBody>
      </p:sp>
      <p:sp>
        <p:nvSpPr>
          <p:cNvPr id="3" name="Text Placeholder 2"/>
          <p:cNvSpPr>
            <a:spLocks noGrp="1"/>
          </p:cNvSpPr>
          <p:nvPr>
            <p:ph type="body" idx="1"/>
          </p:nvPr>
        </p:nvSpPr>
        <p:spPr/>
        <p:txBody>
          <a:bodyPr>
            <a:normAutofit/>
          </a:bodyPr>
          <a:lstStyle/>
          <a:p>
            <a:r>
              <a:rPr lang="en-US" sz="2400" dirty="0"/>
              <a:t>Although not perfectly balanced, the depth of the recursion tree is still approximately log</a:t>
            </a:r>
            <a:r>
              <a:rPr lang="en-US" sz="2400" dirty="0" smtClean="0"/>
              <a:t>⁡ 𝑛.</a:t>
            </a:r>
          </a:p>
          <a:p>
            <a:r>
              <a:rPr lang="en-US" sz="2400" dirty="0" smtClean="0"/>
              <a:t>The </a:t>
            </a:r>
            <a:r>
              <a:rPr lang="en-US" sz="2400" dirty="0"/>
              <a:t>work done at each level is 𝑂(𝑛</a:t>
            </a:r>
            <a:r>
              <a:rPr lang="en-US" sz="2400" dirty="0" smtClean="0"/>
              <a:t>).</a:t>
            </a:r>
          </a:p>
          <a:p>
            <a:r>
              <a:rPr lang="en-US" sz="2400" dirty="0" smtClean="0"/>
              <a:t>Therefore</a:t>
            </a:r>
            <a:r>
              <a:rPr lang="en-US" sz="2400" dirty="0"/>
              <a:t>, the total time complexity remains 𝑂</a:t>
            </a:r>
            <a:r>
              <a:rPr lang="en-US" sz="2400" dirty="0" smtClean="0"/>
              <a:t>(n) x 0(log n)=O(n log n).</a:t>
            </a:r>
          </a:p>
          <a:p>
            <a:r>
              <a:rPr lang="en-US" sz="2400" b="1" dirty="0" smtClean="0"/>
              <a:t>Why </a:t>
            </a:r>
            <a:r>
              <a:rPr lang="en-US" sz="2400" b="1" dirty="0"/>
              <a:t>This Holds: </a:t>
            </a:r>
            <a:r>
              <a:rPr lang="en-US" sz="2400" dirty="0"/>
              <a:t>The average-case efficiency is robust because even when partitions are not perfectly balanced, the division is sufficient to keep the number of levels logarithmic.</a:t>
            </a:r>
          </a:p>
        </p:txBody>
      </p:sp>
    </p:spTree>
    <p:extLst>
      <p:ext uri="{BB962C8B-B14F-4D97-AF65-F5344CB8AC3E}">
        <p14:creationId xmlns:p14="http://schemas.microsoft.com/office/powerpoint/2010/main" val="177114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O(n</a:t>
            </a:r>
            <a:r>
              <a:rPr lang="en-US" baseline="30000" dirty="0" smtClean="0"/>
              <a:t>2</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Occurs </a:t>
            </a:r>
            <a:r>
              <a:rPr lang="en-US" dirty="0"/>
              <a:t>when the pivot consistently ends up being the smallest or largest element in the array. </a:t>
            </a:r>
            <a:endParaRPr lang="en-US" dirty="0" smtClean="0"/>
          </a:p>
          <a:p>
            <a:r>
              <a:rPr lang="en-US" dirty="0" smtClean="0"/>
              <a:t>This </a:t>
            </a:r>
            <a:r>
              <a:rPr lang="en-US" dirty="0"/>
              <a:t>scenario often happens when the array is already sorted (either in ascending or descending order) and the pivot is chosen as the first, last, or another poor choice.</a:t>
            </a:r>
          </a:p>
        </p:txBody>
      </p:sp>
    </p:spTree>
    <p:extLst>
      <p:ext uri="{BB962C8B-B14F-4D97-AF65-F5344CB8AC3E}">
        <p14:creationId xmlns:p14="http://schemas.microsoft.com/office/powerpoint/2010/main" val="326506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Text Placeholder 2"/>
          <p:cNvSpPr>
            <a:spLocks noGrp="1"/>
          </p:cNvSpPr>
          <p:nvPr>
            <p:ph type="body" idx="1"/>
          </p:nvPr>
        </p:nvSpPr>
        <p:spPr/>
        <p:txBody>
          <a:bodyPr>
            <a:normAutofit/>
          </a:bodyPr>
          <a:lstStyle/>
          <a:p>
            <a:r>
              <a:rPr lang="en-US" sz="2400" dirty="0"/>
              <a:t>When the pivot is always the smallest or largest element, Quick Sort ends up creating one very small sub-array (with zero elements) and one large sub-array (with 𝑛−</a:t>
            </a:r>
            <a:r>
              <a:rPr lang="en-US" sz="2400" dirty="0" smtClean="0"/>
              <a:t>1 elements</a:t>
            </a:r>
            <a:r>
              <a:rPr lang="en-US" sz="2400" dirty="0"/>
              <a:t>) after each partition</a:t>
            </a:r>
            <a:r>
              <a:rPr lang="en-US" sz="2400" dirty="0" smtClean="0"/>
              <a:t>.</a:t>
            </a:r>
          </a:p>
          <a:p>
            <a:r>
              <a:rPr lang="en-US" sz="2400" dirty="0" smtClean="0"/>
              <a:t>The </a:t>
            </a:r>
            <a:r>
              <a:rPr lang="en-US" sz="2400" dirty="0"/>
              <a:t>partitioning step still involves scanning through all 𝑛n elements to find the pivot's correct position, taking </a:t>
            </a:r>
            <a:r>
              <a:rPr lang="en-US" sz="2400" dirty="0" smtClean="0"/>
              <a:t>O(n</a:t>
            </a:r>
            <a:r>
              <a:rPr lang="en-US" sz="2400" dirty="0"/>
              <a:t>) time</a:t>
            </a:r>
            <a:r>
              <a:rPr lang="en-US" sz="2400" dirty="0" smtClean="0"/>
              <a:t>.</a:t>
            </a:r>
          </a:p>
          <a:p>
            <a:r>
              <a:rPr lang="en-US" sz="2400" dirty="0" smtClean="0"/>
              <a:t>Because </a:t>
            </a:r>
            <a:r>
              <a:rPr lang="en-US" sz="2400" dirty="0"/>
              <a:t>the pivot does not effectively divide the array into smaller pieces, the recursion depth becomes very large. </a:t>
            </a:r>
            <a:endParaRPr lang="en-US" sz="2400" dirty="0" smtClean="0"/>
          </a:p>
          <a:p>
            <a:r>
              <a:rPr lang="en-US" sz="2400" dirty="0" smtClean="0"/>
              <a:t>In </a:t>
            </a:r>
            <a:r>
              <a:rPr lang="en-US" sz="2400" dirty="0"/>
              <a:t>the worst case, the array is reduced by only one element at each step, leading to a total of </a:t>
            </a:r>
            <a:r>
              <a:rPr lang="en-US" sz="2400" dirty="0" smtClean="0"/>
              <a:t>𝑛 </a:t>
            </a:r>
            <a:r>
              <a:rPr lang="en-US" sz="2400" dirty="0"/>
              <a:t>levels in the recursion tree.</a:t>
            </a:r>
          </a:p>
        </p:txBody>
      </p:sp>
    </p:spTree>
    <p:extLst>
      <p:ext uri="{BB962C8B-B14F-4D97-AF65-F5344CB8AC3E}">
        <p14:creationId xmlns:p14="http://schemas.microsoft.com/office/powerpoint/2010/main" val="308941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for Worst Case</a:t>
            </a:r>
            <a:endParaRPr lang="en-US" dirty="0"/>
          </a:p>
        </p:txBody>
      </p:sp>
      <p:sp>
        <p:nvSpPr>
          <p:cNvPr id="3" name="Text Placeholder 2"/>
          <p:cNvSpPr>
            <a:spLocks noGrp="1"/>
          </p:cNvSpPr>
          <p:nvPr>
            <p:ph type="body" idx="1"/>
          </p:nvPr>
        </p:nvSpPr>
        <p:spPr/>
        <p:txBody>
          <a:bodyPr>
            <a:normAutofit/>
          </a:bodyPr>
          <a:lstStyle/>
          <a:p>
            <a:r>
              <a:rPr lang="en-US" sz="2400" dirty="0"/>
              <a:t>At each level, Quick Sort performs 𝑂(𝑛</a:t>
            </a:r>
            <a:r>
              <a:rPr lang="en-US" sz="2400" dirty="0" smtClean="0"/>
              <a:t>) </a:t>
            </a:r>
            <a:r>
              <a:rPr lang="en-US" sz="2400" dirty="0"/>
              <a:t>work for partitioning</a:t>
            </a:r>
            <a:r>
              <a:rPr lang="en-US" sz="2400" dirty="0" smtClean="0"/>
              <a:t>.</a:t>
            </a:r>
          </a:p>
          <a:p>
            <a:r>
              <a:rPr lang="en-US" sz="2400" dirty="0" smtClean="0"/>
              <a:t>The </a:t>
            </a:r>
            <a:r>
              <a:rPr lang="en-US" sz="2400" dirty="0"/>
              <a:t>number of levels in the recursion tree is </a:t>
            </a:r>
            <a:r>
              <a:rPr lang="en-US" sz="2400" dirty="0" smtClean="0"/>
              <a:t>𝑛 </a:t>
            </a:r>
            <a:r>
              <a:rPr lang="en-US" sz="2400" dirty="0"/>
              <a:t>because the array size is reduced by only one element at each step</a:t>
            </a:r>
            <a:r>
              <a:rPr lang="en-US" sz="2400" dirty="0" smtClean="0"/>
              <a:t>.</a:t>
            </a:r>
          </a:p>
          <a:p>
            <a:r>
              <a:rPr lang="en-US" sz="2400" dirty="0" smtClean="0"/>
              <a:t>Therefore</a:t>
            </a:r>
            <a:r>
              <a:rPr lang="en-US" sz="2400" dirty="0"/>
              <a:t>, the total time complexity is 𝑂(𝑛</a:t>
            </a:r>
            <a:r>
              <a:rPr lang="en-US" sz="2400" dirty="0" smtClean="0"/>
              <a:t>)×𝑂(𝑛)=</a:t>
            </a:r>
            <a:r>
              <a:rPr lang="en-US" sz="2400" dirty="0"/>
              <a:t>𝑂(𝑛</a:t>
            </a:r>
            <a:r>
              <a:rPr lang="en-US" sz="2400" baseline="30000" dirty="0" smtClean="0"/>
              <a:t>2</a:t>
            </a:r>
            <a:r>
              <a:rPr lang="en-US" sz="2400" dirty="0" smtClean="0"/>
              <a:t>).</a:t>
            </a:r>
          </a:p>
          <a:p>
            <a:r>
              <a:rPr lang="en-US" sz="2400" b="1" dirty="0" smtClean="0"/>
              <a:t>Why </a:t>
            </a:r>
            <a:r>
              <a:rPr lang="en-US" sz="2400" b="1" dirty="0"/>
              <a:t>This Is Inefficient: </a:t>
            </a:r>
            <a:r>
              <a:rPr lang="en-US" sz="2400" dirty="0"/>
              <a:t>In this case, the algorithm effectively degrades into a simple, inefficient sorting process where it processes nearly the entire array at each level, resulting in quadratic time complexity.</a:t>
            </a:r>
          </a:p>
        </p:txBody>
      </p:sp>
    </p:spTree>
    <p:extLst>
      <p:ext uri="{BB962C8B-B14F-4D97-AF65-F5344CB8AC3E}">
        <p14:creationId xmlns:p14="http://schemas.microsoft.com/office/powerpoint/2010/main" val="494889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Text Placeholder 2"/>
          <p:cNvSpPr>
            <a:spLocks noGrp="1"/>
          </p:cNvSpPr>
          <p:nvPr>
            <p:ph type="body" idx="1"/>
          </p:nvPr>
        </p:nvSpPr>
        <p:spPr/>
        <p:txBody>
          <a:bodyPr/>
          <a:lstStyle/>
          <a:p>
            <a:r>
              <a:rPr lang="en-US" dirty="0" smtClean="0"/>
              <a:t>What </a:t>
            </a:r>
            <a:r>
              <a:rPr lang="en-US" dirty="0"/>
              <a:t>is best to choose as a pivot...the first</a:t>
            </a:r>
            <a:r>
              <a:rPr lang="en-US" dirty="0" smtClean="0"/>
              <a:t>, middle</a:t>
            </a:r>
            <a:r>
              <a:rPr lang="en-US" dirty="0"/>
              <a:t>, last or random element?</a:t>
            </a:r>
          </a:p>
        </p:txBody>
      </p:sp>
    </p:spTree>
    <p:extLst>
      <p:ext uri="{BB962C8B-B14F-4D97-AF65-F5344CB8AC3E}">
        <p14:creationId xmlns:p14="http://schemas.microsoft.com/office/powerpoint/2010/main" val="199128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Text Placeholder 2"/>
          <p:cNvSpPr>
            <a:spLocks noGrp="1"/>
          </p:cNvSpPr>
          <p:nvPr>
            <p:ph type="body" idx="1"/>
          </p:nvPr>
        </p:nvSpPr>
        <p:spPr/>
        <p:txBody>
          <a:bodyPr/>
          <a:lstStyle/>
          <a:p>
            <a:r>
              <a:rPr lang="en-US" dirty="0" smtClean="0"/>
              <a:t>It </a:t>
            </a:r>
            <a:r>
              <a:rPr lang="en-US" b="1" dirty="0"/>
              <a:t>depends on the characteristics of the input array</a:t>
            </a:r>
            <a:r>
              <a:rPr lang="en-US" dirty="0"/>
              <a:t> and the desire to optimize the algorithm's performance.</a:t>
            </a:r>
          </a:p>
        </p:txBody>
      </p:sp>
    </p:spTree>
    <p:extLst>
      <p:ext uri="{BB962C8B-B14F-4D97-AF65-F5344CB8AC3E}">
        <p14:creationId xmlns:p14="http://schemas.microsoft.com/office/powerpoint/2010/main" val="34051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 Element as the Pivot</a:t>
            </a:r>
            <a:endParaRPr lang="en-US" dirty="0"/>
          </a:p>
        </p:txBody>
      </p:sp>
      <p:sp>
        <p:nvSpPr>
          <p:cNvPr id="3" name="Text Placeholder 2"/>
          <p:cNvSpPr>
            <a:spLocks noGrp="1"/>
          </p:cNvSpPr>
          <p:nvPr>
            <p:ph type="body" idx="1"/>
          </p:nvPr>
        </p:nvSpPr>
        <p:spPr/>
        <p:txBody>
          <a:bodyPr/>
          <a:lstStyle/>
          <a:p>
            <a:r>
              <a:rPr lang="en-US" dirty="0"/>
              <a:t>Pros</a:t>
            </a:r>
            <a:r>
              <a:rPr lang="en-US" dirty="0" smtClean="0"/>
              <a:t>: Simple </a:t>
            </a:r>
            <a:r>
              <a:rPr lang="en-US" dirty="0"/>
              <a:t>to implement</a:t>
            </a:r>
            <a:r>
              <a:rPr lang="en-US" dirty="0" smtClean="0"/>
              <a:t>.</a:t>
            </a:r>
          </a:p>
          <a:p>
            <a:r>
              <a:rPr lang="en-US" dirty="0" smtClean="0"/>
              <a:t>Cons: If </a:t>
            </a:r>
            <a:r>
              <a:rPr lang="en-US" dirty="0"/>
              <a:t>the array is already sorted or nearly sorted (either ascending or descending), choosing the first element leads to the worst-case scenario. In this case, Quick Sort becomes highly inefficient, with a time complexity of 𝑂(𝑛</a:t>
            </a:r>
            <a:r>
              <a:rPr lang="en-US" baseline="30000" dirty="0" smtClean="0"/>
              <a:t>2</a:t>
            </a:r>
            <a:r>
              <a:rPr lang="en-US" dirty="0" smtClean="0"/>
              <a:t>).</a:t>
            </a:r>
          </a:p>
          <a:p>
            <a:r>
              <a:rPr lang="en-US" b="1" dirty="0" smtClean="0"/>
              <a:t>When </a:t>
            </a:r>
            <a:r>
              <a:rPr lang="en-US" b="1" dirty="0"/>
              <a:t>to Use: </a:t>
            </a:r>
            <a:r>
              <a:rPr lang="en-US" dirty="0"/>
              <a:t>It's generally not recommended for large or already sorted arrays, as it increases the chance of hitting the worst case.</a:t>
            </a:r>
          </a:p>
        </p:txBody>
      </p:sp>
    </p:spTree>
    <p:extLst>
      <p:ext uri="{BB962C8B-B14F-4D97-AF65-F5344CB8AC3E}">
        <p14:creationId xmlns:p14="http://schemas.microsoft.com/office/powerpoint/2010/main" val="246429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Element as the Pivot</a:t>
            </a:r>
          </a:p>
        </p:txBody>
      </p:sp>
      <p:sp>
        <p:nvSpPr>
          <p:cNvPr id="3" name="Text Placeholder 2"/>
          <p:cNvSpPr>
            <a:spLocks noGrp="1"/>
          </p:cNvSpPr>
          <p:nvPr>
            <p:ph type="body" idx="1"/>
          </p:nvPr>
        </p:nvSpPr>
        <p:spPr/>
        <p:txBody>
          <a:bodyPr/>
          <a:lstStyle/>
          <a:p>
            <a:r>
              <a:rPr lang="en-US" dirty="0"/>
              <a:t>Pros</a:t>
            </a:r>
            <a:r>
              <a:rPr lang="en-US" dirty="0" smtClean="0"/>
              <a:t>: Also </a:t>
            </a:r>
            <a:r>
              <a:rPr lang="en-US" dirty="0"/>
              <a:t>simple to implement</a:t>
            </a:r>
            <a:r>
              <a:rPr lang="en-US" dirty="0" smtClean="0"/>
              <a:t>.</a:t>
            </a:r>
          </a:p>
          <a:p>
            <a:r>
              <a:rPr lang="en-US" dirty="0" smtClean="0"/>
              <a:t>Cons: Similar </a:t>
            </a:r>
            <a:r>
              <a:rPr lang="en-US" dirty="0"/>
              <a:t>to the first element, if the array is already sorted or nearly sorted, choosing the last element can lead to the worst-case performance </a:t>
            </a:r>
            <a:r>
              <a:rPr lang="en-US" dirty="0" smtClean="0"/>
              <a:t>𝑂</a:t>
            </a:r>
            <a:r>
              <a:rPr lang="en-US" dirty="0"/>
              <a:t>(𝑛</a:t>
            </a:r>
            <a:r>
              <a:rPr lang="en-US" baseline="30000" dirty="0" smtClean="0"/>
              <a:t>2</a:t>
            </a:r>
            <a:r>
              <a:rPr lang="en-US" dirty="0" smtClean="0"/>
              <a:t>).</a:t>
            </a:r>
          </a:p>
          <a:p>
            <a:r>
              <a:rPr lang="en-US" b="1" dirty="0" smtClean="0"/>
              <a:t>When </a:t>
            </a:r>
            <a:r>
              <a:rPr lang="en-US" b="1" dirty="0"/>
              <a:t>to Use: </a:t>
            </a:r>
            <a:r>
              <a:rPr lang="en-US" dirty="0"/>
              <a:t>This method is also generally avoided in scenarios where the input might be sorted.</a:t>
            </a:r>
          </a:p>
        </p:txBody>
      </p:sp>
    </p:spTree>
    <p:extLst>
      <p:ext uri="{BB962C8B-B14F-4D97-AF65-F5344CB8AC3E}">
        <p14:creationId xmlns:p14="http://schemas.microsoft.com/office/powerpoint/2010/main" val="173920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Quick Sort</a:t>
            </a:r>
            <a:endParaRPr lang="en-US" dirty="0"/>
          </a:p>
        </p:txBody>
      </p:sp>
      <p:sp>
        <p:nvSpPr>
          <p:cNvPr id="7" name="Text Placeholder 6"/>
          <p:cNvSpPr>
            <a:spLocks noGrp="1"/>
          </p:cNvSpPr>
          <p:nvPr>
            <p:ph type="body" idx="1"/>
          </p:nvPr>
        </p:nvSpPr>
        <p:spPr/>
        <p:txBody>
          <a:bodyPr/>
          <a:lstStyle/>
          <a:p>
            <a:r>
              <a:rPr lang="en-US" dirty="0"/>
              <a:t>U</a:t>
            </a:r>
            <a:r>
              <a:rPr lang="en-US" dirty="0" smtClean="0"/>
              <a:t>ses </a:t>
            </a:r>
            <a:r>
              <a:rPr lang="en-US" dirty="0"/>
              <a:t>the "divide and conquer" method by selecting a pivot and dividing the array into smaller sub-arrays around that pivot</a:t>
            </a:r>
            <a:r>
              <a:rPr lang="en-US" dirty="0" smtClean="0"/>
              <a:t>.</a:t>
            </a:r>
          </a:p>
          <a:p>
            <a:r>
              <a:rPr lang="en-US" dirty="0" smtClean="0"/>
              <a:t>Quick </a:t>
            </a:r>
            <a:r>
              <a:rPr lang="en-US" dirty="0"/>
              <a:t>Sort recursively sorts smaller sub-arrays until the whole array is sorted.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Element as the Pivot</a:t>
            </a:r>
          </a:p>
        </p:txBody>
      </p:sp>
      <p:sp>
        <p:nvSpPr>
          <p:cNvPr id="3" name="Text Placeholder 2"/>
          <p:cNvSpPr>
            <a:spLocks noGrp="1"/>
          </p:cNvSpPr>
          <p:nvPr>
            <p:ph type="body" idx="1"/>
          </p:nvPr>
        </p:nvSpPr>
        <p:spPr/>
        <p:txBody>
          <a:bodyPr/>
          <a:lstStyle/>
          <a:p>
            <a:r>
              <a:rPr lang="en-US" dirty="0"/>
              <a:t>Pros</a:t>
            </a:r>
            <a:r>
              <a:rPr lang="en-US" dirty="0" smtClean="0"/>
              <a:t>: Provides </a:t>
            </a:r>
            <a:r>
              <a:rPr lang="en-US" dirty="0"/>
              <a:t>a more balanced approach since the middle element is likely closer to the median, which can help with balanced partitioning in many cases</a:t>
            </a:r>
            <a:r>
              <a:rPr lang="en-US" dirty="0" smtClean="0"/>
              <a:t>.</a:t>
            </a:r>
          </a:p>
          <a:p>
            <a:r>
              <a:rPr lang="en-US" dirty="0" smtClean="0"/>
              <a:t>Cons: In </a:t>
            </a:r>
            <a:r>
              <a:rPr lang="en-US" dirty="0"/>
              <a:t>cases of a highly skewed distribution (e.g., all elements are very close in value), choosing the middle element might still not provide a balanced partition</a:t>
            </a:r>
            <a:r>
              <a:rPr lang="en-US" dirty="0" smtClean="0"/>
              <a:t>.</a:t>
            </a:r>
          </a:p>
          <a:p>
            <a:r>
              <a:rPr lang="en-US" b="1" dirty="0" smtClean="0"/>
              <a:t>When </a:t>
            </a:r>
            <a:r>
              <a:rPr lang="en-US" b="1" dirty="0"/>
              <a:t>to Use: </a:t>
            </a:r>
            <a:r>
              <a:rPr lang="en-US" dirty="0"/>
              <a:t>Works well when you don’t know much about the input distribution and want a simple method to avoid the extremes of choosing the first or last element.</a:t>
            </a:r>
          </a:p>
        </p:txBody>
      </p:sp>
    </p:spTree>
    <p:extLst>
      <p:ext uri="{BB962C8B-B14F-4D97-AF65-F5344CB8AC3E}">
        <p14:creationId xmlns:p14="http://schemas.microsoft.com/office/powerpoint/2010/main" val="2642397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Element as the Pivot</a:t>
            </a:r>
          </a:p>
        </p:txBody>
      </p:sp>
      <p:sp>
        <p:nvSpPr>
          <p:cNvPr id="3" name="Text Placeholder 2"/>
          <p:cNvSpPr>
            <a:spLocks noGrp="1"/>
          </p:cNvSpPr>
          <p:nvPr>
            <p:ph type="body" idx="1"/>
          </p:nvPr>
        </p:nvSpPr>
        <p:spPr/>
        <p:txBody>
          <a:bodyPr>
            <a:normAutofit/>
          </a:bodyPr>
          <a:lstStyle/>
          <a:p>
            <a:r>
              <a:rPr lang="en-US" sz="2400" dirty="0"/>
              <a:t>Pros</a:t>
            </a:r>
            <a:r>
              <a:rPr lang="en-US" sz="2400" dirty="0" smtClean="0"/>
              <a:t>: This </a:t>
            </a:r>
            <a:r>
              <a:rPr lang="en-US" sz="2400" dirty="0"/>
              <a:t>method gives the best chance of avoiding the worst-case scenario because it introduces randomness into the choice of the pivot</a:t>
            </a:r>
            <a:r>
              <a:rPr lang="en-US" sz="2400" dirty="0" smtClean="0"/>
              <a:t>. By </a:t>
            </a:r>
            <a:r>
              <a:rPr lang="en-US" sz="2400" dirty="0"/>
              <a:t>choosing a pivot randomly, the chance of repeatedly selecting the smallest or largest element decreases, leading to an average-case time complexity of 𝑂(𝑛log⁡𝑛</a:t>
            </a:r>
            <a:r>
              <a:rPr lang="en-US" sz="2400" dirty="0" smtClean="0"/>
              <a:t>).</a:t>
            </a:r>
          </a:p>
          <a:p>
            <a:r>
              <a:rPr lang="en-US" sz="2400" dirty="0" smtClean="0"/>
              <a:t>Cons: Requires </a:t>
            </a:r>
            <a:r>
              <a:rPr lang="en-US" sz="2400" dirty="0"/>
              <a:t>generating a random index, adding a bit of overhead to the algorithm</a:t>
            </a:r>
            <a:r>
              <a:rPr lang="en-US" sz="2400" dirty="0" smtClean="0"/>
              <a:t>.</a:t>
            </a:r>
          </a:p>
          <a:p>
            <a:r>
              <a:rPr lang="en-US" sz="2400" b="1" dirty="0" smtClean="0"/>
              <a:t>When </a:t>
            </a:r>
            <a:r>
              <a:rPr lang="en-US" sz="2400" b="1" dirty="0"/>
              <a:t>to Use: </a:t>
            </a:r>
            <a:r>
              <a:rPr lang="en-US" sz="2400" dirty="0"/>
              <a:t>This is usually the preferred choice in practice because it makes the Quick Sort algorithm more robust and less sensitive to the initial order of elements. Random pivot selection helps maintain the efficiency of Quick Sort across various types of input arrays.</a:t>
            </a:r>
          </a:p>
        </p:txBody>
      </p:sp>
    </p:spTree>
    <p:extLst>
      <p:ext uri="{BB962C8B-B14F-4D97-AF65-F5344CB8AC3E}">
        <p14:creationId xmlns:p14="http://schemas.microsoft.com/office/powerpoint/2010/main" val="288578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Text Placeholder 2"/>
          <p:cNvSpPr>
            <a:spLocks noGrp="1"/>
          </p:cNvSpPr>
          <p:nvPr>
            <p:ph type="body" idx="1"/>
          </p:nvPr>
        </p:nvSpPr>
        <p:spPr/>
        <p:txBody>
          <a:bodyPr/>
          <a:lstStyle/>
          <a:p>
            <a:r>
              <a:rPr lang="en-US" dirty="0" err="1" smtClean="0"/>
              <a:t>Lomuto’s</a:t>
            </a:r>
            <a:r>
              <a:rPr lang="en-US" dirty="0" smtClean="0"/>
              <a:t> Partitioning Scheme</a:t>
            </a:r>
          </a:p>
          <a:p>
            <a:r>
              <a:rPr lang="en-US" dirty="0" err="1" smtClean="0"/>
              <a:t>Haore’s</a:t>
            </a:r>
            <a:r>
              <a:rPr lang="en-US" dirty="0" smtClean="0"/>
              <a:t> Partitioning Scheme</a:t>
            </a:r>
            <a:endParaRPr lang="en-US" dirty="0"/>
          </a:p>
        </p:txBody>
      </p:sp>
    </p:spTree>
    <p:extLst>
      <p:ext uri="{BB962C8B-B14F-4D97-AF65-F5344CB8AC3E}">
        <p14:creationId xmlns:p14="http://schemas.microsoft.com/office/powerpoint/2010/main" val="1222544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r>
              <a:rPr lang="en-US" dirty="0" smtClean="0"/>
              <a:t>Step-by-step </a:t>
            </a:r>
            <a:r>
              <a:rPr lang="en-US" dirty="0"/>
              <a:t>process of Quick Sort.</a:t>
            </a:r>
            <a:endParaRPr lang="en-US" dirty="0"/>
          </a:p>
        </p:txBody>
      </p:sp>
      <p:sp>
        <p:nvSpPr>
          <p:cNvPr id="2" name="Text Placeholder 1"/>
          <p:cNvSpPr>
            <a:spLocks noGrp="1" noChangeArrowheads="1"/>
          </p:cNvSpPr>
          <p:nvPr>
            <p:ph type="body" idx="1"/>
          </p:nvPr>
        </p:nvSpPr>
        <p:spPr bwMode="auto">
          <a:xfrm>
            <a:off x="838200" y="1759655"/>
            <a:ext cx="10582469" cy="4483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Choose a Pivot: Select an element from the array (e.g., the middle element</a:t>
            </a:r>
            <a:r>
              <a:rPr lang="en-US" dirty="0" smtClean="0"/>
              <a:t>). Though this selection depends on the input given.</a:t>
            </a:r>
          </a:p>
          <a:p>
            <a:r>
              <a:rPr lang="en-US" dirty="0" smtClean="0"/>
              <a:t>Partition</a:t>
            </a:r>
            <a:r>
              <a:rPr lang="en-US" dirty="0"/>
              <a:t>: Arrange elements such that those less than the pivot come before it, and those greater than the pivot come </a:t>
            </a:r>
            <a:r>
              <a:rPr lang="en-US" dirty="0" smtClean="0"/>
              <a:t>after.</a:t>
            </a:r>
          </a:p>
          <a:p>
            <a:r>
              <a:rPr lang="en-US" dirty="0" smtClean="0"/>
              <a:t>Recursive </a:t>
            </a:r>
            <a:r>
              <a:rPr lang="en-US" dirty="0"/>
              <a:t>Sorting: Apply Quick Sort recursively to the left and right sub-arrays</a:t>
            </a:r>
            <a:r>
              <a:rPr lang="en-US" dirty="0" smtClean="0"/>
              <a:t>.</a:t>
            </a:r>
          </a:p>
          <a:p>
            <a:r>
              <a:rPr lang="en-US" dirty="0"/>
              <a:t>Quick Sort’s power comes from efficiently narrowing down the sorting scope with each recursion.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US" dirty="0"/>
              <a:t>Step-by-step process of Quick Sort.</a:t>
            </a:r>
            <a:endParaRPr dirty="0"/>
          </a:p>
        </p:txBody>
      </p:sp>
      <p:sp>
        <p:nvSpPr>
          <p:cNvPr id="2" name="Text Placeholder 1"/>
          <p:cNvSpPr>
            <a:spLocks noGrp="1" noChangeArrowheads="1"/>
          </p:cNvSpPr>
          <p:nvPr>
            <p:ph type="body" idx="2"/>
          </p:nvPr>
        </p:nvSpPr>
        <p:spPr bwMode="auto">
          <a:xfrm>
            <a:off x="195943" y="2711278"/>
            <a:ext cx="11709919" cy="215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smtClean="0"/>
              <a:t>Consider a </a:t>
            </a:r>
            <a:r>
              <a:rPr lang="en-US" dirty="0"/>
              <a:t>simple array=[43, 32, 22, 78, 63, 57, 91, 13</a:t>
            </a:r>
            <a:r>
              <a:rPr lang="en-US" dirty="0" smtClean="0"/>
              <a:t>]</a:t>
            </a:r>
            <a:endParaRPr lang="en-US" dirty="0"/>
          </a:p>
          <a:p>
            <a:r>
              <a:rPr lang="en-US" dirty="0" smtClean="0"/>
              <a:t>Choose 43 as the pivot</a:t>
            </a:r>
          </a:p>
          <a:p>
            <a:r>
              <a:rPr lang="en-US" dirty="0" smtClean="0"/>
              <a:t>Partition into [32,22,13],43,[78,63,57,91]</a:t>
            </a:r>
          </a:p>
          <a:p>
            <a:r>
              <a:rPr lang="en-US" dirty="0" smtClean="0"/>
              <a:t>Recursively sort [32,22,13] and [78,63,57,91]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Quick Sort in Python </a:t>
            </a:r>
          </a:p>
        </p:txBody>
      </p:sp>
      <p:sp>
        <p:nvSpPr>
          <p:cNvPr id="3" name="Text Placeholder 2"/>
          <p:cNvSpPr>
            <a:spLocks noGrp="1"/>
          </p:cNvSpPr>
          <p:nvPr>
            <p:ph type="body" idx="1"/>
          </p:nvPr>
        </p:nvSpPr>
        <p:spPr/>
        <p:txBody>
          <a:bodyPr/>
          <a:lstStyle/>
          <a:p>
            <a:r>
              <a:rPr lang="en-US" dirty="0" smtClean="0"/>
              <a:t>Python code:</a:t>
            </a:r>
            <a:endParaRPr lang="en-US" dirty="0"/>
          </a:p>
        </p:txBody>
      </p:sp>
    </p:spTree>
    <p:extLst>
      <p:ext uri="{BB962C8B-B14F-4D97-AF65-F5344CB8AC3E}">
        <p14:creationId xmlns:p14="http://schemas.microsoft.com/office/powerpoint/2010/main" val="311715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 Analysis </a:t>
            </a:r>
          </a:p>
        </p:txBody>
      </p:sp>
      <p:sp>
        <p:nvSpPr>
          <p:cNvPr id="3" name="Text Placeholder 2"/>
          <p:cNvSpPr>
            <a:spLocks noGrp="1"/>
          </p:cNvSpPr>
          <p:nvPr>
            <p:ph type="body" idx="1"/>
          </p:nvPr>
        </p:nvSpPr>
        <p:spPr/>
        <p:txBody>
          <a:bodyPr/>
          <a:lstStyle/>
          <a:p>
            <a:r>
              <a:rPr lang="en-US" dirty="0"/>
              <a:t>Quick Sort’s time complexity depends heavily on how the pivot divides the array into sub-arrays. </a:t>
            </a:r>
            <a:endParaRPr lang="en-US" dirty="0" smtClean="0"/>
          </a:p>
          <a:p>
            <a:r>
              <a:rPr lang="en-US" dirty="0" smtClean="0"/>
              <a:t>The </a:t>
            </a:r>
            <a:r>
              <a:rPr lang="en-US" dirty="0"/>
              <a:t>three main cases for time complexity are </a:t>
            </a:r>
            <a:r>
              <a:rPr lang="en-US" b="1" dirty="0"/>
              <a:t>best case</a:t>
            </a:r>
            <a:r>
              <a:rPr lang="en-US" dirty="0"/>
              <a:t>, </a:t>
            </a:r>
            <a:r>
              <a:rPr lang="en-US" b="1" dirty="0"/>
              <a:t>average case</a:t>
            </a:r>
            <a:r>
              <a:rPr lang="en-US" dirty="0"/>
              <a:t>, and </a:t>
            </a:r>
            <a:r>
              <a:rPr lang="en-US" b="1" dirty="0"/>
              <a:t>worst case</a:t>
            </a:r>
            <a:r>
              <a:rPr lang="en-US" dirty="0"/>
              <a:t>. </a:t>
            </a:r>
          </a:p>
        </p:txBody>
      </p:sp>
    </p:spTree>
    <p:extLst>
      <p:ext uri="{BB962C8B-B14F-4D97-AF65-F5344CB8AC3E}">
        <p14:creationId xmlns:p14="http://schemas.microsoft.com/office/powerpoint/2010/main" val="135790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Best Case: O(nlog⁡n)</a:t>
            </a:r>
          </a:p>
        </p:txBody>
      </p:sp>
      <p:sp>
        <p:nvSpPr>
          <p:cNvPr id="3" name="Text Placeholder 2"/>
          <p:cNvSpPr>
            <a:spLocks noGrp="1"/>
          </p:cNvSpPr>
          <p:nvPr>
            <p:ph type="body" idx="1"/>
          </p:nvPr>
        </p:nvSpPr>
        <p:spPr/>
        <p:txBody>
          <a:bodyPr>
            <a:normAutofit/>
          </a:bodyPr>
          <a:lstStyle/>
          <a:p>
            <a:r>
              <a:rPr lang="pt-BR" dirty="0"/>
              <a:t>Best Case: O(nlog⁡</a:t>
            </a:r>
            <a:r>
              <a:rPr lang="pt-BR" dirty="0" smtClean="0"/>
              <a:t>n)</a:t>
            </a:r>
          </a:p>
          <a:p>
            <a:r>
              <a:rPr lang="en-US" dirty="0" smtClean="0"/>
              <a:t>Occurs </a:t>
            </a:r>
            <a:r>
              <a:rPr lang="en-US" dirty="0"/>
              <a:t>when the pivot splits the array into two equal or nearly equal halves every </a:t>
            </a:r>
            <a:r>
              <a:rPr lang="en-US" dirty="0" smtClean="0"/>
              <a:t>time</a:t>
            </a:r>
            <a:r>
              <a:rPr lang="en-US" dirty="0"/>
              <a:t> </a:t>
            </a:r>
            <a:r>
              <a:rPr lang="en-US" dirty="0" smtClean="0"/>
              <a:t>i.e. when the pivot is close to the median of the array.</a:t>
            </a:r>
          </a:p>
          <a:p>
            <a:endParaRPr lang="en-US" sz="2000" dirty="0"/>
          </a:p>
        </p:txBody>
      </p:sp>
    </p:spTree>
    <p:extLst>
      <p:ext uri="{BB962C8B-B14F-4D97-AF65-F5344CB8AC3E}">
        <p14:creationId xmlns:p14="http://schemas.microsoft.com/office/powerpoint/2010/main" val="736197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 </a:t>
            </a:r>
          </a:p>
        </p:txBody>
      </p:sp>
      <p:sp>
        <p:nvSpPr>
          <p:cNvPr id="3" name="Text Placeholder 2"/>
          <p:cNvSpPr>
            <a:spLocks noGrp="1"/>
          </p:cNvSpPr>
          <p:nvPr>
            <p:ph type="body" idx="1"/>
          </p:nvPr>
        </p:nvSpPr>
        <p:spPr/>
        <p:txBody>
          <a:bodyPr/>
          <a:lstStyle/>
          <a:p>
            <a:r>
              <a:rPr lang="en-US" dirty="0"/>
              <a:t>When Quick Sort splits the array into 2 equal halves, each partitioning step involves sorting two sub array of size n/2.</a:t>
            </a:r>
          </a:p>
          <a:p>
            <a:r>
              <a:rPr lang="en-US" dirty="0"/>
              <a:t>In each partitioning step, the algorithm scans the entire array of n elements to place the pivot in the correct position, which takes O(n) time.</a:t>
            </a:r>
          </a:p>
          <a:p>
            <a:r>
              <a:rPr lang="en-US" dirty="0"/>
              <a:t>After partitioning, Quick Sort recursively applies itself to the two halves. Since the array size is halved with each recursive call, the number of levels in the recursion tree is log n.</a:t>
            </a:r>
            <a:endParaRPr lang="en-US" dirty="0"/>
          </a:p>
        </p:txBody>
      </p:sp>
    </p:spTree>
    <p:extLst>
      <p:ext uri="{BB962C8B-B14F-4D97-AF65-F5344CB8AC3E}">
        <p14:creationId xmlns:p14="http://schemas.microsoft.com/office/powerpoint/2010/main" val="250525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for Best case</a:t>
            </a:r>
            <a:endParaRPr lang="en-US" dirty="0"/>
          </a:p>
        </p:txBody>
      </p:sp>
      <p:sp>
        <p:nvSpPr>
          <p:cNvPr id="3" name="Text Placeholder 2"/>
          <p:cNvSpPr>
            <a:spLocks noGrp="1"/>
          </p:cNvSpPr>
          <p:nvPr>
            <p:ph type="body" idx="1"/>
          </p:nvPr>
        </p:nvSpPr>
        <p:spPr/>
        <p:txBody>
          <a:bodyPr/>
          <a:lstStyle/>
          <a:p>
            <a:r>
              <a:rPr lang="en-US" dirty="0"/>
              <a:t>At each level of the recursion tree, Quick Sort performs 𝑂(𝑛</a:t>
            </a:r>
            <a:r>
              <a:rPr lang="en-US" dirty="0" smtClean="0"/>
              <a:t>)</a:t>
            </a:r>
            <a:r>
              <a:rPr lang="en-US" dirty="0"/>
              <a:t> </a:t>
            </a:r>
            <a:r>
              <a:rPr lang="en-US" dirty="0" smtClean="0"/>
              <a:t>work </a:t>
            </a:r>
            <a:r>
              <a:rPr lang="en-US" dirty="0"/>
              <a:t>(partitioning the array</a:t>
            </a:r>
            <a:r>
              <a:rPr lang="en-US" dirty="0" smtClean="0"/>
              <a:t>).</a:t>
            </a:r>
          </a:p>
          <a:p>
            <a:r>
              <a:rPr lang="en-US" dirty="0" smtClean="0"/>
              <a:t>The </a:t>
            </a:r>
            <a:r>
              <a:rPr lang="en-US" dirty="0"/>
              <a:t>total number of levels in the recursion tree is log⁡</a:t>
            </a:r>
            <a:r>
              <a:rPr lang="en-US" dirty="0" smtClean="0"/>
              <a:t>𝑛 </a:t>
            </a:r>
            <a:r>
              <a:rPr lang="en-US" dirty="0"/>
              <a:t>(since the array is split into halves</a:t>
            </a:r>
            <a:r>
              <a:rPr lang="en-US" dirty="0" smtClean="0"/>
              <a:t>).</a:t>
            </a:r>
          </a:p>
          <a:p>
            <a:r>
              <a:rPr lang="pt-BR" dirty="0"/>
              <a:t>Therefore, the total time complexity </a:t>
            </a:r>
            <a:r>
              <a:rPr lang="pt-BR" dirty="0" smtClean="0"/>
              <a:t>is O(n) x O(log n) = O(nlogn).</a:t>
            </a:r>
          </a:p>
          <a:p>
            <a:r>
              <a:rPr lang="en-US" b="1" dirty="0"/>
              <a:t>Why This Is Efficient</a:t>
            </a:r>
            <a:r>
              <a:rPr lang="en-US" dirty="0"/>
              <a:t>: Splitting the array evenly at each step minimizes the number of levels in the recursion tree, which keeps the overall sorting process efficient.</a:t>
            </a:r>
          </a:p>
        </p:txBody>
      </p:sp>
    </p:spTree>
    <p:extLst>
      <p:ext uri="{BB962C8B-B14F-4D97-AF65-F5344CB8AC3E}">
        <p14:creationId xmlns:p14="http://schemas.microsoft.com/office/powerpoint/2010/main" val="2085054411"/>
      </p:ext>
    </p:extLst>
  </p:cSld>
  <p:clrMapOvr>
    <a:masterClrMapping/>
  </p:clrMapOvr>
</p:sld>
</file>

<file path=ppt/theme/theme1.xml><?xml version="1.0" encoding="utf-8"?>
<a:theme xmlns:a="http://schemas.openxmlformats.org/drawingml/2006/main"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1421</Words>
  <Application>Microsoft Office PowerPoint</Application>
  <PresentationFormat>Widescreen</PresentationFormat>
  <Paragraphs>86</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Noto Sans Symbols</vt:lpstr>
      <vt:lpstr>Trebuchet MS</vt:lpstr>
      <vt:lpstr>Office Theme</vt:lpstr>
      <vt:lpstr>PowerPoint Presentation</vt:lpstr>
      <vt:lpstr>Quick Sort</vt:lpstr>
      <vt:lpstr>Step-by-step process of Quick Sort.</vt:lpstr>
      <vt:lpstr>Step-by-step process of Quick Sort.</vt:lpstr>
      <vt:lpstr>Implementing Quick Sort in Python </vt:lpstr>
      <vt:lpstr>Time Complexity Analysis </vt:lpstr>
      <vt:lpstr>Best Case: O(nlog⁡n)</vt:lpstr>
      <vt:lpstr>How It Works: </vt:lpstr>
      <vt:lpstr>Calculation for Best case</vt:lpstr>
      <vt:lpstr>Average Case: O(nlog⁡n)</vt:lpstr>
      <vt:lpstr>How it works</vt:lpstr>
      <vt:lpstr>Calculation for Average Case</vt:lpstr>
      <vt:lpstr>Worst Case: O(n2)</vt:lpstr>
      <vt:lpstr>How it Works</vt:lpstr>
      <vt:lpstr>Calculation for Worst Case</vt:lpstr>
      <vt:lpstr>Question</vt:lpstr>
      <vt:lpstr>Answer</vt:lpstr>
      <vt:lpstr>First Element as the Pivot</vt:lpstr>
      <vt:lpstr>Last Element as the Pivot</vt:lpstr>
      <vt:lpstr>Middle Element as the Pivot</vt:lpstr>
      <vt:lpstr>Random Element as the Pivot</vt:lpstr>
      <vt:lpstr>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Moses A</cp:lastModifiedBy>
  <cp:revision>14</cp:revision>
  <dcterms:created xsi:type="dcterms:W3CDTF">2023-08-23T08:11:39Z</dcterms:created>
  <dcterms:modified xsi:type="dcterms:W3CDTF">2024-10-01T10:29:08Z</dcterms:modified>
</cp:coreProperties>
</file>