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DM Sans Italics" charset="1" panose="00000000000000000000"/>
      <p:regular r:id="rId13"/>
    </p:embeddedFont>
    <p:embeddedFont>
      <p:font typeface="Now Bold" charset="1" panose="00000800000000000000"/>
      <p:regular r:id="rId14"/>
    </p:embeddedFont>
    <p:embeddedFont>
      <p:font typeface="DM Sans" charset="1" panose="00000000000000000000"/>
      <p:regular r:id="rId15"/>
    </p:embeddedFont>
    <p:embeddedFont>
      <p:font typeface="DM Sans Bold" charset="1" panose="00000000000000000000"/>
      <p:regular r:id="rId16"/>
    </p:embeddedFont>
    <p:embeddedFont>
      <p:font typeface="Horizon" charset="1" panose="020005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08957" y="-1011147"/>
            <a:ext cx="2647750" cy="2647750"/>
          </a:xfrm>
          <a:custGeom>
            <a:avLst/>
            <a:gdLst/>
            <a:ahLst/>
            <a:cxnLst/>
            <a:rect r="r" b="b" t="t" l="l"/>
            <a:pathLst>
              <a:path h="2647750" w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95175" y="8630507"/>
            <a:ext cx="2647750" cy="2647750"/>
          </a:xfrm>
          <a:custGeom>
            <a:avLst/>
            <a:gdLst/>
            <a:ahLst/>
            <a:cxnLst/>
            <a:rect r="r" b="b" t="t" l="l"/>
            <a:pathLst>
              <a:path h="2647750" w="2647750">
                <a:moveTo>
                  <a:pt x="0" y="0"/>
                </a:moveTo>
                <a:lnTo>
                  <a:pt x="2647750" y="0"/>
                </a:lnTo>
                <a:lnTo>
                  <a:pt x="2647750" y="2647751"/>
                </a:lnTo>
                <a:lnTo>
                  <a:pt x="0" y="26477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865967" y="1903048"/>
            <a:ext cx="5959307" cy="578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59"/>
              </a:lnSpc>
              <a:spcBef>
                <a:spcPct val="0"/>
              </a:spcBef>
            </a:pPr>
            <a:r>
              <a:rPr lang="en-US" sz="3787" i="true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Presented by: Group 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30395" y="1019175"/>
            <a:ext cx="10959085" cy="1738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68"/>
              </a:lnSpc>
            </a:pPr>
            <a:r>
              <a:rPr lang="en-US" sz="11306" b="true">
                <a:solidFill>
                  <a:srgbClr val="0071C9"/>
                </a:solidFill>
                <a:latin typeface="Now Bold"/>
                <a:ea typeface="Now Bold"/>
                <a:cs typeface="Now Bold"/>
                <a:sym typeface="Now Bold"/>
              </a:rPr>
              <a:t>STUDENT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30395" y="2747963"/>
            <a:ext cx="11002767" cy="1738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68"/>
              </a:lnSpc>
            </a:pPr>
            <a:r>
              <a:rPr lang="en-US" sz="11306" b="true">
                <a:solidFill>
                  <a:srgbClr val="0071C9"/>
                </a:solidFill>
                <a:latin typeface="Now Bold"/>
                <a:ea typeface="Now Bold"/>
                <a:cs typeface="Now Bold"/>
                <a:sym typeface="Now Bold"/>
              </a:rPr>
              <a:t>MANAGEMENT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86667" y="3084143"/>
            <a:ext cx="2613061" cy="2273181"/>
            <a:chOff x="0" y="0"/>
            <a:chExt cx="991873" cy="8628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91873" cy="862860"/>
            </a:xfrm>
            <a:custGeom>
              <a:avLst/>
              <a:gdLst/>
              <a:ahLst/>
              <a:cxnLst/>
              <a:rect r="r" b="b" t="t" l="l"/>
              <a:pathLst>
                <a:path h="862860" w="991873">
                  <a:moveTo>
                    <a:pt x="0" y="0"/>
                  </a:moveTo>
                  <a:lnTo>
                    <a:pt x="991873" y="0"/>
                  </a:lnTo>
                  <a:lnTo>
                    <a:pt x="991873" y="862860"/>
                  </a:lnTo>
                  <a:lnTo>
                    <a:pt x="0" y="862860"/>
                  </a:lnTo>
                  <a:close/>
                </a:path>
              </a:pathLst>
            </a:custGeom>
            <a:solidFill>
              <a:srgbClr val="145DA0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91873" cy="9009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3133964" y="4640463"/>
            <a:ext cx="220312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5844564" y="3084143"/>
            <a:ext cx="2613061" cy="2273181"/>
            <a:chOff x="0" y="0"/>
            <a:chExt cx="991873" cy="8628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91873" cy="862860"/>
            </a:xfrm>
            <a:custGeom>
              <a:avLst/>
              <a:gdLst/>
              <a:ahLst/>
              <a:cxnLst/>
              <a:rect r="r" b="b" t="t" l="l"/>
              <a:pathLst>
                <a:path h="862860" w="991873">
                  <a:moveTo>
                    <a:pt x="0" y="0"/>
                  </a:moveTo>
                  <a:lnTo>
                    <a:pt x="991873" y="0"/>
                  </a:lnTo>
                  <a:lnTo>
                    <a:pt x="991873" y="862860"/>
                  </a:lnTo>
                  <a:lnTo>
                    <a:pt x="0" y="862860"/>
                  </a:lnTo>
                  <a:close/>
                </a:path>
              </a:pathLst>
            </a:custGeom>
            <a:solidFill>
              <a:srgbClr val="145DA0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991873" cy="9009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3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flipV="true">
            <a:off x="5991861" y="4640463"/>
            <a:ext cx="220312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2986667" y="5870734"/>
            <a:ext cx="2613061" cy="2252658"/>
            <a:chOff x="0" y="0"/>
            <a:chExt cx="991873" cy="85507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91873" cy="855070"/>
            </a:xfrm>
            <a:custGeom>
              <a:avLst/>
              <a:gdLst/>
              <a:ahLst/>
              <a:cxnLst/>
              <a:rect r="r" b="b" t="t" l="l"/>
              <a:pathLst>
                <a:path h="855070" w="991873">
                  <a:moveTo>
                    <a:pt x="0" y="0"/>
                  </a:moveTo>
                  <a:lnTo>
                    <a:pt x="991873" y="0"/>
                  </a:lnTo>
                  <a:lnTo>
                    <a:pt x="991873" y="855070"/>
                  </a:lnTo>
                  <a:lnTo>
                    <a:pt x="0" y="855070"/>
                  </a:lnTo>
                  <a:close/>
                </a:path>
              </a:pathLst>
            </a:custGeom>
            <a:solidFill>
              <a:srgbClr val="145DA0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991873" cy="893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3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 flipV="true">
            <a:off x="3133964" y="7427054"/>
            <a:ext cx="220312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" id="14"/>
          <p:cNvGrpSpPr/>
          <p:nvPr/>
        </p:nvGrpSpPr>
        <p:grpSpPr>
          <a:xfrm rot="0">
            <a:off x="5844564" y="5870734"/>
            <a:ext cx="2613061" cy="2252658"/>
            <a:chOff x="0" y="0"/>
            <a:chExt cx="991873" cy="85507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91873" cy="855070"/>
            </a:xfrm>
            <a:custGeom>
              <a:avLst/>
              <a:gdLst/>
              <a:ahLst/>
              <a:cxnLst/>
              <a:rect r="r" b="b" t="t" l="l"/>
              <a:pathLst>
                <a:path h="855070" w="991873">
                  <a:moveTo>
                    <a:pt x="0" y="0"/>
                  </a:moveTo>
                  <a:lnTo>
                    <a:pt x="991873" y="0"/>
                  </a:lnTo>
                  <a:lnTo>
                    <a:pt x="991873" y="855070"/>
                  </a:lnTo>
                  <a:lnTo>
                    <a:pt x="0" y="855070"/>
                  </a:lnTo>
                  <a:close/>
                </a:path>
              </a:pathLst>
            </a:custGeom>
            <a:solidFill>
              <a:srgbClr val="145DA0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991873" cy="893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3"/>
                </a:lnSpc>
              </a:pPr>
            </a:p>
          </p:txBody>
        </p:sp>
      </p:grpSp>
      <p:sp>
        <p:nvSpPr>
          <p:cNvPr name="AutoShape 17" id="17"/>
          <p:cNvSpPr/>
          <p:nvPr/>
        </p:nvSpPr>
        <p:spPr>
          <a:xfrm flipV="true">
            <a:off x="5991861" y="7427054"/>
            <a:ext cx="220312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8" id="18"/>
          <p:cNvGrpSpPr/>
          <p:nvPr/>
        </p:nvGrpSpPr>
        <p:grpSpPr>
          <a:xfrm rot="0">
            <a:off x="8705275" y="3084143"/>
            <a:ext cx="2613061" cy="2273181"/>
            <a:chOff x="0" y="0"/>
            <a:chExt cx="991873" cy="86286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91873" cy="862860"/>
            </a:xfrm>
            <a:custGeom>
              <a:avLst/>
              <a:gdLst/>
              <a:ahLst/>
              <a:cxnLst/>
              <a:rect r="r" b="b" t="t" l="l"/>
              <a:pathLst>
                <a:path h="862860" w="991873">
                  <a:moveTo>
                    <a:pt x="0" y="0"/>
                  </a:moveTo>
                  <a:lnTo>
                    <a:pt x="991873" y="0"/>
                  </a:lnTo>
                  <a:lnTo>
                    <a:pt x="991873" y="862860"/>
                  </a:lnTo>
                  <a:lnTo>
                    <a:pt x="0" y="862860"/>
                  </a:lnTo>
                  <a:close/>
                </a:path>
              </a:pathLst>
            </a:custGeom>
            <a:solidFill>
              <a:srgbClr val="145DA0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991873" cy="9009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3"/>
                </a:lnSpc>
              </a:pPr>
            </a:p>
          </p:txBody>
        </p:sp>
      </p:grpSp>
      <p:sp>
        <p:nvSpPr>
          <p:cNvPr name="AutoShape 21" id="21"/>
          <p:cNvSpPr/>
          <p:nvPr/>
        </p:nvSpPr>
        <p:spPr>
          <a:xfrm flipV="true">
            <a:off x="8852572" y="4640463"/>
            <a:ext cx="220312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2" id="22"/>
          <p:cNvGrpSpPr/>
          <p:nvPr/>
        </p:nvGrpSpPr>
        <p:grpSpPr>
          <a:xfrm rot="0">
            <a:off x="8705275" y="5870734"/>
            <a:ext cx="2613061" cy="2252658"/>
            <a:chOff x="0" y="0"/>
            <a:chExt cx="991873" cy="85507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91873" cy="855070"/>
            </a:xfrm>
            <a:custGeom>
              <a:avLst/>
              <a:gdLst/>
              <a:ahLst/>
              <a:cxnLst/>
              <a:rect r="r" b="b" t="t" l="l"/>
              <a:pathLst>
                <a:path h="855070" w="991873">
                  <a:moveTo>
                    <a:pt x="0" y="0"/>
                  </a:moveTo>
                  <a:lnTo>
                    <a:pt x="991873" y="0"/>
                  </a:lnTo>
                  <a:lnTo>
                    <a:pt x="991873" y="855070"/>
                  </a:lnTo>
                  <a:lnTo>
                    <a:pt x="0" y="855070"/>
                  </a:lnTo>
                  <a:close/>
                </a:path>
              </a:pathLst>
            </a:custGeom>
            <a:solidFill>
              <a:srgbClr val="145DA0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991873" cy="893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3"/>
                </a:lnSpc>
              </a:pPr>
            </a:p>
          </p:txBody>
        </p:sp>
      </p:grpSp>
      <p:sp>
        <p:nvSpPr>
          <p:cNvPr name="AutoShape 25" id="25"/>
          <p:cNvSpPr/>
          <p:nvPr/>
        </p:nvSpPr>
        <p:spPr>
          <a:xfrm flipV="true">
            <a:off x="8852572" y="7427054"/>
            <a:ext cx="220312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6" id="26"/>
          <p:cNvSpPr/>
          <p:nvPr/>
        </p:nvSpPr>
        <p:spPr>
          <a:xfrm flipH="false" flipV="false" rot="0">
            <a:off x="-7631327" y="597505"/>
            <a:ext cx="9077445" cy="9077445"/>
          </a:xfrm>
          <a:custGeom>
            <a:avLst/>
            <a:gdLst/>
            <a:ahLst/>
            <a:cxnLst/>
            <a:rect r="r" b="b" t="t" l="l"/>
            <a:pathLst>
              <a:path h="9077445" w="9077445">
                <a:moveTo>
                  <a:pt x="0" y="0"/>
                </a:moveTo>
                <a:lnTo>
                  <a:pt x="9077444" y="0"/>
                </a:lnTo>
                <a:lnTo>
                  <a:pt x="9077444" y="9077445"/>
                </a:lnTo>
                <a:lnTo>
                  <a:pt x="0" y="9077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2986667" y="1698193"/>
            <a:ext cx="8437330" cy="1222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25"/>
              </a:lnSpc>
              <a:spcBef>
                <a:spcPct val="0"/>
              </a:spcBef>
            </a:pPr>
            <a:r>
              <a:rPr lang="en-US" b="true" sz="8020">
                <a:solidFill>
                  <a:srgbClr val="56AEFF"/>
                </a:solidFill>
                <a:latin typeface="Now Bold"/>
                <a:ea typeface="Now Bold"/>
                <a:cs typeface="Now Bold"/>
                <a:sym typeface="Now Bold"/>
              </a:rPr>
              <a:t>OVERVIEW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133964" y="4795854"/>
            <a:ext cx="2318467" cy="642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PROBLEM STATEMENT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447970" y="3225902"/>
            <a:ext cx="1690455" cy="973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14"/>
              </a:lnSpc>
            </a:pPr>
            <a:r>
              <a:rPr lang="en-US" sz="5735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991861" y="4795854"/>
            <a:ext cx="2318467" cy="318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KEY FOCUS AREAS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305867" y="3225902"/>
            <a:ext cx="1690455" cy="973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14"/>
              </a:lnSpc>
            </a:pPr>
            <a:r>
              <a:rPr lang="en-US" sz="5735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133964" y="7582446"/>
            <a:ext cx="2318467" cy="318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BENEFITS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447970" y="6012493"/>
            <a:ext cx="1690455" cy="973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14"/>
              </a:lnSpc>
            </a:pPr>
            <a:r>
              <a:rPr lang="en-US" sz="5735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991861" y="7582446"/>
            <a:ext cx="2318467" cy="318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Next Project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305867" y="6012493"/>
            <a:ext cx="1690455" cy="973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14"/>
              </a:lnSpc>
            </a:pPr>
            <a:r>
              <a:rPr lang="en-US" sz="5735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05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852572" y="4795854"/>
            <a:ext cx="2318467" cy="642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CORE SYSTEM COMPONENTS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9166578" y="3225902"/>
            <a:ext cx="1690455" cy="973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14"/>
              </a:lnSpc>
            </a:pPr>
            <a:r>
              <a:rPr lang="en-US" sz="5735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8852572" y="7582446"/>
            <a:ext cx="2318467" cy="318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Strategy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9166578" y="6012493"/>
            <a:ext cx="1690455" cy="973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14"/>
              </a:lnSpc>
            </a:pPr>
            <a:r>
              <a:rPr lang="en-US" sz="5735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06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4080" y="3372864"/>
            <a:ext cx="4161751" cy="1184729"/>
            <a:chOff x="0" y="0"/>
            <a:chExt cx="2565722" cy="7303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65722" cy="730386"/>
            </a:xfrm>
            <a:custGeom>
              <a:avLst/>
              <a:gdLst/>
              <a:ahLst/>
              <a:cxnLst/>
              <a:rect r="r" b="b" t="t" l="l"/>
              <a:pathLst>
                <a:path h="730386" w="2565722">
                  <a:moveTo>
                    <a:pt x="0" y="0"/>
                  </a:moveTo>
                  <a:lnTo>
                    <a:pt x="2362522" y="0"/>
                  </a:lnTo>
                  <a:lnTo>
                    <a:pt x="2565722" y="365193"/>
                  </a:lnTo>
                  <a:lnTo>
                    <a:pt x="2362522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77800" y="-38100"/>
              <a:ext cx="2311722" cy="768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74080" y="6920781"/>
            <a:ext cx="4161751" cy="1184729"/>
            <a:chOff x="0" y="0"/>
            <a:chExt cx="2565722" cy="7303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65722" cy="730386"/>
            </a:xfrm>
            <a:custGeom>
              <a:avLst/>
              <a:gdLst/>
              <a:ahLst/>
              <a:cxnLst/>
              <a:rect r="r" b="b" t="t" l="l"/>
              <a:pathLst>
                <a:path h="730386" w="2565722">
                  <a:moveTo>
                    <a:pt x="0" y="0"/>
                  </a:moveTo>
                  <a:lnTo>
                    <a:pt x="2362522" y="0"/>
                  </a:lnTo>
                  <a:lnTo>
                    <a:pt x="2565722" y="365193"/>
                  </a:lnTo>
                  <a:lnTo>
                    <a:pt x="2362522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AE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77800" y="-38100"/>
              <a:ext cx="2311722" cy="768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281934" y="2747558"/>
            <a:ext cx="9224983" cy="2406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00"/>
              </a:lnSpc>
            </a:pPr>
            <a:r>
              <a:rPr lang="en-US" sz="381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Educational institutions face inefficiencies, errors and difficullties in managing student, teacher, course enrolment and grade data.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381181" y="5987507"/>
            <a:ext cx="2745282" cy="628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85"/>
              </a:lnSpc>
              <a:spcBef>
                <a:spcPct val="0"/>
              </a:spcBef>
            </a:pPr>
            <a:r>
              <a:rPr lang="en-US" b="true" sz="3757">
                <a:solidFill>
                  <a:srgbClr val="051D40"/>
                </a:solidFill>
                <a:latin typeface="DM Sans Bold"/>
                <a:ea typeface="DM Sans Bold"/>
                <a:cs typeface="DM Sans Bold"/>
                <a:sym typeface="DM Sans Bold"/>
              </a:rPr>
              <a:t>April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432849" y="7170333"/>
            <a:ext cx="2745282" cy="628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85"/>
              </a:lnSpc>
              <a:spcBef>
                <a:spcPct val="0"/>
              </a:spcBef>
            </a:pPr>
            <a:r>
              <a:rPr lang="en-US" b="true" sz="3757">
                <a:solidFill>
                  <a:srgbClr val="051D40"/>
                </a:solidFill>
                <a:latin typeface="DM Sans Bold"/>
                <a:ea typeface="DM Sans Bold"/>
                <a:cs typeface="DM Sans Bold"/>
                <a:sym typeface="DM Sans Bold"/>
              </a:rPr>
              <a:t>May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281934" y="6596931"/>
            <a:ext cx="10540682" cy="1899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82"/>
              </a:lnSpc>
            </a:pPr>
            <a:r>
              <a:rPr lang="en-US" sz="403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This project aims to create a centralised, automated system using python and the OOP principles.  This reduces errors. 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2519628" y="7227483"/>
            <a:ext cx="7086596" cy="7086596"/>
          </a:xfrm>
          <a:custGeom>
            <a:avLst/>
            <a:gdLst/>
            <a:ahLst/>
            <a:cxnLst/>
            <a:rect r="r" b="b" t="t" l="l"/>
            <a:pathLst>
              <a:path h="7086596" w="7086596">
                <a:moveTo>
                  <a:pt x="0" y="0"/>
                </a:moveTo>
                <a:lnTo>
                  <a:pt x="7086596" y="0"/>
                </a:lnTo>
                <a:lnTo>
                  <a:pt x="7086596" y="7086596"/>
                </a:lnTo>
                <a:lnTo>
                  <a:pt x="0" y="7086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10436461">
            <a:off x="14152110" y="-4118246"/>
            <a:ext cx="6566182" cy="6566182"/>
          </a:xfrm>
          <a:custGeom>
            <a:avLst/>
            <a:gdLst/>
            <a:ahLst/>
            <a:cxnLst/>
            <a:rect r="r" b="b" t="t" l="l"/>
            <a:pathLst>
              <a:path h="6566182" w="6566182">
                <a:moveTo>
                  <a:pt x="0" y="0"/>
                </a:moveTo>
                <a:lnTo>
                  <a:pt x="6566182" y="0"/>
                </a:lnTo>
                <a:lnTo>
                  <a:pt x="6566182" y="6566183"/>
                </a:lnTo>
                <a:lnTo>
                  <a:pt x="0" y="6566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631591" y="1178895"/>
            <a:ext cx="12244462" cy="1006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3"/>
              </a:lnSpc>
              <a:spcBef>
                <a:spcPct val="0"/>
              </a:spcBef>
            </a:pPr>
            <a:r>
              <a:rPr lang="en-US" sz="5553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PROBLEM STATEMENT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13163">
            <a:off x="-4261137" y="6573910"/>
            <a:ext cx="9085628" cy="5368780"/>
          </a:xfrm>
          <a:custGeom>
            <a:avLst/>
            <a:gdLst/>
            <a:ahLst/>
            <a:cxnLst/>
            <a:rect r="r" b="b" t="t" l="l"/>
            <a:pathLst>
              <a:path h="5368780" w="9085628">
                <a:moveTo>
                  <a:pt x="0" y="0"/>
                </a:moveTo>
                <a:lnTo>
                  <a:pt x="9085628" y="0"/>
                </a:lnTo>
                <a:lnTo>
                  <a:pt x="9085628" y="5368780"/>
                </a:lnTo>
                <a:lnTo>
                  <a:pt x="0" y="5368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67961" y="8412696"/>
            <a:ext cx="4319810" cy="426581"/>
          </a:xfrm>
          <a:custGeom>
            <a:avLst/>
            <a:gdLst/>
            <a:ahLst/>
            <a:cxnLst/>
            <a:rect r="r" b="b" t="t" l="l"/>
            <a:pathLst>
              <a:path h="426581" w="4319810">
                <a:moveTo>
                  <a:pt x="0" y="0"/>
                </a:moveTo>
                <a:lnTo>
                  <a:pt x="4319809" y="0"/>
                </a:lnTo>
                <a:lnTo>
                  <a:pt x="4319809" y="426581"/>
                </a:lnTo>
                <a:lnTo>
                  <a:pt x="0" y="4265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9999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984095" y="8412696"/>
            <a:ext cx="4319810" cy="426581"/>
          </a:xfrm>
          <a:custGeom>
            <a:avLst/>
            <a:gdLst/>
            <a:ahLst/>
            <a:cxnLst/>
            <a:rect r="r" b="b" t="t" l="l"/>
            <a:pathLst>
              <a:path h="426581" w="4319810">
                <a:moveTo>
                  <a:pt x="0" y="0"/>
                </a:moveTo>
                <a:lnTo>
                  <a:pt x="4319810" y="0"/>
                </a:lnTo>
                <a:lnTo>
                  <a:pt x="4319810" y="426581"/>
                </a:lnTo>
                <a:lnTo>
                  <a:pt x="0" y="4265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9999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703955" y="8412696"/>
            <a:ext cx="4319810" cy="426581"/>
          </a:xfrm>
          <a:custGeom>
            <a:avLst/>
            <a:gdLst/>
            <a:ahLst/>
            <a:cxnLst/>
            <a:rect r="r" b="b" t="t" l="l"/>
            <a:pathLst>
              <a:path h="426581" w="4319810">
                <a:moveTo>
                  <a:pt x="0" y="0"/>
                </a:moveTo>
                <a:lnTo>
                  <a:pt x="4319809" y="0"/>
                </a:lnTo>
                <a:lnTo>
                  <a:pt x="4319809" y="426581"/>
                </a:lnTo>
                <a:lnTo>
                  <a:pt x="0" y="4265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9999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290722" y="4206681"/>
            <a:ext cx="4297048" cy="4206015"/>
            <a:chOff x="0" y="0"/>
            <a:chExt cx="1131733" cy="110775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31733" cy="1107757"/>
            </a:xfrm>
            <a:custGeom>
              <a:avLst/>
              <a:gdLst/>
              <a:ahLst/>
              <a:cxnLst/>
              <a:rect r="r" b="b" t="t" l="l"/>
              <a:pathLst>
                <a:path h="1107757" w="1131733">
                  <a:moveTo>
                    <a:pt x="0" y="0"/>
                  </a:moveTo>
                  <a:lnTo>
                    <a:pt x="1131733" y="0"/>
                  </a:lnTo>
                  <a:lnTo>
                    <a:pt x="1131733" y="1107757"/>
                  </a:lnTo>
                  <a:lnTo>
                    <a:pt x="0" y="1107757"/>
                  </a:lnTo>
                  <a:close/>
                </a:path>
              </a:pathLst>
            </a:custGeom>
            <a:solidFill>
              <a:srgbClr val="CFF4FF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131733" cy="1145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  <a:r>
                <a:rPr lang="en-US" b="true" sz="1887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CENTRALIZED DATA MANAGEMENT</a:t>
              </a:r>
              <a:r>
                <a:rPr lang="en-US" sz="1887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. Integrates information on students, teachers, courses, enrollments and grades in a single system. 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993607" y="4206681"/>
            <a:ext cx="4297048" cy="4206015"/>
            <a:chOff x="0" y="0"/>
            <a:chExt cx="1131733" cy="110775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31733" cy="1107757"/>
            </a:xfrm>
            <a:custGeom>
              <a:avLst/>
              <a:gdLst/>
              <a:ahLst/>
              <a:cxnLst/>
              <a:rect r="r" b="b" t="t" l="l"/>
              <a:pathLst>
                <a:path h="1107757" w="1131733">
                  <a:moveTo>
                    <a:pt x="0" y="0"/>
                  </a:moveTo>
                  <a:lnTo>
                    <a:pt x="1131733" y="0"/>
                  </a:lnTo>
                  <a:lnTo>
                    <a:pt x="1131733" y="1107757"/>
                  </a:lnTo>
                  <a:lnTo>
                    <a:pt x="0" y="1107757"/>
                  </a:lnTo>
                  <a:close/>
                </a:path>
              </a:pathLst>
            </a:custGeom>
            <a:solidFill>
              <a:srgbClr val="CFF4FF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131733" cy="1145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  <a:r>
                <a:rPr lang="en-US" sz="1887" b="true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IMPROVED ACCESS &amp; ORGANIZATION. </a:t>
              </a:r>
            </a:p>
            <a:p>
              <a:pPr algn="ctr">
                <a:lnSpc>
                  <a:spcPts val="2605"/>
                </a:lnSpc>
              </a:pPr>
              <a:r>
                <a:rPr lang="en-US" sz="1887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Provides easy, organised access to all records, simplifying data retrieval and administrative tasks. 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700230" y="4206681"/>
            <a:ext cx="4297048" cy="4206015"/>
            <a:chOff x="0" y="0"/>
            <a:chExt cx="1131733" cy="110775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31733" cy="1107757"/>
            </a:xfrm>
            <a:custGeom>
              <a:avLst/>
              <a:gdLst/>
              <a:ahLst/>
              <a:cxnLst/>
              <a:rect r="r" b="b" t="t" l="l"/>
              <a:pathLst>
                <a:path h="1107757" w="1131733">
                  <a:moveTo>
                    <a:pt x="0" y="0"/>
                  </a:moveTo>
                  <a:lnTo>
                    <a:pt x="1131733" y="0"/>
                  </a:lnTo>
                  <a:lnTo>
                    <a:pt x="1131733" y="1107757"/>
                  </a:lnTo>
                  <a:lnTo>
                    <a:pt x="0" y="1107757"/>
                  </a:lnTo>
                  <a:close/>
                </a:path>
              </a:pathLst>
            </a:custGeom>
            <a:solidFill>
              <a:srgbClr val="CFF4FF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131733" cy="1145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  <a:r>
                <a:rPr lang="en-US" sz="1887" b="true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ENHANCED DATA ACCURACY</a:t>
              </a:r>
            </a:p>
            <a:p>
              <a:pPr algn="ctr">
                <a:lnSpc>
                  <a:spcPts val="2605"/>
                </a:lnSpc>
              </a:pPr>
              <a:r>
                <a:rPr lang="en-US" sz="1887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Reduces errors commonly found in manual entry and fragmented systems, improving overall data reliability. 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1313163">
            <a:off x="14330817" y="-1655690"/>
            <a:ext cx="9085628" cy="5368780"/>
          </a:xfrm>
          <a:custGeom>
            <a:avLst/>
            <a:gdLst/>
            <a:ahLst/>
            <a:cxnLst/>
            <a:rect r="r" b="b" t="t" l="l"/>
            <a:pathLst>
              <a:path h="5368780" w="9085628">
                <a:moveTo>
                  <a:pt x="0" y="0"/>
                </a:moveTo>
                <a:lnTo>
                  <a:pt x="9085629" y="0"/>
                </a:lnTo>
                <a:lnTo>
                  <a:pt x="9085629" y="5368780"/>
                </a:lnTo>
                <a:lnTo>
                  <a:pt x="0" y="5368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045356" y="1718581"/>
            <a:ext cx="8197288" cy="826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451"/>
              </a:lnSpc>
              <a:spcBef>
                <a:spcPct val="0"/>
              </a:spcBef>
            </a:pPr>
            <a:r>
              <a:rPr lang="en-US" b="true" sz="5376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KEY FOCUS AREAS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060209" y="2183769"/>
            <a:ext cx="4161751" cy="1184729"/>
            <a:chOff x="0" y="0"/>
            <a:chExt cx="2565722" cy="7303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65722" cy="730386"/>
            </a:xfrm>
            <a:custGeom>
              <a:avLst/>
              <a:gdLst/>
              <a:ahLst/>
              <a:cxnLst/>
              <a:rect r="r" b="b" t="t" l="l"/>
              <a:pathLst>
                <a:path h="730386" w="2565722">
                  <a:moveTo>
                    <a:pt x="0" y="0"/>
                  </a:moveTo>
                  <a:lnTo>
                    <a:pt x="2362522" y="0"/>
                  </a:lnTo>
                  <a:lnTo>
                    <a:pt x="2565722" y="365193"/>
                  </a:lnTo>
                  <a:lnTo>
                    <a:pt x="2362522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77800" y="-38100"/>
              <a:ext cx="2311722" cy="768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6093797" y="3368497"/>
            <a:ext cx="4161751" cy="1184729"/>
            <a:chOff x="0" y="0"/>
            <a:chExt cx="2565722" cy="7303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65722" cy="730386"/>
            </a:xfrm>
            <a:custGeom>
              <a:avLst/>
              <a:gdLst/>
              <a:ahLst/>
              <a:cxnLst/>
              <a:rect r="r" b="b" t="t" l="l"/>
              <a:pathLst>
                <a:path h="730386" w="2565722">
                  <a:moveTo>
                    <a:pt x="0" y="0"/>
                  </a:moveTo>
                  <a:lnTo>
                    <a:pt x="2362522" y="0"/>
                  </a:lnTo>
                  <a:lnTo>
                    <a:pt x="2565722" y="365193"/>
                  </a:lnTo>
                  <a:lnTo>
                    <a:pt x="2362522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1C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77800" y="-38100"/>
              <a:ext cx="2311722" cy="768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156152" y="4555129"/>
            <a:ext cx="4161751" cy="1184729"/>
            <a:chOff x="0" y="0"/>
            <a:chExt cx="2565722" cy="73038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65722" cy="730386"/>
            </a:xfrm>
            <a:custGeom>
              <a:avLst/>
              <a:gdLst/>
              <a:ahLst/>
              <a:cxnLst/>
              <a:rect r="r" b="b" t="t" l="l"/>
              <a:pathLst>
                <a:path h="730386" w="2565722">
                  <a:moveTo>
                    <a:pt x="0" y="0"/>
                  </a:moveTo>
                  <a:lnTo>
                    <a:pt x="2362522" y="0"/>
                  </a:lnTo>
                  <a:lnTo>
                    <a:pt x="2565722" y="365193"/>
                  </a:lnTo>
                  <a:lnTo>
                    <a:pt x="2362522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AE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77800" y="-38100"/>
              <a:ext cx="2311722" cy="768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10800000">
            <a:off x="6758203" y="5737955"/>
            <a:ext cx="4823443" cy="1184729"/>
            <a:chOff x="0" y="0"/>
            <a:chExt cx="2973656" cy="73038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973656" cy="730386"/>
            </a:xfrm>
            <a:custGeom>
              <a:avLst/>
              <a:gdLst/>
              <a:ahLst/>
              <a:cxnLst/>
              <a:rect r="r" b="b" t="t" l="l"/>
              <a:pathLst>
                <a:path h="730386" w="2973656">
                  <a:moveTo>
                    <a:pt x="0" y="0"/>
                  </a:moveTo>
                  <a:lnTo>
                    <a:pt x="2770456" y="0"/>
                  </a:lnTo>
                  <a:lnTo>
                    <a:pt x="2973656" y="365193"/>
                  </a:lnTo>
                  <a:lnTo>
                    <a:pt x="2770456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D1F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77800" y="-38100"/>
              <a:ext cx="2719656" cy="768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724615" y="6918503"/>
            <a:ext cx="4161751" cy="1184729"/>
            <a:chOff x="0" y="0"/>
            <a:chExt cx="2565722" cy="73038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65722" cy="730386"/>
            </a:xfrm>
            <a:custGeom>
              <a:avLst/>
              <a:gdLst/>
              <a:ahLst/>
              <a:cxnLst/>
              <a:rect r="r" b="b" t="t" l="l"/>
              <a:pathLst>
                <a:path h="730386" w="2565722">
                  <a:moveTo>
                    <a:pt x="0" y="0"/>
                  </a:moveTo>
                  <a:lnTo>
                    <a:pt x="2362522" y="0"/>
                  </a:lnTo>
                  <a:lnTo>
                    <a:pt x="2565722" y="365193"/>
                  </a:lnTo>
                  <a:lnTo>
                    <a:pt x="2362522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F4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77800" y="-38100"/>
              <a:ext cx="2311722" cy="768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6802031" y="3618050"/>
            <a:ext cx="2745282" cy="628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85"/>
              </a:lnSpc>
              <a:spcBef>
                <a:spcPct val="0"/>
              </a:spcBef>
            </a:pPr>
            <a:r>
              <a:rPr lang="en-US" b="true" sz="3757">
                <a:solidFill>
                  <a:srgbClr val="051D40"/>
                </a:solidFill>
                <a:latin typeface="DM Sans Bold"/>
                <a:ea typeface="DM Sans Bold"/>
                <a:cs typeface="DM Sans Bold"/>
                <a:sym typeface="DM Sans Bold"/>
              </a:rPr>
              <a:t>TEACHER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724615" y="2435224"/>
            <a:ext cx="2745282" cy="628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85"/>
              </a:lnSpc>
              <a:spcBef>
                <a:spcPct val="0"/>
              </a:spcBef>
            </a:pPr>
            <a:r>
              <a:rPr lang="en-US" b="true" sz="3757">
                <a:solidFill>
                  <a:srgbClr val="051D40"/>
                </a:solidFill>
                <a:latin typeface="DM Sans Bold"/>
                <a:ea typeface="DM Sans Bold"/>
                <a:cs typeface="DM Sans Bold"/>
                <a:sym typeface="DM Sans Bold"/>
              </a:rPr>
              <a:t>STUDENT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221959" y="2315289"/>
            <a:ext cx="6939589" cy="902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11"/>
              </a:lnSpc>
            </a:pPr>
            <a:r>
              <a:rPr lang="en-US" sz="286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Manages student registration details and personal innformation.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724615" y="4800688"/>
            <a:ext cx="2745282" cy="628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85"/>
              </a:lnSpc>
              <a:spcBef>
                <a:spcPct val="0"/>
              </a:spcBef>
            </a:pPr>
            <a:r>
              <a:rPr lang="en-US" b="true" sz="3757">
                <a:solidFill>
                  <a:srgbClr val="051D40"/>
                </a:solidFill>
                <a:latin typeface="DM Sans Bold"/>
                <a:ea typeface="DM Sans Bold"/>
                <a:cs typeface="DM Sans Bold"/>
                <a:sym typeface="DM Sans Bold"/>
              </a:rPr>
              <a:t>COURSES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381181" y="5987507"/>
            <a:ext cx="3711694" cy="628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85"/>
              </a:lnSpc>
              <a:spcBef>
                <a:spcPct val="0"/>
              </a:spcBef>
            </a:pPr>
            <a:r>
              <a:rPr lang="en-US" b="true" sz="3757">
                <a:solidFill>
                  <a:srgbClr val="051D40"/>
                </a:solidFill>
                <a:latin typeface="DM Sans Bold"/>
                <a:ea typeface="DM Sans Bold"/>
                <a:cs typeface="DM Sans Bold"/>
                <a:sym typeface="DM Sans Bold"/>
              </a:rPr>
              <a:t>ENROLLMENTS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432849" y="7170333"/>
            <a:ext cx="2745282" cy="628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85"/>
              </a:lnSpc>
              <a:spcBef>
                <a:spcPct val="0"/>
              </a:spcBef>
            </a:pPr>
            <a:r>
              <a:rPr lang="en-US" b="true" sz="3757">
                <a:solidFill>
                  <a:srgbClr val="051D40"/>
                </a:solidFill>
                <a:latin typeface="DM Sans Bold"/>
                <a:ea typeface="DM Sans Bold"/>
                <a:cs typeface="DM Sans Bold"/>
                <a:sym typeface="DM Sans Bold"/>
              </a:rPr>
              <a:t>GRADES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-790417" y="3524843"/>
            <a:ext cx="6646942" cy="862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486"/>
              </a:lnSpc>
            </a:pPr>
            <a:r>
              <a:rPr lang="en-US" sz="276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Stores teacher information and associates them with courses.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754906" y="4641451"/>
            <a:ext cx="6533094" cy="789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0"/>
              </a:lnSpc>
            </a:pPr>
            <a:r>
              <a:rPr lang="en-US" sz="2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Organizes course details making it easy to add, view and manage courses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0" y="6025607"/>
            <a:ext cx="6405721" cy="811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240"/>
              </a:lnSpc>
            </a:pPr>
            <a:r>
              <a:rPr lang="en-US" sz="257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Validates and tracks students course enrollments to ensure accuracy.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886366" y="6881743"/>
            <a:ext cx="6044010" cy="1189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63"/>
              </a:lnSpc>
            </a:pPr>
            <a:r>
              <a:rPr lang="en-US" sz="251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Manages grade assignments and links them to student records for academic tracking. 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-2519628" y="7227483"/>
            <a:ext cx="7086596" cy="7086596"/>
          </a:xfrm>
          <a:custGeom>
            <a:avLst/>
            <a:gdLst/>
            <a:ahLst/>
            <a:cxnLst/>
            <a:rect r="r" b="b" t="t" l="l"/>
            <a:pathLst>
              <a:path h="7086596" w="7086596">
                <a:moveTo>
                  <a:pt x="0" y="0"/>
                </a:moveTo>
                <a:lnTo>
                  <a:pt x="7086596" y="0"/>
                </a:lnTo>
                <a:lnTo>
                  <a:pt x="7086596" y="7086596"/>
                </a:lnTo>
                <a:lnTo>
                  <a:pt x="0" y="7086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10436461">
            <a:off x="14152110" y="-4118246"/>
            <a:ext cx="6566182" cy="6566182"/>
          </a:xfrm>
          <a:custGeom>
            <a:avLst/>
            <a:gdLst/>
            <a:ahLst/>
            <a:cxnLst/>
            <a:rect r="r" b="b" t="t" l="l"/>
            <a:pathLst>
              <a:path h="6566182" w="6566182">
                <a:moveTo>
                  <a:pt x="0" y="0"/>
                </a:moveTo>
                <a:lnTo>
                  <a:pt x="6566182" y="0"/>
                </a:lnTo>
                <a:lnTo>
                  <a:pt x="6566182" y="6566183"/>
                </a:lnTo>
                <a:lnTo>
                  <a:pt x="0" y="6566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90640" y="-1543050"/>
            <a:ext cx="19210521" cy="4453378"/>
            <a:chOff x="0" y="0"/>
            <a:chExt cx="5059561" cy="11729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9561" cy="1172906"/>
            </a:xfrm>
            <a:custGeom>
              <a:avLst/>
              <a:gdLst/>
              <a:ahLst/>
              <a:cxnLst/>
              <a:rect r="r" b="b" t="t" l="l"/>
              <a:pathLst>
                <a:path h="1172906" w="5059561">
                  <a:moveTo>
                    <a:pt x="0" y="0"/>
                  </a:moveTo>
                  <a:lnTo>
                    <a:pt x="5059561" y="0"/>
                  </a:lnTo>
                  <a:lnTo>
                    <a:pt x="5059561" y="1172906"/>
                  </a:lnTo>
                  <a:lnTo>
                    <a:pt x="0" y="1172906"/>
                  </a:lnTo>
                  <a:close/>
                </a:path>
              </a:pathLst>
            </a:custGeom>
            <a:solidFill>
              <a:srgbClr val="051D40"/>
            </a:solidFill>
            <a:ln w="38100" cap="sq">
              <a:solidFill>
                <a:srgbClr val="56AE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59561" cy="1211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919280" y="1626663"/>
            <a:ext cx="10450651" cy="738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19"/>
              </a:lnSpc>
              <a:spcBef>
                <a:spcPct val="0"/>
              </a:spcBef>
            </a:pPr>
            <a:r>
              <a:rPr lang="en-US" b="true" sz="4766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OUR TEAM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804754" y="9074551"/>
            <a:ext cx="1715127" cy="1715127"/>
          </a:xfrm>
          <a:custGeom>
            <a:avLst/>
            <a:gdLst/>
            <a:ahLst/>
            <a:cxnLst/>
            <a:rect r="r" b="b" t="t" l="l"/>
            <a:pathLst>
              <a:path h="1715127" w="1715127">
                <a:moveTo>
                  <a:pt x="0" y="0"/>
                </a:moveTo>
                <a:lnTo>
                  <a:pt x="1715127" y="0"/>
                </a:lnTo>
                <a:lnTo>
                  <a:pt x="1715127" y="1715126"/>
                </a:lnTo>
                <a:lnTo>
                  <a:pt x="0" y="1715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63441" y="-390286"/>
            <a:ext cx="1715127" cy="1715127"/>
          </a:xfrm>
          <a:custGeom>
            <a:avLst/>
            <a:gdLst/>
            <a:ahLst/>
            <a:cxnLst/>
            <a:rect r="r" b="b" t="t" l="l"/>
            <a:pathLst>
              <a:path h="1715127" w="1715127">
                <a:moveTo>
                  <a:pt x="0" y="0"/>
                </a:moveTo>
                <a:lnTo>
                  <a:pt x="1715127" y="0"/>
                </a:lnTo>
                <a:lnTo>
                  <a:pt x="1715127" y="1715127"/>
                </a:lnTo>
                <a:lnTo>
                  <a:pt x="0" y="1715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398071" y="-136788"/>
            <a:ext cx="2988937" cy="570615"/>
          </a:xfrm>
          <a:custGeom>
            <a:avLst/>
            <a:gdLst/>
            <a:ahLst/>
            <a:cxnLst/>
            <a:rect r="r" b="b" t="t" l="l"/>
            <a:pathLst>
              <a:path h="570615" w="2988937">
                <a:moveTo>
                  <a:pt x="0" y="0"/>
                </a:moveTo>
                <a:lnTo>
                  <a:pt x="2988938" y="0"/>
                </a:lnTo>
                <a:lnTo>
                  <a:pt x="2988938" y="570616"/>
                </a:lnTo>
                <a:lnTo>
                  <a:pt x="0" y="5706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00991" y="9922935"/>
            <a:ext cx="2988937" cy="570615"/>
          </a:xfrm>
          <a:custGeom>
            <a:avLst/>
            <a:gdLst/>
            <a:ahLst/>
            <a:cxnLst/>
            <a:rect r="r" b="b" t="t" l="l"/>
            <a:pathLst>
              <a:path h="570615" w="2988937">
                <a:moveTo>
                  <a:pt x="0" y="0"/>
                </a:moveTo>
                <a:lnTo>
                  <a:pt x="2988938" y="0"/>
                </a:lnTo>
                <a:lnTo>
                  <a:pt x="2988938" y="570616"/>
                </a:lnTo>
                <a:lnTo>
                  <a:pt x="0" y="5706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3427070"/>
            <a:ext cx="4937281" cy="913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1"/>
              </a:lnSpc>
              <a:spcBef>
                <a:spcPct val="0"/>
              </a:spcBef>
            </a:pPr>
            <a:r>
              <a:rPr lang="en-US" sz="556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NABASA ISAAC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114556" y="4233769"/>
            <a:ext cx="6430039" cy="838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0"/>
              </a:lnSpc>
              <a:spcBef>
                <a:spcPct val="0"/>
              </a:spcBef>
            </a:pPr>
            <a:r>
              <a:rPr lang="en-US" sz="506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ATWIJUKIRE APOPHIA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6276" y="5574367"/>
            <a:ext cx="9955776" cy="929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38"/>
              </a:lnSpc>
              <a:spcBef>
                <a:spcPct val="0"/>
              </a:spcBef>
            </a:pPr>
            <a:r>
              <a:rPr lang="en-US" sz="560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MUWANGUZI PRISCILA DENISE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785442" y="6941615"/>
            <a:ext cx="6640815" cy="85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42"/>
              </a:lnSpc>
              <a:spcBef>
                <a:spcPct val="0"/>
              </a:spcBef>
            </a:pPr>
            <a:r>
              <a:rPr lang="en-US" sz="517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MWEBEMBEZI NICOLE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-363441" y="7825408"/>
            <a:ext cx="9111993" cy="804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75"/>
              </a:lnSpc>
              <a:spcBef>
                <a:spcPct val="0"/>
              </a:spcBef>
            </a:pPr>
            <a:r>
              <a:rPr lang="en-US" sz="483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RUBAGUMYA ALVIN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83520" y="1590911"/>
            <a:ext cx="2651835" cy="2651835"/>
          </a:xfrm>
          <a:custGeom>
            <a:avLst/>
            <a:gdLst/>
            <a:ahLst/>
            <a:cxnLst/>
            <a:rect r="r" b="b" t="t" l="l"/>
            <a:pathLst>
              <a:path h="2651835" w="2651835">
                <a:moveTo>
                  <a:pt x="0" y="0"/>
                </a:moveTo>
                <a:lnTo>
                  <a:pt x="2651835" y="0"/>
                </a:lnTo>
                <a:lnTo>
                  <a:pt x="2651835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55514" y="2764429"/>
            <a:ext cx="10434893" cy="2659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543"/>
              </a:lnSpc>
            </a:pPr>
            <a:r>
              <a:rPr lang="en-US" b="true" sz="7530" spc="459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THANKS FOR WATCHING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789475" y="-570381"/>
            <a:ext cx="2651835" cy="2651835"/>
          </a:xfrm>
          <a:custGeom>
            <a:avLst/>
            <a:gdLst/>
            <a:ahLst/>
            <a:cxnLst/>
            <a:rect r="r" b="b" t="t" l="l"/>
            <a:pathLst>
              <a:path h="2651835" w="2651835">
                <a:moveTo>
                  <a:pt x="0" y="0"/>
                </a:moveTo>
                <a:lnTo>
                  <a:pt x="2651836" y="0"/>
                </a:lnTo>
                <a:lnTo>
                  <a:pt x="2651836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DAGWbeYrlA0</dc:identifier>
  <dcterms:modified xsi:type="dcterms:W3CDTF">2011-08-01T06:04:30Z</dcterms:modified>
  <cp:revision>1</cp:revision>
  <dc:title>STUDENT</dc:title>
</cp:coreProperties>
</file>