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2"/>
  </p:notesMasterIdLst>
  <p:handoutMasterIdLst>
    <p:handoutMasterId r:id="rId13"/>
  </p:handoutMasterIdLst>
  <p:sldIdLst>
    <p:sldId id="256" r:id="rId5"/>
    <p:sldId id="258" r:id="rId6"/>
    <p:sldId id="259" r:id="rId7"/>
    <p:sldId id="265" r:id="rId8"/>
    <p:sldId id="266" r:id="rId9"/>
    <p:sldId id="264" r:id="rId10"/>
    <p:sldId id="260" r:id="rId1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78" d="100"/>
          <a:sy n="78" d="100"/>
        </p:scale>
        <p:origin x="456" y="96"/>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01/02/2021</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01/02/2021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a:t>
            </a:fld>
            <a:endParaRPr lang="es-ES"/>
          </a:p>
        </p:txBody>
      </p:sp>
    </p:spTree>
    <p:extLst>
      <p:ext uri="{BB962C8B-B14F-4D97-AF65-F5344CB8AC3E}">
        <p14:creationId xmlns:p14="http://schemas.microsoft.com/office/powerpoint/2010/main" val="85607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01/02/2021</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01/02/2021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01/02/2021</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01/02/2021</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01/02/2021</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01/02/2021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01/02/2021</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01/02/2021</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01/02/2021</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01/02/2021</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01/02/2021</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01/02/2021</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6925" y="139495"/>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79773" y="4409565"/>
            <a:ext cx="10993549" cy="895244"/>
          </a:xfrm>
        </p:spPr>
        <p:txBody>
          <a:bodyPr rtlCol="0">
            <a:noAutofit/>
          </a:bodyPr>
          <a:lstStyle/>
          <a:p>
            <a:pPr rtl="0"/>
            <a:r>
              <a:rPr lang="es-ES" sz="5400" b="1" dirty="0" err="1" smtClean="0">
                <a:solidFill>
                  <a:schemeClr val="bg1"/>
                </a:solidFill>
              </a:rPr>
              <a:t>netanalyzer</a:t>
            </a:r>
            <a:endParaRPr lang="es-ES" sz="5400" b="1"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96718" y="5286306"/>
            <a:ext cx="10993546" cy="1016921"/>
          </a:xfrm>
        </p:spPr>
        <p:txBody>
          <a:bodyPr rtlCol="0">
            <a:normAutofit lnSpcReduction="10000"/>
          </a:bodyPr>
          <a:lstStyle/>
          <a:p>
            <a:pPr rtl="0"/>
            <a:r>
              <a:rPr lang="es-ES" sz="1400" b="1" dirty="0" smtClean="0">
                <a:solidFill>
                  <a:srgbClr val="7CEBFF"/>
                </a:solidFill>
              </a:rPr>
              <a:t>INTEGRANTES:</a:t>
            </a:r>
          </a:p>
          <a:p>
            <a:pPr rtl="0"/>
            <a:r>
              <a:rPr lang="es-ES" sz="1400" dirty="0" err="1" smtClean="0">
                <a:solidFill>
                  <a:srgbClr val="7CEBFF"/>
                </a:solidFill>
              </a:rPr>
              <a:t>Uquillas</a:t>
            </a:r>
            <a:r>
              <a:rPr lang="es-ES" sz="1400" dirty="0" smtClean="0">
                <a:solidFill>
                  <a:srgbClr val="7CEBFF"/>
                </a:solidFill>
              </a:rPr>
              <a:t> Priscilla Nicole</a:t>
            </a:r>
          </a:p>
          <a:p>
            <a:pPr rtl="0"/>
            <a:r>
              <a:rPr lang="es-ES" sz="1400" dirty="0" smtClean="0">
                <a:solidFill>
                  <a:srgbClr val="7CEBFF"/>
                </a:solidFill>
              </a:rPr>
              <a:t>Ponce Byron </a:t>
            </a:r>
            <a:r>
              <a:rPr lang="es-ES" sz="1400" dirty="0" err="1" smtClean="0">
                <a:solidFill>
                  <a:srgbClr val="7CEBFF"/>
                </a:solidFill>
              </a:rPr>
              <a:t>stalyn</a:t>
            </a:r>
            <a:endParaRPr lang="es-ES" sz="1400" dirty="0" smtClean="0">
              <a:solidFill>
                <a:srgbClr val="7CEBFF"/>
              </a:solidFill>
            </a:endParaRPr>
          </a:p>
          <a:p>
            <a:pPr rtl="0"/>
            <a:endParaRPr lang="es-E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b="1" dirty="0" smtClean="0"/>
              <a:t>Introducción</a:t>
            </a:r>
            <a:endParaRPr lang="es-ES" b="1" dirty="0"/>
          </a:p>
        </p:txBody>
      </p:sp>
      <p:sp>
        <p:nvSpPr>
          <p:cNvPr id="4" name="CuadroTexto 3"/>
          <p:cNvSpPr txBox="1"/>
          <p:nvPr/>
        </p:nvSpPr>
        <p:spPr>
          <a:xfrm>
            <a:off x="581193" y="2417459"/>
            <a:ext cx="4889709" cy="3139321"/>
          </a:xfrm>
          <a:prstGeom prst="rect">
            <a:avLst/>
          </a:prstGeom>
          <a:noFill/>
        </p:spPr>
        <p:txBody>
          <a:bodyPr wrap="square" rtlCol="0">
            <a:spAutoFit/>
          </a:bodyPr>
          <a:lstStyle/>
          <a:p>
            <a:r>
              <a:rPr lang="es-EC" dirty="0" smtClean="0"/>
              <a:t>En la actualidad el Internet se ha convertido en uno de los principales actores en nuestra sociedad, con lo cual trae un rápido trafico en la red mundial, una de las principales causas de esto es el crecimiento constante tanto de usuarios conectados como de dispositivos con acceso a Internet.</a:t>
            </a:r>
            <a:endParaRPr lang="en-US" dirty="0" smtClean="0"/>
          </a:p>
          <a:p>
            <a:r>
              <a:rPr lang="es-EC" dirty="0" smtClean="0"/>
              <a:t>El tráfico que circula en Internet debe estar sujeta a diagnostico de fallas, rendimiento de aplicaciones, detección de anomalías y otras actividades de gestión de red.</a:t>
            </a:r>
          </a:p>
        </p:txBody>
      </p:sp>
      <p:pic>
        <p:nvPicPr>
          <p:cNvPr id="1026" name="Picture 2" descr="Internet en la actualidad de Boliv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032" y="2417459"/>
            <a:ext cx="4839777" cy="311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1450232" y="1070074"/>
            <a:ext cx="3302000" cy="1121871"/>
          </a:xfrm>
        </p:spPr>
        <p:txBody>
          <a:bodyPr rtlCol="0" anchor="ctr">
            <a:normAutofit/>
          </a:bodyPr>
          <a:lstStyle/>
          <a:p>
            <a:pPr algn="ctr" rtl="0"/>
            <a:r>
              <a:rPr lang="es-ES" sz="3200" b="1" dirty="0" smtClean="0"/>
              <a:t>servicios</a:t>
            </a:r>
            <a:endParaRPr lang="es-ES" sz="3200" b="1" dirty="0"/>
          </a:p>
        </p:txBody>
      </p:sp>
      <p:grpSp>
        <p:nvGrpSpPr>
          <p:cNvPr id="12" name="Group 8"/>
          <p:cNvGrpSpPr/>
          <p:nvPr/>
        </p:nvGrpSpPr>
        <p:grpSpPr>
          <a:xfrm>
            <a:off x="2850868" y="2479556"/>
            <a:ext cx="1813891" cy="987854"/>
            <a:chOff x="696727" y="1076479"/>
            <a:chExt cx="3083183" cy="987854"/>
          </a:xfrm>
        </p:grpSpPr>
        <p:sp>
          <p:nvSpPr>
            <p:cNvPr id="14" name="TextBox 9"/>
            <p:cNvSpPr txBox="1"/>
            <p:nvPr/>
          </p:nvSpPr>
          <p:spPr>
            <a:xfrm>
              <a:off x="720000" y="1325669"/>
              <a:ext cx="3059910" cy="738664"/>
            </a:xfrm>
            <a:prstGeom prst="rect">
              <a:avLst/>
            </a:prstGeom>
            <a:noFill/>
          </p:spPr>
          <p:txBody>
            <a:bodyPr wrap="square" rtlCol="0">
              <a:spAutoFit/>
            </a:bodyPr>
            <a:lstStyle/>
            <a:p>
              <a:r>
                <a:rPr lang="en-US" altLang="ko-KR" sz="1400" dirty="0" err="1" smtClean="0">
                  <a:solidFill>
                    <a:schemeClr val="bg1"/>
                  </a:solidFill>
                  <a:cs typeface="Arial" pitchFamily="34" charset="0"/>
                </a:rPr>
                <a:t>Aquí</a:t>
              </a:r>
              <a:r>
                <a:rPr lang="en-US" altLang="ko-KR" sz="1400" dirty="0" smtClean="0">
                  <a:solidFill>
                    <a:schemeClr val="bg1"/>
                  </a:solidFill>
                  <a:cs typeface="Arial" pitchFamily="34" charset="0"/>
                </a:rPr>
                <a:t> se </a:t>
              </a:r>
              <a:r>
                <a:rPr lang="en-US" altLang="ko-KR" sz="1400" dirty="0" err="1" smtClean="0">
                  <a:solidFill>
                    <a:schemeClr val="bg1"/>
                  </a:solidFill>
                  <a:cs typeface="Arial" pitchFamily="34" charset="0"/>
                </a:rPr>
                <a:t>crea</a:t>
              </a:r>
              <a:r>
                <a:rPr lang="en-US" altLang="ko-KR" sz="1400" dirty="0" smtClean="0">
                  <a:solidFill>
                    <a:schemeClr val="bg1"/>
                  </a:solidFill>
                  <a:cs typeface="Arial" pitchFamily="34" charset="0"/>
                </a:rPr>
                <a:t> </a:t>
              </a:r>
              <a:r>
                <a:rPr lang="en-US" altLang="ko-KR" sz="1400" dirty="0" err="1">
                  <a:solidFill>
                    <a:schemeClr val="bg1"/>
                  </a:solidFill>
                  <a:cs typeface="Arial" pitchFamily="34" charset="0"/>
                </a:rPr>
                <a:t>una</a:t>
              </a:r>
              <a:r>
                <a:rPr lang="en-US" altLang="ko-KR" sz="1400" dirty="0">
                  <a:solidFill>
                    <a:schemeClr val="bg1"/>
                  </a:solidFill>
                  <a:cs typeface="Arial" pitchFamily="34" charset="0"/>
                </a:rPr>
                <a:t> </a:t>
              </a:r>
              <a:r>
                <a:rPr lang="en-US" altLang="ko-KR" sz="1400" dirty="0" err="1" smtClean="0">
                  <a:solidFill>
                    <a:schemeClr val="bg1"/>
                  </a:solidFill>
                  <a:cs typeface="Arial" pitchFamily="34" charset="0"/>
                </a:rPr>
                <a:t>cuenta</a:t>
              </a:r>
              <a:r>
                <a:rPr lang="en-US" altLang="ko-KR" sz="1400" dirty="0" smtClean="0">
                  <a:solidFill>
                    <a:schemeClr val="bg1"/>
                  </a:solidFill>
                  <a:cs typeface="Arial" pitchFamily="34" charset="0"/>
                </a:rPr>
                <a:t> con </a:t>
              </a:r>
              <a:r>
                <a:rPr lang="en-US" altLang="ko-KR" sz="1400" dirty="0" err="1" smtClean="0">
                  <a:solidFill>
                    <a:schemeClr val="bg1"/>
                  </a:solidFill>
                  <a:cs typeface="Arial" pitchFamily="34" charset="0"/>
                </a:rPr>
                <a:t>sus</a:t>
              </a:r>
              <a:r>
                <a:rPr lang="en-US" altLang="ko-KR" sz="1400" dirty="0" smtClean="0">
                  <a:solidFill>
                    <a:schemeClr val="bg1"/>
                  </a:solidFill>
                  <a:cs typeface="Arial" pitchFamily="34" charset="0"/>
                </a:rPr>
                <a:t> </a:t>
              </a:r>
              <a:r>
                <a:rPr lang="en-US" altLang="ko-KR" sz="1400" dirty="0" err="1" smtClean="0">
                  <a:solidFill>
                    <a:schemeClr val="bg1"/>
                  </a:solidFill>
                  <a:cs typeface="Arial" pitchFamily="34" charset="0"/>
                </a:rPr>
                <a:t>propias</a:t>
              </a:r>
              <a:r>
                <a:rPr lang="en-US" altLang="ko-KR" sz="1400" dirty="0" smtClean="0">
                  <a:solidFill>
                    <a:schemeClr val="bg1"/>
                  </a:solidFill>
                  <a:cs typeface="Arial" pitchFamily="34" charset="0"/>
                </a:rPr>
                <a:t> </a:t>
              </a:r>
              <a:r>
                <a:rPr lang="en-US" altLang="ko-KR" sz="1400" dirty="0" err="1" smtClean="0">
                  <a:solidFill>
                    <a:schemeClr val="bg1"/>
                  </a:solidFill>
                  <a:cs typeface="Arial" pitchFamily="34" charset="0"/>
                </a:rPr>
                <a:t>credenciales</a:t>
              </a:r>
              <a:r>
                <a:rPr lang="en-US" altLang="ko-KR" sz="1400" dirty="0" smtClean="0">
                  <a:solidFill>
                    <a:schemeClr val="bg1"/>
                  </a:solidFill>
                  <a:cs typeface="Arial" pitchFamily="34" charset="0"/>
                </a:rPr>
                <a:t>.      </a:t>
              </a:r>
              <a:endParaRPr lang="ko-KR" altLang="en-US" sz="1400" dirty="0">
                <a:solidFill>
                  <a:schemeClr val="bg1"/>
                </a:solidFill>
                <a:cs typeface="Arial" pitchFamily="34" charset="0"/>
              </a:endParaRPr>
            </a:p>
          </p:txBody>
        </p:sp>
        <p:sp>
          <p:nvSpPr>
            <p:cNvPr id="19" name="TextBox 10"/>
            <p:cNvSpPr txBox="1"/>
            <p:nvPr/>
          </p:nvSpPr>
          <p:spPr>
            <a:xfrm>
              <a:off x="696727" y="1076479"/>
              <a:ext cx="3059910" cy="338554"/>
            </a:xfrm>
            <a:prstGeom prst="rect">
              <a:avLst/>
            </a:prstGeom>
            <a:noFill/>
          </p:spPr>
          <p:txBody>
            <a:bodyPr wrap="square" rtlCol="0">
              <a:spAutoFit/>
            </a:bodyPr>
            <a:lstStyle/>
            <a:p>
              <a:r>
                <a:rPr lang="en-US" altLang="ko-KR" sz="1600" b="1" dirty="0" err="1" smtClean="0">
                  <a:solidFill>
                    <a:schemeClr val="bg1"/>
                  </a:solidFill>
                  <a:cs typeface="Arial" pitchFamily="34" charset="0"/>
                </a:rPr>
                <a:t>Registrarse</a:t>
              </a:r>
              <a:endParaRPr lang="ko-KR" altLang="en-US" sz="1400" b="1" dirty="0">
                <a:solidFill>
                  <a:schemeClr val="tx1">
                    <a:lumMod val="75000"/>
                    <a:lumOff val="25000"/>
                  </a:schemeClr>
                </a:solidFill>
                <a:cs typeface="Arial" pitchFamily="34" charset="0"/>
              </a:endParaRPr>
            </a:p>
          </p:txBody>
        </p:sp>
      </p:grpSp>
      <p:grpSp>
        <p:nvGrpSpPr>
          <p:cNvPr id="23" name="Group 14"/>
          <p:cNvGrpSpPr/>
          <p:nvPr/>
        </p:nvGrpSpPr>
        <p:grpSpPr>
          <a:xfrm>
            <a:off x="2814945" y="3656668"/>
            <a:ext cx="1849814" cy="1015378"/>
            <a:chOff x="635666" y="2366274"/>
            <a:chExt cx="3144244" cy="1015378"/>
          </a:xfrm>
        </p:grpSpPr>
        <p:sp>
          <p:nvSpPr>
            <p:cNvPr id="24" name="TextBox 15"/>
            <p:cNvSpPr txBox="1"/>
            <p:nvPr/>
          </p:nvSpPr>
          <p:spPr>
            <a:xfrm>
              <a:off x="720000" y="2642988"/>
              <a:ext cx="3059910" cy="738664"/>
            </a:xfrm>
            <a:prstGeom prst="rect">
              <a:avLst/>
            </a:prstGeom>
            <a:noFill/>
          </p:spPr>
          <p:txBody>
            <a:bodyPr wrap="square" rtlCol="0">
              <a:spAutoFit/>
            </a:bodyPr>
            <a:lstStyle/>
            <a:p>
              <a:r>
                <a:rPr lang="en-US" altLang="ko-KR" sz="1400" dirty="0" err="1">
                  <a:solidFill>
                    <a:schemeClr val="bg1"/>
                  </a:solidFill>
                  <a:cs typeface="Arial" pitchFamily="34" charset="0"/>
                </a:rPr>
                <a:t>Ingresar</a:t>
              </a:r>
              <a:r>
                <a:rPr lang="en-US" altLang="ko-KR" sz="1400" dirty="0">
                  <a:solidFill>
                    <a:schemeClr val="bg1"/>
                  </a:solidFill>
                  <a:cs typeface="Arial" pitchFamily="34" charset="0"/>
                </a:rPr>
                <a:t> a la </a:t>
              </a:r>
              <a:r>
                <a:rPr lang="en-US" altLang="ko-KR" sz="1400" dirty="0" err="1">
                  <a:solidFill>
                    <a:schemeClr val="bg1"/>
                  </a:solidFill>
                  <a:cs typeface="Arial" pitchFamily="34" charset="0"/>
                </a:rPr>
                <a:t>plataforma</a:t>
              </a:r>
              <a:r>
                <a:rPr lang="en-US" altLang="ko-KR" sz="1400" dirty="0">
                  <a:solidFill>
                    <a:schemeClr val="bg1"/>
                  </a:solidFill>
                  <a:cs typeface="Arial" pitchFamily="34" charset="0"/>
                </a:rPr>
                <a:t> </a:t>
              </a:r>
              <a:r>
                <a:rPr lang="en-US" altLang="ko-KR" sz="1400" dirty="0" smtClean="0">
                  <a:solidFill>
                    <a:schemeClr val="bg1"/>
                  </a:solidFill>
                  <a:cs typeface="Arial" pitchFamily="34" charset="0"/>
                </a:rPr>
                <a:t>para </a:t>
              </a:r>
              <a:r>
                <a:rPr lang="en-US" altLang="ko-KR" sz="1400" dirty="0" err="1" smtClean="0">
                  <a:solidFill>
                    <a:schemeClr val="bg1"/>
                  </a:solidFill>
                  <a:cs typeface="Arial" pitchFamily="34" charset="0"/>
                </a:rPr>
                <a:t>detectar</a:t>
              </a:r>
              <a:r>
                <a:rPr lang="en-US" altLang="ko-KR" sz="1400" dirty="0" smtClean="0">
                  <a:solidFill>
                    <a:schemeClr val="bg1"/>
                  </a:solidFill>
                  <a:cs typeface="Arial" pitchFamily="34" charset="0"/>
                </a:rPr>
                <a:t> </a:t>
              </a:r>
              <a:r>
                <a:rPr lang="en-US" altLang="ko-KR" sz="1400" dirty="0" err="1" smtClean="0">
                  <a:solidFill>
                    <a:schemeClr val="bg1"/>
                  </a:solidFill>
                  <a:cs typeface="Arial" pitchFamily="34" charset="0"/>
                </a:rPr>
                <a:t>anomalias</a:t>
              </a:r>
              <a:endParaRPr lang="ko-KR" altLang="en-US" sz="1400" dirty="0">
                <a:solidFill>
                  <a:schemeClr val="bg1"/>
                </a:solidFill>
                <a:cs typeface="Arial" pitchFamily="34" charset="0"/>
              </a:endParaRPr>
            </a:p>
          </p:txBody>
        </p:sp>
        <p:sp>
          <p:nvSpPr>
            <p:cNvPr id="25" name="TextBox 16"/>
            <p:cNvSpPr txBox="1"/>
            <p:nvPr/>
          </p:nvSpPr>
          <p:spPr>
            <a:xfrm>
              <a:off x="635666" y="2366274"/>
              <a:ext cx="3059910" cy="338554"/>
            </a:xfrm>
            <a:prstGeom prst="rect">
              <a:avLst/>
            </a:prstGeom>
            <a:noFill/>
          </p:spPr>
          <p:txBody>
            <a:bodyPr wrap="square" rtlCol="0">
              <a:spAutoFit/>
            </a:bodyPr>
            <a:lstStyle/>
            <a:p>
              <a:r>
                <a:rPr lang="en-US" altLang="ko-KR" sz="1600" b="1" dirty="0" err="1">
                  <a:solidFill>
                    <a:schemeClr val="bg1"/>
                  </a:solidFill>
                  <a:cs typeface="Arial" pitchFamily="34" charset="0"/>
                </a:rPr>
                <a:t>Iniciar</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Sesión</a:t>
              </a:r>
              <a:endParaRPr lang="ko-KR" altLang="en-US" sz="1600" b="1" dirty="0">
                <a:solidFill>
                  <a:schemeClr val="bg1"/>
                </a:solidFill>
                <a:cs typeface="Arial" pitchFamily="34" charset="0"/>
              </a:endParaRPr>
            </a:p>
          </p:txBody>
        </p:sp>
      </p:grpSp>
      <p:sp>
        <p:nvSpPr>
          <p:cNvPr id="26" name="Oval 17"/>
          <p:cNvSpPr/>
          <p:nvPr/>
        </p:nvSpPr>
        <p:spPr>
          <a:xfrm>
            <a:off x="2260745" y="3890402"/>
            <a:ext cx="531721" cy="531721"/>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7" name="Oval 19"/>
          <p:cNvSpPr/>
          <p:nvPr/>
        </p:nvSpPr>
        <p:spPr>
          <a:xfrm>
            <a:off x="2230628" y="2663701"/>
            <a:ext cx="531721" cy="531721"/>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8" name="Round Same Side Corner Rectangle 6"/>
          <p:cNvSpPr>
            <a:spLocks noChangeAspect="1"/>
          </p:cNvSpPr>
          <p:nvPr/>
        </p:nvSpPr>
        <p:spPr>
          <a:xfrm rot="2700000">
            <a:off x="2436813" y="2772058"/>
            <a:ext cx="89795" cy="36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29" name="Group 26"/>
          <p:cNvGrpSpPr/>
          <p:nvPr/>
        </p:nvGrpSpPr>
        <p:grpSpPr>
          <a:xfrm>
            <a:off x="5808374" y="3758777"/>
            <a:ext cx="1835949" cy="824398"/>
            <a:chOff x="705528" y="1263749"/>
            <a:chExt cx="3120677" cy="824398"/>
          </a:xfrm>
        </p:grpSpPr>
        <p:sp>
          <p:nvSpPr>
            <p:cNvPr id="30" name="TextBox 27"/>
            <p:cNvSpPr txBox="1"/>
            <p:nvPr/>
          </p:nvSpPr>
          <p:spPr>
            <a:xfrm>
              <a:off x="766296" y="1564927"/>
              <a:ext cx="3059909" cy="523220"/>
            </a:xfrm>
            <a:prstGeom prst="rect">
              <a:avLst/>
            </a:prstGeom>
            <a:noFill/>
          </p:spPr>
          <p:txBody>
            <a:bodyPr wrap="square" rtlCol="0">
              <a:spAutoFit/>
            </a:bodyPr>
            <a:lstStyle/>
            <a:p>
              <a:r>
                <a:rPr lang="en-US" altLang="ko-KR" sz="1400" dirty="0" smtClean="0">
                  <a:solidFill>
                    <a:schemeClr val="bg1"/>
                  </a:solidFill>
                  <a:cs typeface="Arial" pitchFamily="34" charset="0"/>
                </a:rPr>
                <a:t>Se </a:t>
              </a:r>
              <a:r>
                <a:rPr lang="en-US" altLang="ko-KR" sz="1400" dirty="0" err="1" smtClean="0">
                  <a:solidFill>
                    <a:schemeClr val="bg1"/>
                  </a:solidFill>
                  <a:cs typeface="Arial" pitchFamily="34" charset="0"/>
                </a:rPr>
                <a:t>encuentra</a:t>
              </a:r>
              <a:r>
                <a:rPr lang="en-US" altLang="ko-KR" sz="1400" dirty="0" smtClean="0">
                  <a:solidFill>
                    <a:schemeClr val="bg1"/>
                  </a:solidFill>
                  <a:cs typeface="Arial" pitchFamily="34" charset="0"/>
                </a:rPr>
                <a:t> y se </a:t>
              </a:r>
              <a:r>
                <a:rPr lang="en-US" altLang="ko-KR" sz="1400" dirty="0" err="1" smtClean="0">
                  <a:solidFill>
                    <a:schemeClr val="bg1"/>
                  </a:solidFill>
                  <a:cs typeface="Arial" pitchFamily="34" charset="0"/>
                </a:rPr>
                <a:t>resuelve</a:t>
              </a:r>
              <a:r>
                <a:rPr lang="en-US" altLang="ko-KR" sz="1400" dirty="0" smtClean="0">
                  <a:solidFill>
                    <a:schemeClr val="bg1"/>
                  </a:solidFill>
                  <a:cs typeface="Arial" pitchFamily="34" charset="0"/>
                </a:rPr>
                <a:t> la </a:t>
              </a:r>
              <a:r>
                <a:rPr lang="en-US" altLang="ko-KR" sz="1400" dirty="0" err="1" smtClean="0">
                  <a:solidFill>
                    <a:schemeClr val="bg1"/>
                  </a:solidFill>
                  <a:cs typeface="Arial" pitchFamily="34" charset="0"/>
                </a:rPr>
                <a:t>anomalia</a:t>
              </a:r>
              <a:r>
                <a:rPr lang="en-US" altLang="ko-KR" sz="1400" dirty="0" smtClean="0">
                  <a:solidFill>
                    <a:schemeClr val="bg1"/>
                  </a:solidFill>
                  <a:cs typeface="Arial" pitchFamily="34" charset="0"/>
                </a:rPr>
                <a:t>.</a:t>
              </a:r>
              <a:endParaRPr lang="ko-KR" altLang="en-US" sz="1400" dirty="0">
                <a:solidFill>
                  <a:schemeClr val="bg1"/>
                </a:solidFill>
                <a:cs typeface="Arial" pitchFamily="34" charset="0"/>
              </a:endParaRPr>
            </a:p>
          </p:txBody>
        </p:sp>
        <p:sp>
          <p:nvSpPr>
            <p:cNvPr id="31" name="TextBox 28"/>
            <p:cNvSpPr txBox="1"/>
            <p:nvPr/>
          </p:nvSpPr>
          <p:spPr>
            <a:xfrm>
              <a:off x="705528" y="1263749"/>
              <a:ext cx="3059909" cy="338554"/>
            </a:xfrm>
            <a:prstGeom prst="rect">
              <a:avLst/>
            </a:prstGeom>
            <a:noFill/>
          </p:spPr>
          <p:txBody>
            <a:bodyPr wrap="square" rtlCol="0">
              <a:spAutoFit/>
            </a:bodyPr>
            <a:lstStyle/>
            <a:p>
              <a:r>
                <a:rPr lang="es-EC" altLang="ko-KR" sz="1600" b="1" dirty="0" smtClean="0">
                  <a:solidFill>
                    <a:schemeClr val="bg1"/>
                  </a:solidFill>
                  <a:cs typeface="Arial" pitchFamily="34" charset="0"/>
                </a:rPr>
                <a:t>Encontrar</a:t>
              </a:r>
              <a:endParaRPr lang="ko-KR" altLang="en-US" sz="1600" b="1" dirty="0">
                <a:solidFill>
                  <a:schemeClr val="bg1"/>
                </a:solidFill>
                <a:cs typeface="Arial" pitchFamily="34" charset="0"/>
              </a:endParaRPr>
            </a:p>
          </p:txBody>
        </p:sp>
      </p:grpSp>
      <p:grpSp>
        <p:nvGrpSpPr>
          <p:cNvPr id="32" name="Group 29"/>
          <p:cNvGrpSpPr/>
          <p:nvPr/>
        </p:nvGrpSpPr>
        <p:grpSpPr>
          <a:xfrm>
            <a:off x="5833399" y="2538933"/>
            <a:ext cx="1810926" cy="997341"/>
            <a:chOff x="748065" y="1248540"/>
            <a:chExt cx="3078143" cy="997341"/>
          </a:xfrm>
        </p:grpSpPr>
        <p:sp>
          <p:nvSpPr>
            <p:cNvPr id="33" name="TextBox 30"/>
            <p:cNvSpPr txBox="1"/>
            <p:nvPr/>
          </p:nvSpPr>
          <p:spPr>
            <a:xfrm>
              <a:off x="748065" y="1507217"/>
              <a:ext cx="3059910" cy="738664"/>
            </a:xfrm>
            <a:prstGeom prst="rect">
              <a:avLst/>
            </a:prstGeom>
            <a:noFill/>
          </p:spPr>
          <p:txBody>
            <a:bodyPr wrap="square" rtlCol="0">
              <a:spAutoFit/>
            </a:bodyPr>
            <a:lstStyle/>
            <a:p>
              <a:r>
                <a:rPr lang="es-EC" altLang="ko-KR" sz="1400" dirty="0" smtClean="0">
                  <a:solidFill>
                    <a:schemeClr val="bg1"/>
                  </a:solidFill>
                  <a:cs typeface="Arial" pitchFamily="34" charset="0"/>
                </a:rPr>
                <a:t>Permite realizar una búsqueda especifica de la anomalía</a:t>
              </a:r>
              <a:endParaRPr lang="ko-KR" altLang="en-US" sz="1400" dirty="0">
                <a:solidFill>
                  <a:schemeClr val="bg1"/>
                </a:solidFill>
                <a:cs typeface="Arial" pitchFamily="34" charset="0"/>
              </a:endParaRPr>
            </a:p>
          </p:txBody>
        </p:sp>
        <p:sp>
          <p:nvSpPr>
            <p:cNvPr id="34" name="TextBox 31"/>
            <p:cNvSpPr txBox="1"/>
            <p:nvPr/>
          </p:nvSpPr>
          <p:spPr>
            <a:xfrm>
              <a:off x="766298" y="1248540"/>
              <a:ext cx="3059910" cy="338554"/>
            </a:xfrm>
            <a:prstGeom prst="rect">
              <a:avLst/>
            </a:prstGeom>
            <a:noFill/>
          </p:spPr>
          <p:txBody>
            <a:bodyPr wrap="square" rtlCol="0">
              <a:spAutoFit/>
            </a:bodyPr>
            <a:lstStyle/>
            <a:p>
              <a:r>
                <a:rPr lang="en-US" altLang="ko-KR" sz="1600" b="1" dirty="0" err="1" smtClean="0">
                  <a:solidFill>
                    <a:schemeClr val="bg1"/>
                  </a:solidFill>
                  <a:cs typeface="Arial" pitchFamily="34" charset="0"/>
                </a:rPr>
                <a:t>Buscar</a:t>
              </a:r>
              <a:endParaRPr lang="ko-KR" altLang="en-US" sz="1600" b="1" dirty="0">
                <a:solidFill>
                  <a:schemeClr val="bg1"/>
                </a:solidFill>
                <a:cs typeface="Arial" pitchFamily="34" charset="0"/>
              </a:endParaRPr>
            </a:p>
          </p:txBody>
        </p:sp>
      </p:grpSp>
      <p:sp>
        <p:nvSpPr>
          <p:cNvPr id="35" name="Oval 32"/>
          <p:cNvSpPr/>
          <p:nvPr/>
        </p:nvSpPr>
        <p:spPr>
          <a:xfrm>
            <a:off x="5213159" y="2666190"/>
            <a:ext cx="531721" cy="531721"/>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7" name="Oval 36"/>
          <p:cNvSpPr/>
          <p:nvPr/>
        </p:nvSpPr>
        <p:spPr>
          <a:xfrm>
            <a:off x="5274443" y="3968185"/>
            <a:ext cx="531721" cy="531721"/>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1" name="Donut 22">
            <a:extLst>
              <a:ext uri="{FF2B5EF4-FFF2-40B4-BE49-F238E27FC236}">
                <a16:creationId xmlns:a16="http://schemas.microsoft.com/office/drawing/2014/main" id="{0157983C-97DC-4215-8213-3FCC01E545D3}"/>
              </a:ext>
            </a:extLst>
          </p:cNvPr>
          <p:cNvSpPr>
            <a:spLocks noChangeAspect="1"/>
          </p:cNvSpPr>
          <p:nvPr/>
        </p:nvSpPr>
        <p:spPr>
          <a:xfrm>
            <a:off x="5360303" y="4164214"/>
            <a:ext cx="360000" cy="16873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2" name="Oval 6">
            <a:extLst>
              <a:ext uri="{FF2B5EF4-FFF2-40B4-BE49-F238E27FC236}">
                <a16:creationId xmlns:a16="http://schemas.microsoft.com/office/drawing/2014/main" id="{D6D3A134-18F7-4F27-8021-E2254B771606}"/>
              </a:ext>
            </a:extLst>
          </p:cNvPr>
          <p:cNvSpPr/>
          <p:nvPr/>
        </p:nvSpPr>
        <p:spPr>
          <a:xfrm>
            <a:off x="2360251" y="3987907"/>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5" name="Imagen 4" descr="Material Icon Search · Free image on Pixaba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092" y="2644304"/>
            <a:ext cx="1129681" cy="587787"/>
          </a:xfrm>
          <a:prstGeom prst="rect">
            <a:avLst/>
          </a:prstGeom>
        </p:spPr>
      </p:pic>
    </p:spTree>
    <p:extLst>
      <p:ext uri="{BB962C8B-B14F-4D97-AF65-F5344CB8AC3E}">
        <p14:creationId xmlns:p14="http://schemas.microsoft.com/office/powerpoint/2010/main" val="4209322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Diagrama de despliegue</a:t>
            </a:r>
            <a:endParaRPr lang="en-US" dirty="0"/>
          </a:p>
        </p:txBody>
      </p:sp>
      <p:pic>
        <p:nvPicPr>
          <p:cNvPr id="6" name="Imagen 5"/>
          <p:cNvPicPr>
            <a:picLocks noChangeAspect="1"/>
          </p:cNvPicPr>
          <p:nvPr/>
        </p:nvPicPr>
        <p:blipFill>
          <a:blip r:embed="rId2"/>
          <a:stretch>
            <a:fillRect/>
          </a:stretch>
        </p:blipFill>
        <p:spPr>
          <a:xfrm>
            <a:off x="1248032" y="1838325"/>
            <a:ext cx="8971006" cy="5079852"/>
          </a:xfrm>
          <a:prstGeom prst="rect">
            <a:avLst/>
          </a:prstGeom>
        </p:spPr>
      </p:pic>
    </p:spTree>
    <p:extLst>
      <p:ext uri="{BB962C8B-B14F-4D97-AF65-F5344CB8AC3E}">
        <p14:creationId xmlns:p14="http://schemas.microsoft.com/office/powerpoint/2010/main" val="3249958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pic>
        <p:nvPicPr>
          <p:cNvPr id="5" name="Imagen 4"/>
          <p:cNvPicPr>
            <a:picLocks noChangeAspect="1"/>
          </p:cNvPicPr>
          <p:nvPr/>
        </p:nvPicPr>
        <p:blipFill>
          <a:blip r:embed="rId2"/>
          <a:stretch>
            <a:fillRect/>
          </a:stretch>
        </p:blipFill>
        <p:spPr>
          <a:xfrm>
            <a:off x="383059" y="98854"/>
            <a:ext cx="11392929" cy="6759146"/>
          </a:xfrm>
          <a:prstGeom prst="rect">
            <a:avLst/>
          </a:prstGeom>
        </p:spPr>
      </p:pic>
    </p:spTree>
    <p:extLst>
      <p:ext uri="{BB962C8B-B14F-4D97-AF65-F5344CB8AC3E}">
        <p14:creationId xmlns:p14="http://schemas.microsoft.com/office/powerpoint/2010/main" val="370347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0" y="1279526"/>
            <a:ext cx="11709400" cy="5455312"/>
          </a:xfrm>
          <a:prstGeom prst="rect">
            <a:avLst/>
          </a:prstGeom>
        </p:spPr>
      </p:pic>
      <p:sp>
        <p:nvSpPr>
          <p:cNvPr id="19" name="Título 1">
            <a:extLst>
              <a:ext uri="{FF2B5EF4-FFF2-40B4-BE49-F238E27FC236}">
                <a16:creationId xmlns:a16="http://schemas.microsoft.com/office/drawing/2014/main" id="{7F2616EE-270D-4F4C-BA1F-2708D387B800}"/>
              </a:ext>
            </a:extLst>
          </p:cNvPr>
          <p:cNvSpPr>
            <a:spLocks noGrp="1"/>
          </p:cNvSpPr>
          <p:nvPr>
            <p:ph type="title"/>
          </p:nvPr>
        </p:nvSpPr>
        <p:spPr>
          <a:xfrm>
            <a:off x="269132" y="221819"/>
            <a:ext cx="6830168" cy="1121871"/>
          </a:xfrm>
        </p:spPr>
        <p:txBody>
          <a:bodyPr rtlCol="0" anchor="ctr">
            <a:normAutofit/>
          </a:bodyPr>
          <a:lstStyle/>
          <a:p>
            <a:pPr algn="ctr" rtl="0"/>
            <a:r>
              <a:rPr lang="es-ES" sz="3200" b="1" dirty="0" smtClean="0"/>
              <a:t>Modelo entidad relación</a:t>
            </a:r>
            <a:endParaRPr lang="es-ES" sz="3200" b="1" dirty="0"/>
          </a:p>
        </p:txBody>
      </p:sp>
    </p:spTree>
    <p:extLst>
      <p:ext uri="{BB962C8B-B14F-4D97-AF65-F5344CB8AC3E}">
        <p14:creationId xmlns:p14="http://schemas.microsoft.com/office/powerpoint/2010/main" val="3349861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906933" y="2174513"/>
            <a:ext cx="9818731" cy="1746762"/>
          </a:xfrm>
        </p:spPr>
        <p:txBody>
          <a:bodyPr rtlCol="0">
            <a:noAutofit/>
          </a:bodyPr>
          <a:lstStyle/>
          <a:p>
            <a:pPr rtl="0"/>
            <a:r>
              <a:rPr lang="es-ES" sz="8000" b="1" dirty="0" smtClean="0">
                <a:solidFill>
                  <a:srgbClr val="FFFF00"/>
                </a:solidFill>
              </a:rPr>
              <a:t>DEMOSTRACIÓN</a:t>
            </a:r>
            <a:endParaRPr lang="es-ES" sz="8000" b="1" dirty="0">
              <a:solidFill>
                <a:srgbClr val="FFFF00"/>
              </a:solidFill>
            </a:endParaRP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s-ES" dirty="0">
              <a:solidFill>
                <a:schemeClr val="bg2"/>
              </a:solidFill>
            </a:endParaRPr>
          </a:p>
          <a:p>
            <a:pPr rtl="0"/>
            <a:endParaRPr lang="es-ES" dirty="0">
              <a:solidFill>
                <a:schemeClr val="bg2"/>
              </a:solidFill>
            </a:endParaRPr>
          </a:p>
          <a:p>
            <a:pPr rtl="0"/>
            <a:endParaRPr lang="es-ES"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143</Words>
  <Application>Microsoft Office PowerPoint</Application>
  <PresentationFormat>Panorámica</PresentationFormat>
  <Paragraphs>25</Paragraphs>
  <Slides>7</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Gill Sans MT</vt:lpstr>
      <vt:lpstr>휴먼매직체</vt:lpstr>
      <vt:lpstr>Wingdings 2</vt:lpstr>
      <vt:lpstr>Dividendo</vt:lpstr>
      <vt:lpstr>netanalyzer</vt:lpstr>
      <vt:lpstr>Introducción</vt:lpstr>
      <vt:lpstr>servicios</vt:lpstr>
      <vt:lpstr>Diagrama de despliegue</vt:lpstr>
      <vt:lpstr>Presentación de PowerPoint</vt:lpstr>
      <vt:lpstr>Modelo entidad relación</vt:lpstr>
      <vt:lpstr>DEMOSTRACIÓN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2021-02-01T09:28:30Z</dcterms:created>
  <dcterms:modified xsi:type="dcterms:W3CDTF">2021-02-01T15:28:05Z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