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81" d="100"/>
          <a:sy n="81" d="100"/>
        </p:scale>
        <p:origin x="7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9dfa894c848fc143/Desktop/_Statistics_Case_Study_Student_Reference_27062020v2%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Correlation Coefficient Pump Failure</a:t>
            </a:r>
            <a:r>
              <a:rPr lang="en-US" b="1" baseline="0"/>
              <a:t> (Rolling Stdev)</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131197387785753"/>
          <c:y val="0.17283330703589989"/>
          <c:w val="0.83028317984786681"/>
          <c:h val="0.66626907965018378"/>
        </c:manualLayout>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'[_Statistics_Case_Study_Student_Reference_27062020v2 (1).xlsx]Inferential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'[_Statistics_Case_Study_Student_Reference_27062020v2 (1).xlsx]Inferential Statistics'!$X$38:$X$44</c:f>
              <c:numCache>
                <c:formatCode>0.000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447D-4893-9606-F17B5E8A8547}"/>
            </c:ext>
          </c:extLst>
        </c:ser>
        <c:dLbls>
          <c:dLblPos val="outEnd"/>
          <c:showLegendKey val="0"/>
          <c:showVal val="1"/>
          <c:showCatName val="0"/>
          <c:showSerName val="0"/>
          <c:showPercent val="0"/>
          <c:showBubbleSize val="0"/>
        </c:dLbls>
        <c:gapWidth val="219"/>
        <c:overlap val="-27"/>
        <c:axId val="1624254831"/>
        <c:axId val="1624257327"/>
      </c:barChart>
      <c:catAx>
        <c:axId val="162425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257327"/>
        <c:crosses val="autoZero"/>
        <c:auto val="1"/>
        <c:lblAlgn val="ctr"/>
        <c:lblOffset val="100"/>
        <c:noMultiLvlLbl val="0"/>
      </c:catAx>
      <c:valAx>
        <c:axId val="1624257327"/>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Correlation Coefficient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254831"/>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Statistical Alarm Plot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1589753459068542E-2"/>
          <c:y val="0.10917546607310875"/>
          <c:w val="0.88548802411662653"/>
          <c:h val="0.74501278363481571"/>
        </c:manualLayout>
      </c:layout>
      <c:lineChart>
        <c:grouping val="standard"/>
        <c:varyColors val="0"/>
        <c:ser>
          <c:idx val="1"/>
          <c:order val="1"/>
          <c:tx>
            <c:strRef>
              <c:f>'[_Statistics_Case_Study_Student_Reference_27062020v2 (1).xlsx]Data Preparation'!$I$1</c:f>
              <c:strCache>
                <c:ptCount val="1"/>
                <c:pt idx="0">
                  <c:v>Pump Efficiency</c:v>
                </c:pt>
              </c:strCache>
            </c:strRef>
          </c:tx>
          <c:spPr>
            <a:ln w="28575" cap="rnd">
              <a:solidFill>
                <a:schemeClr val="accent2"/>
              </a:solidFill>
              <a:round/>
            </a:ln>
            <a:effectLst/>
          </c:spPr>
          <c:marker>
            <c:symbol val="none"/>
          </c:marker>
          <c:val>
            <c:numRef>
              <c:f>'[_Statistics_Case_Study_Student_Reference_27062020v2 (1).xlsx]Data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F8EA-4D23-8BC1-9483C2C93421}"/>
            </c:ext>
          </c:extLst>
        </c:ser>
        <c:dLbls>
          <c:showLegendKey val="0"/>
          <c:showVal val="0"/>
          <c:showCatName val="0"/>
          <c:showSerName val="0"/>
          <c:showPercent val="0"/>
          <c:showBubbleSize val="0"/>
        </c:dLbls>
        <c:marker val="1"/>
        <c:smooth val="0"/>
        <c:axId val="2044658047"/>
        <c:axId val="2044656799"/>
      </c:lineChart>
      <c:lineChart>
        <c:grouping val="standard"/>
        <c:varyColors val="0"/>
        <c:ser>
          <c:idx val="0"/>
          <c:order val="0"/>
          <c:tx>
            <c:strRef>
              <c:f>'[_Statistics_Case_Study_Student_Reference_27062020v2 (1).xlsx]Data Preparation'!$H$1</c:f>
              <c:strCache>
                <c:ptCount val="1"/>
                <c:pt idx="0">
                  <c:v>Horse Power</c:v>
                </c:pt>
              </c:strCache>
            </c:strRef>
          </c:tx>
          <c:spPr>
            <a:ln w="28575" cap="rnd">
              <a:solidFill>
                <a:schemeClr val="accent1"/>
              </a:solidFill>
              <a:round/>
            </a:ln>
            <a:effectLst/>
          </c:spPr>
          <c:marker>
            <c:symbol val="none"/>
          </c:marker>
          <c:val>
            <c:numRef>
              <c:f>'[_Statistics_Case_Study_Student_Reference_27062020v2 (1).xlsx]Data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F8EA-4D23-8BC1-9483C2C93421}"/>
            </c:ext>
          </c:extLst>
        </c:ser>
        <c:ser>
          <c:idx val="2"/>
          <c:order val="2"/>
          <c:tx>
            <c:strRef>
              <c:f>'[_Statistics_Case_Study_Student_Reference_27062020v2 (1).xlsx]Data Preparation'!$J$1</c:f>
              <c:strCache>
                <c:ptCount val="1"/>
                <c:pt idx="0">
                  <c:v>PUMP FAILURE (1 or 0)</c:v>
                </c:pt>
              </c:strCache>
            </c:strRef>
          </c:tx>
          <c:spPr>
            <a:ln w="28575" cap="rnd">
              <a:solidFill>
                <a:schemeClr val="accent3"/>
              </a:solidFill>
              <a:round/>
            </a:ln>
            <a:effectLst/>
          </c:spPr>
          <c:marker>
            <c:symbol val="none"/>
          </c:marker>
          <c:val>
            <c:numRef>
              <c:f>'[_Statistics_Case_Study_Student_Reference_27062020v2 (1).xlsx]Data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F8EA-4D23-8BC1-9483C2C93421}"/>
            </c:ext>
          </c:extLst>
        </c:ser>
        <c:ser>
          <c:idx val="3"/>
          <c:order val="3"/>
          <c:tx>
            <c:strRef>
              <c:f>'[_Statistics_Case_Study_Student_Reference_27062020v2 (1).xlsx]Data Preparation'!$K$1</c:f>
              <c:strCache>
                <c:ptCount val="1"/>
                <c:pt idx="0">
                  <c:v>Regressive Equation</c:v>
                </c:pt>
              </c:strCache>
            </c:strRef>
          </c:tx>
          <c:spPr>
            <a:ln w="28575" cap="rnd">
              <a:solidFill>
                <a:schemeClr val="accent4"/>
              </a:solidFill>
              <a:round/>
            </a:ln>
            <a:effectLst/>
          </c:spPr>
          <c:marker>
            <c:symbol val="none"/>
          </c:marker>
          <c:val>
            <c:numRef>
              <c:f>'[_Statistics_Case_Study_Student_Reference_27062020v2 (1).xlsx]Data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F8EA-4D23-8BC1-9483C2C93421}"/>
            </c:ext>
          </c:extLst>
        </c:ser>
        <c:dLbls>
          <c:showLegendKey val="0"/>
          <c:showVal val="0"/>
          <c:showCatName val="0"/>
          <c:showSerName val="0"/>
          <c:showPercent val="0"/>
          <c:showBubbleSize val="0"/>
        </c:dLbls>
        <c:marker val="1"/>
        <c:smooth val="0"/>
        <c:axId val="1299715471"/>
        <c:axId val="1299720047"/>
      </c:lineChart>
      <c:catAx>
        <c:axId val="204465804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656799"/>
        <c:crosses val="autoZero"/>
        <c:auto val="1"/>
        <c:lblAlgn val="ctr"/>
        <c:lblOffset val="100"/>
        <c:noMultiLvlLbl val="0"/>
      </c:catAx>
      <c:valAx>
        <c:axId val="2044656799"/>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4658047"/>
        <c:crosses val="autoZero"/>
        <c:crossBetween val="between"/>
      </c:valAx>
      <c:valAx>
        <c:axId val="129972004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715471"/>
        <c:crosses val="max"/>
        <c:crossBetween val="between"/>
      </c:valAx>
      <c:catAx>
        <c:axId val="1299715471"/>
        <c:scaling>
          <c:orientation val="minMax"/>
        </c:scaling>
        <c:delete val="1"/>
        <c:axPos val="b"/>
        <c:majorTickMark val="out"/>
        <c:minorTickMark val="none"/>
        <c:tickLblPos val="nextTo"/>
        <c:crossAx val="1299720047"/>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DRT ROLLING</a:t>
            </a:r>
            <a:r>
              <a:rPr lang="en-US" b="1" baseline="0"/>
              <a:t> MEAN PLOT</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965117830034457E-2"/>
          <c:y val="0.11082646098261693"/>
          <c:w val="0.94404235636897704"/>
          <c:h val="0.47313251100111081"/>
        </c:manualLayout>
      </c:layout>
      <c:lineChart>
        <c:grouping val="standard"/>
        <c:varyColors val="0"/>
        <c:ser>
          <c:idx val="0"/>
          <c:order val="0"/>
          <c:tx>
            <c:strRef>
              <c:f>'[_Statistics_Case_Study_Student_Reference_27062020v2 (1).xlsx]DRT Rolling Mean'!$C$1</c:f>
              <c:strCache>
                <c:ptCount val="1"/>
                <c:pt idx="0">
                  <c:v>Volumetric Flow Meter 1</c:v>
                </c:pt>
              </c:strCache>
            </c:strRef>
          </c:tx>
          <c:spPr>
            <a:ln w="28575" cap="rnd">
              <a:solidFill>
                <a:schemeClr val="accent1"/>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B02D-48C4-9DBF-783513C22C86}"/>
            </c:ext>
          </c:extLst>
        </c:ser>
        <c:ser>
          <c:idx val="1"/>
          <c:order val="1"/>
          <c:tx>
            <c:strRef>
              <c:f>'[_Statistics_Case_Study_Student_Reference_27062020v2 (1).xlsx]DRT Rolling Mean'!$D$1</c:f>
              <c:strCache>
                <c:ptCount val="1"/>
                <c:pt idx="0">
                  <c:v>Volumetric Flow Meter 2</c:v>
                </c:pt>
              </c:strCache>
            </c:strRef>
          </c:tx>
          <c:spPr>
            <a:ln w="28575" cap="rnd">
              <a:solidFill>
                <a:schemeClr val="accent2"/>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B02D-48C4-9DBF-783513C22C86}"/>
            </c:ext>
          </c:extLst>
        </c:ser>
        <c:ser>
          <c:idx val="2"/>
          <c:order val="2"/>
          <c:tx>
            <c:strRef>
              <c:f>'[_Statistics_Case_Study_Student_Reference_27062020v2 (1).xlsx]DRT Rolling Mean'!$E$1</c:f>
              <c:strCache>
                <c:ptCount val="1"/>
                <c:pt idx="0">
                  <c:v>Pump Speed (RPM)</c:v>
                </c:pt>
              </c:strCache>
            </c:strRef>
          </c:tx>
          <c:spPr>
            <a:ln w="28575" cap="rnd">
              <a:solidFill>
                <a:schemeClr val="accent3"/>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B02D-48C4-9DBF-783513C22C86}"/>
            </c:ext>
          </c:extLst>
        </c:ser>
        <c:ser>
          <c:idx val="3"/>
          <c:order val="3"/>
          <c:tx>
            <c:strRef>
              <c:f>'[_Statistics_Case_Study_Student_Reference_27062020v2 (1).xlsx]DRT Rolling Mean'!$F$1</c:f>
              <c:strCache>
                <c:ptCount val="1"/>
                <c:pt idx="0">
                  <c:v>Pump Torque </c:v>
                </c:pt>
              </c:strCache>
            </c:strRef>
          </c:tx>
          <c:spPr>
            <a:ln w="28575" cap="rnd">
              <a:solidFill>
                <a:schemeClr val="accent4"/>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B02D-48C4-9DBF-783513C22C86}"/>
            </c:ext>
          </c:extLst>
        </c:ser>
        <c:ser>
          <c:idx val="4"/>
          <c:order val="4"/>
          <c:tx>
            <c:strRef>
              <c:f>'[_Statistics_Case_Study_Student_Reference_27062020v2 (1).xlsx]DRT Rolling Mean'!$G$1</c:f>
              <c:strCache>
                <c:ptCount val="1"/>
                <c:pt idx="0">
                  <c:v>Ambient Temperature</c:v>
                </c:pt>
              </c:strCache>
            </c:strRef>
          </c:tx>
          <c:spPr>
            <a:ln w="28575" cap="rnd">
              <a:solidFill>
                <a:schemeClr val="accent5"/>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B02D-48C4-9DBF-783513C22C86}"/>
            </c:ext>
          </c:extLst>
        </c:ser>
        <c:ser>
          <c:idx val="6"/>
          <c:order val="6"/>
          <c:tx>
            <c:strRef>
              <c:f>'[_Statistics_Case_Study_Student_Reference_27062020v2 (1).xlsx]DRT Rolling Mean'!$I$1</c:f>
              <c:strCache>
                <c:ptCount val="1"/>
                <c:pt idx="0">
                  <c:v>Pump Efficiency</c:v>
                </c:pt>
              </c:strCache>
            </c:strRef>
          </c:tx>
          <c:spPr>
            <a:ln w="28575" cap="rnd">
              <a:solidFill>
                <a:schemeClr val="accent1">
                  <a:lumMod val="60000"/>
                </a:schemeClr>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B02D-48C4-9DBF-783513C22C86}"/>
            </c:ext>
          </c:extLst>
        </c:ser>
        <c:dLbls>
          <c:showLegendKey val="0"/>
          <c:showVal val="0"/>
          <c:showCatName val="0"/>
          <c:showSerName val="0"/>
          <c:showPercent val="0"/>
          <c:showBubbleSize val="0"/>
        </c:dLbls>
        <c:marker val="1"/>
        <c:smooth val="0"/>
        <c:axId val="2072720736"/>
        <c:axId val="2072717824"/>
      </c:lineChart>
      <c:lineChart>
        <c:grouping val="standard"/>
        <c:varyColors val="0"/>
        <c:ser>
          <c:idx val="5"/>
          <c:order val="5"/>
          <c:tx>
            <c:strRef>
              <c:f>'[_Statistics_Case_Study_Student_Reference_27062020v2 (1).xlsx]DRT Rolling Mean'!$H$1</c:f>
              <c:strCache>
                <c:ptCount val="1"/>
                <c:pt idx="0">
                  <c:v>Horse Power</c:v>
                </c:pt>
              </c:strCache>
            </c:strRef>
          </c:tx>
          <c:spPr>
            <a:ln w="28575" cap="rnd">
              <a:solidFill>
                <a:schemeClr val="accent6"/>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B02D-48C4-9DBF-783513C22C86}"/>
            </c:ext>
          </c:extLst>
        </c:ser>
        <c:ser>
          <c:idx val="7"/>
          <c:order val="7"/>
          <c:tx>
            <c:strRef>
              <c:f>'[_Statistics_Case_Study_Student_Reference_27062020v2 (1).xlsx]DRT Rolling Mean'!$J$1</c:f>
              <c:strCache>
                <c:ptCount val="1"/>
                <c:pt idx="0">
                  <c:v>PUMP FAILURE (1 or 0)</c:v>
                </c:pt>
              </c:strCache>
            </c:strRef>
          </c:tx>
          <c:spPr>
            <a:ln w="28575" cap="rnd">
              <a:solidFill>
                <a:schemeClr val="accent2">
                  <a:lumMod val="60000"/>
                </a:schemeClr>
              </a:solidFill>
              <a:round/>
            </a:ln>
            <a:effectLst/>
          </c:spPr>
          <c:marker>
            <c:symbol val="none"/>
          </c:marker>
          <c:cat>
            <c:numRef>
              <c:f>'[_Statistics_Case_Study_Student_Reference_27062020v2 (1).xlsx]DRT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B02D-48C4-9DBF-783513C22C86}"/>
            </c:ext>
          </c:extLst>
        </c:ser>
        <c:dLbls>
          <c:showLegendKey val="0"/>
          <c:showVal val="0"/>
          <c:showCatName val="0"/>
          <c:showSerName val="0"/>
          <c:showPercent val="0"/>
          <c:showBubbleSize val="0"/>
        </c:dLbls>
        <c:marker val="1"/>
        <c:smooth val="0"/>
        <c:axId val="1921813280"/>
        <c:axId val="1921802048"/>
      </c:lineChart>
      <c:catAx>
        <c:axId val="2072720736"/>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717824"/>
        <c:crosses val="autoZero"/>
        <c:auto val="0"/>
        <c:lblAlgn val="ctr"/>
        <c:lblOffset val="100"/>
        <c:noMultiLvlLbl val="0"/>
      </c:catAx>
      <c:valAx>
        <c:axId val="207271782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720736"/>
        <c:crosses val="autoZero"/>
        <c:crossBetween val="between"/>
      </c:valAx>
      <c:valAx>
        <c:axId val="192180204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1813280"/>
        <c:crosses val="max"/>
        <c:crossBetween val="between"/>
      </c:valAx>
      <c:dateAx>
        <c:axId val="1921813280"/>
        <c:scaling>
          <c:orientation val="minMax"/>
        </c:scaling>
        <c:delete val="1"/>
        <c:axPos val="b"/>
        <c:numFmt formatCode="m/d/yyyy\ h:mm" sourceLinked="1"/>
        <c:majorTickMark val="out"/>
        <c:minorTickMark val="none"/>
        <c:tickLblPos val="nextTo"/>
        <c:crossAx val="1921802048"/>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DRT</a:t>
            </a:r>
            <a:r>
              <a:rPr lang="en-US" b="1" baseline="0"/>
              <a:t> ROLLING STDEV PLOT</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9909882430478201E-2"/>
          <c:y val="4.3480305784454533E-2"/>
          <c:w val="0.93149446118712054"/>
          <c:h val="0.59202648627847165"/>
        </c:manualLayout>
      </c:layout>
      <c:lineChart>
        <c:grouping val="standard"/>
        <c:varyColors val="0"/>
        <c:ser>
          <c:idx val="0"/>
          <c:order val="0"/>
          <c:tx>
            <c:strRef>
              <c:f>'[_Statistics_Case_Study_Student_Reference_27062020v2 (1).xlsx]DRT Rolling Stdev'!$C$1</c:f>
              <c:strCache>
                <c:ptCount val="1"/>
                <c:pt idx="0">
                  <c:v>Volumetric Flow Meter 1</c:v>
                </c:pt>
              </c:strCache>
            </c:strRef>
          </c:tx>
          <c:spPr>
            <a:ln w="28575" cap="rnd">
              <a:solidFill>
                <a:schemeClr val="accent1"/>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460-4E35-B1D8-6A24DF68B8A8}"/>
            </c:ext>
          </c:extLst>
        </c:ser>
        <c:ser>
          <c:idx val="1"/>
          <c:order val="1"/>
          <c:tx>
            <c:strRef>
              <c:f>'[_Statistics_Case_Study_Student_Reference_27062020v2 (1).xlsx]DRT Rolling Stdev'!$D$1</c:f>
              <c:strCache>
                <c:ptCount val="1"/>
                <c:pt idx="0">
                  <c:v>Volumetric Flow Meter 2</c:v>
                </c:pt>
              </c:strCache>
            </c:strRef>
          </c:tx>
          <c:spPr>
            <a:ln w="28575" cap="rnd">
              <a:solidFill>
                <a:schemeClr val="accent2"/>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460-4E35-B1D8-6A24DF68B8A8}"/>
            </c:ext>
          </c:extLst>
        </c:ser>
        <c:ser>
          <c:idx val="2"/>
          <c:order val="2"/>
          <c:tx>
            <c:strRef>
              <c:f>'[_Statistics_Case_Study_Student_Reference_27062020v2 (1).xlsx]DRT Rolling Stdev'!$E$1</c:f>
              <c:strCache>
                <c:ptCount val="1"/>
                <c:pt idx="0">
                  <c:v>Pump Speed (RPM)</c:v>
                </c:pt>
              </c:strCache>
            </c:strRef>
          </c:tx>
          <c:spPr>
            <a:ln w="28575" cap="rnd">
              <a:solidFill>
                <a:schemeClr val="accent3"/>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6460-4E35-B1D8-6A24DF68B8A8}"/>
            </c:ext>
          </c:extLst>
        </c:ser>
        <c:ser>
          <c:idx val="3"/>
          <c:order val="3"/>
          <c:tx>
            <c:strRef>
              <c:f>'[_Statistics_Case_Study_Student_Reference_27062020v2 (1).xlsx]DRT Rolling Stdev'!$F$1</c:f>
              <c:strCache>
                <c:ptCount val="1"/>
                <c:pt idx="0">
                  <c:v>Pump Torque </c:v>
                </c:pt>
              </c:strCache>
            </c:strRef>
          </c:tx>
          <c:spPr>
            <a:ln w="28575" cap="rnd">
              <a:solidFill>
                <a:schemeClr val="accent4"/>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6460-4E35-B1D8-6A24DF68B8A8}"/>
            </c:ext>
          </c:extLst>
        </c:ser>
        <c:ser>
          <c:idx val="4"/>
          <c:order val="4"/>
          <c:tx>
            <c:strRef>
              <c:f>'[_Statistics_Case_Study_Student_Reference_27062020v2 (1).xlsx]DRT Rolling Stdev'!$G$1</c:f>
              <c:strCache>
                <c:ptCount val="1"/>
                <c:pt idx="0">
                  <c:v>Ambient Temperature</c:v>
                </c:pt>
              </c:strCache>
            </c:strRef>
          </c:tx>
          <c:spPr>
            <a:ln w="28575" cap="rnd">
              <a:solidFill>
                <a:schemeClr val="accent5"/>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6460-4E35-B1D8-6A24DF68B8A8}"/>
            </c:ext>
          </c:extLst>
        </c:ser>
        <c:ser>
          <c:idx val="6"/>
          <c:order val="6"/>
          <c:tx>
            <c:strRef>
              <c:f>'[_Statistics_Case_Study_Student_Reference_27062020v2 (1).xlsx]DRT Rolling Stdev'!$I$1</c:f>
              <c:strCache>
                <c:ptCount val="1"/>
                <c:pt idx="0">
                  <c:v>Pump Efficiency</c:v>
                </c:pt>
              </c:strCache>
            </c:strRef>
          </c:tx>
          <c:spPr>
            <a:ln w="28575" cap="rnd">
              <a:solidFill>
                <a:schemeClr val="accent1">
                  <a:lumMod val="60000"/>
                </a:schemeClr>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6460-4E35-B1D8-6A24DF68B8A8}"/>
            </c:ext>
          </c:extLst>
        </c:ser>
        <c:dLbls>
          <c:showLegendKey val="0"/>
          <c:showVal val="0"/>
          <c:showCatName val="0"/>
          <c:showSerName val="0"/>
          <c:showPercent val="0"/>
          <c:showBubbleSize val="0"/>
        </c:dLbls>
        <c:marker val="1"/>
        <c:smooth val="0"/>
        <c:axId val="2072722816"/>
        <c:axId val="2072720320"/>
      </c:lineChart>
      <c:lineChart>
        <c:grouping val="standard"/>
        <c:varyColors val="0"/>
        <c:ser>
          <c:idx val="5"/>
          <c:order val="5"/>
          <c:tx>
            <c:strRef>
              <c:f>'[_Statistics_Case_Study_Student_Reference_27062020v2 (1).xlsx]DRT Rolling Stdev'!$H$1</c:f>
              <c:strCache>
                <c:ptCount val="1"/>
                <c:pt idx="0">
                  <c:v>Horse Power</c:v>
                </c:pt>
              </c:strCache>
            </c:strRef>
          </c:tx>
          <c:spPr>
            <a:ln w="28575" cap="rnd">
              <a:solidFill>
                <a:schemeClr val="accent6"/>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6460-4E35-B1D8-6A24DF68B8A8}"/>
            </c:ext>
          </c:extLst>
        </c:ser>
        <c:ser>
          <c:idx val="7"/>
          <c:order val="7"/>
          <c:tx>
            <c:strRef>
              <c:f>'[_Statistics_Case_Study_Student_Reference_27062020v2 (1).xlsx]DRT Rolling Stdev'!$J$1</c:f>
              <c:strCache>
                <c:ptCount val="1"/>
                <c:pt idx="0">
                  <c:v>PUMP FAILURE (1 or 0)</c:v>
                </c:pt>
              </c:strCache>
            </c:strRef>
          </c:tx>
          <c:spPr>
            <a:ln w="28575" cap="rnd">
              <a:solidFill>
                <a:schemeClr val="accent2">
                  <a:lumMod val="60000"/>
                </a:schemeClr>
              </a:solidFill>
              <a:round/>
            </a:ln>
            <a:effectLst/>
          </c:spPr>
          <c:marker>
            <c:symbol val="none"/>
          </c:marker>
          <c:cat>
            <c:numRef>
              <c:f>'[_Statistics_Case_Study_Student_Reference_27062020v2 (1).xlsx]DRT Rolling Stdev'!$B$2:$B$2454</c:f>
              <c:numCache>
                <c:formatCode>m/d/yyyy\ h:mm</c:formatCode>
                <c:ptCount val="2453"/>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'[_Statistics_Case_Study_Student_Reference_27062020v2 (1).xlsx]DRT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460-4E35-B1D8-6A24DF68B8A8}"/>
            </c:ext>
          </c:extLst>
        </c:ser>
        <c:dLbls>
          <c:showLegendKey val="0"/>
          <c:showVal val="0"/>
          <c:showCatName val="0"/>
          <c:showSerName val="0"/>
          <c:showPercent val="0"/>
          <c:showBubbleSize val="0"/>
        </c:dLbls>
        <c:marker val="1"/>
        <c:smooth val="0"/>
        <c:axId val="439670831"/>
        <c:axId val="439675823"/>
      </c:lineChart>
      <c:catAx>
        <c:axId val="2072722816"/>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720320"/>
        <c:crosses val="autoZero"/>
        <c:auto val="0"/>
        <c:lblAlgn val="ctr"/>
        <c:lblOffset val="100"/>
        <c:noMultiLvlLbl val="0"/>
      </c:catAx>
      <c:valAx>
        <c:axId val="2072720320"/>
        <c:scaling>
          <c:orientation val="minMax"/>
          <c:max val="14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2722816"/>
        <c:crosses val="autoZero"/>
        <c:crossBetween val="between"/>
      </c:valAx>
      <c:valAx>
        <c:axId val="43967582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9670831"/>
        <c:crosses val="max"/>
        <c:crossBetween val="between"/>
      </c:valAx>
      <c:dateAx>
        <c:axId val="439670831"/>
        <c:scaling>
          <c:orientation val="minMax"/>
        </c:scaling>
        <c:delete val="1"/>
        <c:axPos val="b"/>
        <c:numFmt formatCode="m/d/yyyy\ h:mm" sourceLinked="1"/>
        <c:majorTickMark val="out"/>
        <c:minorTickMark val="none"/>
        <c:tickLblPos val="nextTo"/>
        <c:crossAx val="439675823"/>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dirty="0"/>
              <a:t>Correlation Strength</a:t>
            </a:r>
            <a:r>
              <a:rPr lang="en-US" sz="1200" b="1" baseline="0" dirty="0"/>
              <a:t> Associated with</a:t>
            </a:r>
            <a:r>
              <a:rPr lang="en-US" sz="1200" b="1" dirty="0"/>
              <a:t> Pump Failure (Raw)</a:t>
            </a:r>
          </a:p>
        </c:rich>
      </c:tx>
      <c:layout>
        <c:manualLayout>
          <c:xMode val="edge"/>
          <c:yMode val="edge"/>
          <c:x val="0.13279900596514607"/>
          <c:y val="1.7879701146842546E-3"/>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324471441498289"/>
          <c:y val="0.10210584283748833"/>
          <c:w val="0.79325775968097478"/>
          <c:h val="0.63258636415448377"/>
        </c:manualLayout>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'[_Statistics_Case_Study_Student_Reference_27062020v2 (1).xlsx]Inferential Statistics'!$A$38:$A$44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'[_Statistics_Case_Study_Student_Reference_27062020v2 (1).xlsx]Inferential Statistics'!$B$38:$B$44</c:f>
              <c:numCache>
                <c:formatCode>0.000</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D6FA-41B3-B98C-3DE74A9ECE94}"/>
            </c:ext>
          </c:extLst>
        </c:ser>
        <c:dLbls>
          <c:dLblPos val="outEnd"/>
          <c:showLegendKey val="0"/>
          <c:showVal val="1"/>
          <c:showCatName val="0"/>
          <c:showSerName val="0"/>
          <c:showPercent val="0"/>
          <c:showBubbleSize val="0"/>
        </c:dLbls>
        <c:gapWidth val="219"/>
        <c:overlap val="-27"/>
        <c:axId val="1524149343"/>
        <c:axId val="1524148927"/>
      </c:barChart>
      <c:catAx>
        <c:axId val="152414934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148927"/>
        <c:crosses val="autoZero"/>
        <c:auto val="1"/>
        <c:lblAlgn val="ctr"/>
        <c:lblOffset val="100"/>
        <c:noMultiLvlLbl val="0"/>
      </c:catAx>
      <c:valAx>
        <c:axId val="1524148927"/>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Correlation Strength</a:t>
                </a:r>
              </a:p>
            </c:rich>
          </c:tx>
          <c:layout>
            <c:manualLayout>
              <c:xMode val="edge"/>
              <c:yMode val="edge"/>
              <c:x val="1.3729962273234898E-2"/>
              <c:y val="0.25886807187160993"/>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1493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dirty="0"/>
              <a:t>Correlation Strength Associated with Pump Failure (Rolling Mean)</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6945304318558"/>
          <c:y val="0.10539364504219442"/>
          <c:w val="0.79458506339204182"/>
          <c:h val="0.81032598274405232"/>
        </c:manualLayout>
      </c:layout>
      <c:barChart>
        <c:barDir val="col"/>
        <c:grouping val="clustered"/>
        <c:varyColors val="0"/>
        <c:dLbls>
          <c:dLblPos val="outEnd"/>
          <c:showLegendKey val="0"/>
          <c:showVal val="1"/>
          <c:showCatName val="0"/>
          <c:showSerName val="0"/>
          <c:showPercent val="0"/>
          <c:showBubbleSize val="0"/>
        </c:dLbls>
        <c:gapWidth val="219"/>
        <c:overlap val="-27"/>
        <c:axId val="1580509103"/>
        <c:axId val="1580516591"/>
      </c:barChart>
      <c:catAx>
        <c:axId val="15805091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16591"/>
        <c:crosses val="autoZero"/>
        <c:auto val="1"/>
        <c:lblAlgn val="ctr"/>
        <c:lblOffset val="100"/>
        <c:noMultiLvlLbl val="0"/>
      </c:catAx>
      <c:valAx>
        <c:axId val="1580516591"/>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Correlation Strength</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09103"/>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dirty="0"/>
              <a:t>Correlation Strength Associated with Pump Failure</a:t>
            </a:r>
            <a:r>
              <a:rPr lang="en-US" sz="1200" b="1" baseline="0" dirty="0"/>
              <a:t> (Rolling </a:t>
            </a:r>
            <a:r>
              <a:rPr lang="en-US" sz="1200" b="1" baseline="0" dirty="0" err="1"/>
              <a:t>Stdev</a:t>
            </a:r>
            <a:r>
              <a:rPr lang="en-US" sz="1200" b="1" baseline="0" dirty="0"/>
              <a:t>)</a:t>
            </a:r>
            <a:endParaRPr lang="en-US" sz="1200" b="1" dirty="0"/>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849213356329511"/>
          <c:y val="0.13644770764462261"/>
          <c:w val="0.80698815187567075"/>
          <c:h val="0.58056140267583689"/>
        </c:manualLayout>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'[_Statistics_Case_Study_Student_Reference_27062020v2 (1).xlsx]Inferential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'[_Statistics_Case_Study_Student_Reference_27062020v2 (1).xlsx]Inferential Statistics'!$X$38:$X$44</c:f>
              <c:numCache>
                <c:formatCode>0.000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8B22-4F2B-8C06-510C7C575231}"/>
            </c:ext>
          </c:extLst>
        </c:ser>
        <c:dLbls>
          <c:dLblPos val="outEnd"/>
          <c:showLegendKey val="0"/>
          <c:showVal val="1"/>
          <c:showCatName val="0"/>
          <c:showSerName val="0"/>
          <c:showPercent val="0"/>
          <c:showBubbleSize val="0"/>
        </c:dLbls>
        <c:gapWidth val="219"/>
        <c:overlap val="-27"/>
        <c:axId val="1624254831"/>
        <c:axId val="1624257327"/>
      </c:barChart>
      <c:catAx>
        <c:axId val="162425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257327"/>
        <c:crosses val="autoZero"/>
        <c:auto val="1"/>
        <c:lblAlgn val="ctr"/>
        <c:lblOffset val="100"/>
        <c:noMultiLvlLbl val="0"/>
      </c:catAx>
      <c:valAx>
        <c:axId val="1624257327"/>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Correlation Strength</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2548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Correlation Coefficient Pump Failure (Rolling Mean)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4219573205160395E-2"/>
          <c:y val="6.5317328111783923E-2"/>
          <c:w val="0.88200785407306359"/>
          <c:h val="0.77378505857429958"/>
        </c:manualLayout>
      </c:layout>
      <c:barChart>
        <c:barDir val="col"/>
        <c:grouping val="clustered"/>
        <c:varyColors val="0"/>
        <c:dLbls>
          <c:dLblPos val="outEnd"/>
          <c:showLegendKey val="0"/>
          <c:showVal val="1"/>
          <c:showCatName val="0"/>
          <c:showSerName val="0"/>
          <c:showPercent val="0"/>
          <c:showBubbleSize val="0"/>
        </c:dLbls>
        <c:gapWidth val="219"/>
        <c:overlap val="-27"/>
        <c:axId val="1580509103"/>
        <c:axId val="1580516591"/>
      </c:barChart>
      <c:catAx>
        <c:axId val="15805091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16591"/>
        <c:crosses val="autoZero"/>
        <c:auto val="1"/>
        <c:lblAlgn val="ctr"/>
        <c:lblOffset val="100"/>
        <c:noMultiLvlLbl val="0"/>
      </c:catAx>
      <c:valAx>
        <c:axId val="1580516591"/>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Correlation Coefficient</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0509103"/>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dirty="0"/>
              <a:t>Correlation Strength Associated with Pump Failure (Rolling</a:t>
            </a:r>
            <a:r>
              <a:rPr lang="en-US" sz="1200" b="1" baseline="0" dirty="0"/>
              <a:t> Mean)</a:t>
            </a:r>
            <a:endParaRPr lang="en-US" sz="1200" b="1" dirty="0"/>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616227940120332"/>
          <c:y val="0.15086838645421316"/>
          <c:w val="0.73336242598428514"/>
          <c:h val="0.59419469340707143"/>
        </c:manualLayout>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'[_Statistics_Case_Study_Student_Reference_27062020v2 (1).xlsx]Inferential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'[_Statistics_Case_Study_Student_Reference_27062020v2 (1).xlsx]Inferential Statistics'!$N$38:$N$44</c:f>
              <c:numCache>
                <c:formatCode>0.000</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4632-40F5-98CA-731510480898}"/>
            </c:ext>
          </c:extLst>
        </c:ser>
        <c:dLbls>
          <c:dLblPos val="outEnd"/>
          <c:showLegendKey val="0"/>
          <c:showVal val="1"/>
          <c:showCatName val="0"/>
          <c:showSerName val="0"/>
          <c:showPercent val="0"/>
          <c:showBubbleSize val="0"/>
        </c:dLbls>
        <c:gapWidth val="219"/>
        <c:overlap val="-27"/>
        <c:axId val="2104682992"/>
        <c:axId val="2104683824"/>
      </c:barChart>
      <c:catAx>
        <c:axId val="210468299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683824"/>
        <c:crosses val="autoZero"/>
        <c:auto val="1"/>
        <c:lblAlgn val="ctr"/>
        <c:lblOffset val="100"/>
        <c:noMultiLvlLbl val="0"/>
      </c:catAx>
      <c:valAx>
        <c:axId val="2104683824"/>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Correlation Strength</a:t>
                </a:r>
              </a:p>
            </c:rich>
          </c:tx>
          <c:layout>
            <c:manualLayout>
              <c:xMode val="edge"/>
              <c:yMode val="edge"/>
              <c:x val="2.612168109815273E-2"/>
              <c:y val="0.313800095652526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682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5/08/2021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9" name="Chart 8">
            <a:extLst>
              <a:ext uri="{FF2B5EF4-FFF2-40B4-BE49-F238E27FC236}">
                <a16:creationId xmlns:a16="http://schemas.microsoft.com/office/drawing/2014/main" id="{0D7B6D7F-2856-4692-8C23-0FDDE9E24D43}"/>
              </a:ext>
            </a:extLst>
          </p:cNvPr>
          <p:cNvGraphicFramePr>
            <a:graphicFrameLocks/>
          </p:cNvGraphicFramePr>
          <p:nvPr>
            <p:extLst>
              <p:ext uri="{D42A27DB-BD31-4B8C-83A1-F6EECF244321}">
                <p14:modId xmlns:p14="http://schemas.microsoft.com/office/powerpoint/2010/main" val="972073634"/>
              </p:ext>
            </p:extLst>
          </p:nvPr>
        </p:nvGraphicFramePr>
        <p:xfrm>
          <a:off x="364176" y="1121250"/>
          <a:ext cx="4176074" cy="50615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C3A1A53-ACA4-4505-922E-66E083860EB7}"/>
              </a:ext>
            </a:extLst>
          </p:cNvPr>
          <p:cNvGraphicFramePr>
            <a:graphicFrameLocks/>
          </p:cNvGraphicFramePr>
          <p:nvPr>
            <p:extLst>
              <p:ext uri="{D42A27DB-BD31-4B8C-83A1-F6EECF244321}">
                <p14:modId xmlns:p14="http://schemas.microsoft.com/office/powerpoint/2010/main" val="3157256283"/>
              </p:ext>
            </p:extLst>
          </p:nvPr>
        </p:nvGraphicFramePr>
        <p:xfrm>
          <a:off x="4540249" y="1073575"/>
          <a:ext cx="4188971" cy="5249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3A011778-52BA-4FCA-BB8F-8B92FC880F69}"/>
              </a:ext>
            </a:extLst>
          </p:cNvPr>
          <p:cNvGraphicFramePr>
            <a:graphicFrameLocks/>
          </p:cNvGraphicFramePr>
          <p:nvPr>
            <p:extLst>
              <p:ext uri="{D42A27DB-BD31-4B8C-83A1-F6EECF244321}">
                <p14:modId xmlns:p14="http://schemas.microsoft.com/office/powerpoint/2010/main" val="63580054"/>
              </p:ext>
            </p:extLst>
          </p:nvPr>
        </p:nvGraphicFramePr>
        <p:xfrm>
          <a:off x="95500" y="1152091"/>
          <a:ext cx="3797770" cy="49847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A6E4B898-A7A7-4485-AB6B-22E823CEC781}"/>
              </a:ext>
            </a:extLst>
          </p:cNvPr>
          <p:cNvGraphicFramePr>
            <a:graphicFrameLocks/>
          </p:cNvGraphicFramePr>
          <p:nvPr>
            <p:extLst>
              <p:ext uri="{D42A27DB-BD31-4B8C-83A1-F6EECF244321}">
                <p14:modId xmlns:p14="http://schemas.microsoft.com/office/powerpoint/2010/main" val="749226766"/>
              </p:ext>
            </p:extLst>
          </p:nvPr>
        </p:nvGraphicFramePr>
        <p:xfrm>
          <a:off x="4204356" y="1104004"/>
          <a:ext cx="4406244" cy="5032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58187"/>
            <a:ext cx="8737599" cy="959908"/>
          </a:xfrm>
        </p:spPr>
        <p:txBody>
          <a:bodyPr/>
          <a:lstStyle/>
          <a:p>
            <a:pPr algn="just"/>
            <a:r>
              <a:rPr lang="en-GB" sz="1400" b="1" dirty="0"/>
              <a:t>Further segmentation of the data via binary means (Pump Failure = 0 or 1) illustrated through the rolling mean and rolling standard deviation boxplots show a clear signature difference between that of normal behaviour and that of Failure with pump torque, pump speed,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8" name="Picture 7">
            <a:extLst>
              <a:ext uri="{FF2B5EF4-FFF2-40B4-BE49-F238E27FC236}">
                <a16:creationId xmlns:a16="http://schemas.microsoft.com/office/drawing/2014/main" id="{F0770B7E-682B-419C-AD1B-9994B400194B}"/>
              </a:ext>
            </a:extLst>
          </p:cNvPr>
          <p:cNvPicPr>
            <a:picLocks noChangeAspect="1"/>
          </p:cNvPicPr>
          <p:nvPr/>
        </p:nvPicPr>
        <p:blipFill>
          <a:blip r:embed="rId2"/>
          <a:stretch>
            <a:fillRect/>
          </a:stretch>
        </p:blipFill>
        <p:spPr>
          <a:xfrm>
            <a:off x="25313" y="940919"/>
            <a:ext cx="4197895" cy="2810950"/>
          </a:xfrm>
          <a:prstGeom prst="rect">
            <a:avLst/>
          </a:prstGeom>
        </p:spPr>
      </p:pic>
      <p:pic>
        <p:nvPicPr>
          <p:cNvPr id="9" name="Picture 8">
            <a:extLst>
              <a:ext uri="{FF2B5EF4-FFF2-40B4-BE49-F238E27FC236}">
                <a16:creationId xmlns:a16="http://schemas.microsoft.com/office/drawing/2014/main" id="{C66D3831-CF82-4432-BE4A-F440EA6E0B81}"/>
              </a:ext>
            </a:extLst>
          </p:cNvPr>
          <p:cNvPicPr>
            <a:picLocks noChangeAspect="1"/>
          </p:cNvPicPr>
          <p:nvPr/>
        </p:nvPicPr>
        <p:blipFill>
          <a:blip r:embed="rId3"/>
          <a:stretch>
            <a:fillRect/>
          </a:stretch>
        </p:blipFill>
        <p:spPr>
          <a:xfrm>
            <a:off x="4391025" y="940918"/>
            <a:ext cx="4514676" cy="2810950"/>
          </a:xfrm>
          <a:prstGeom prst="rect">
            <a:avLst/>
          </a:prstGeom>
        </p:spPr>
      </p:pic>
      <p:pic>
        <p:nvPicPr>
          <p:cNvPr id="10" name="Picture 9">
            <a:extLst>
              <a:ext uri="{FF2B5EF4-FFF2-40B4-BE49-F238E27FC236}">
                <a16:creationId xmlns:a16="http://schemas.microsoft.com/office/drawing/2014/main" id="{32BABC6C-75BC-4EEF-8205-A867C9469BCB}"/>
              </a:ext>
            </a:extLst>
          </p:cNvPr>
          <p:cNvPicPr>
            <a:picLocks noChangeAspect="1"/>
          </p:cNvPicPr>
          <p:nvPr/>
        </p:nvPicPr>
        <p:blipFill>
          <a:blip r:embed="rId4"/>
          <a:stretch>
            <a:fillRect/>
          </a:stretch>
        </p:blipFill>
        <p:spPr>
          <a:xfrm>
            <a:off x="131277" y="3751869"/>
            <a:ext cx="4299922" cy="2657502"/>
          </a:xfrm>
          <a:prstGeom prst="rect">
            <a:avLst/>
          </a:prstGeom>
        </p:spPr>
      </p:pic>
      <p:pic>
        <p:nvPicPr>
          <p:cNvPr id="11" name="Picture 10">
            <a:extLst>
              <a:ext uri="{FF2B5EF4-FFF2-40B4-BE49-F238E27FC236}">
                <a16:creationId xmlns:a16="http://schemas.microsoft.com/office/drawing/2014/main" id="{8D139433-62EF-401E-B943-B4DFF69C5114}"/>
              </a:ext>
            </a:extLst>
          </p:cNvPr>
          <p:cNvPicPr>
            <a:picLocks noChangeAspect="1"/>
          </p:cNvPicPr>
          <p:nvPr/>
        </p:nvPicPr>
        <p:blipFill>
          <a:blip r:embed="rId5"/>
          <a:stretch>
            <a:fillRect/>
          </a:stretch>
        </p:blipFill>
        <p:spPr>
          <a:xfrm>
            <a:off x="4431199" y="3751868"/>
            <a:ext cx="4434329" cy="2657502"/>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Pump efficiency and Volumetric flow meter 2 negatively correlated with Pump Failure in the Rolling Mean Data, whilst horse power and volumetric flow meter 1 show a subsequently strong positive correlation in the Rolling </a:t>
            </a:r>
            <a:r>
              <a:rPr lang="en-AU" sz="1400" b="1" dirty="0" err="1"/>
              <a:t>Stdev</a:t>
            </a:r>
            <a:r>
              <a:rPr lang="en-AU" sz="1400" b="1" dirty="0"/>
              <a:t>  Dataset. </a:t>
            </a:r>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CD534BCC-B3D4-4D66-95E3-835D9290A404}"/>
              </a:ext>
            </a:extLst>
          </p:cNvPr>
          <p:cNvGraphicFramePr>
            <a:graphicFrameLocks/>
          </p:cNvGraphicFramePr>
          <p:nvPr>
            <p:extLst>
              <p:ext uri="{D42A27DB-BD31-4B8C-83A1-F6EECF244321}">
                <p14:modId xmlns:p14="http://schemas.microsoft.com/office/powerpoint/2010/main" val="1320433682"/>
              </p:ext>
            </p:extLst>
          </p:nvPr>
        </p:nvGraphicFramePr>
        <p:xfrm>
          <a:off x="171450" y="1151537"/>
          <a:ext cx="2774953" cy="5013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1E3D4CB-9A16-467F-9314-393D88B5F85E}"/>
              </a:ext>
            </a:extLst>
          </p:cNvPr>
          <p:cNvGraphicFramePr>
            <a:graphicFrameLocks/>
          </p:cNvGraphicFramePr>
          <p:nvPr>
            <p:extLst>
              <p:ext uri="{D42A27DB-BD31-4B8C-83A1-F6EECF244321}">
                <p14:modId xmlns:p14="http://schemas.microsoft.com/office/powerpoint/2010/main" val="1009851442"/>
              </p:ext>
            </p:extLst>
          </p:nvPr>
        </p:nvGraphicFramePr>
        <p:xfrm>
          <a:off x="3044858" y="1278583"/>
          <a:ext cx="2774954" cy="48865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D7B6D7F-2856-4692-8C23-0FDDE9E24D43}"/>
              </a:ext>
            </a:extLst>
          </p:cNvPr>
          <p:cNvGraphicFramePr>
            <a:graphicFrameLocks/>
          </p:cNvGraphicFramePr>
          <p:nvPr>
            <p:extLst>
              <p:ext uri="{D42A27DB-BD31-4B8C-83A1-F6EECF244321}">
                <p14:modId xmlns:p14="http://schemas.microsoft.com/office/powerpoint/2010/main" val="1746791547"/>
              </p:ext>
            </p:extLst>
          </p:nvPr>
        </p:nvGraphicFramePr>
        <p:xfrm>
          <a:off x="2875908" y="1151537"/>
          <a:ext cx="2943904" cy="50135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91E3D4CB-9A16-467F-9314-393D88B5F85E}"/>
              </a:ext>
            </a:extLst>
          </p:cNvPr>
          <p:cNvGraphicFramePr>
            <a:graphicFrameLocks/>
          </p:cNvGraphicFramePr>
          <p:nvPr>
            <p:extLst>
              <p:ext uri="{D42A27DB-BD31-4B8C-83A1-F6EECF244321}">
                <p14:modId xmlns:p14="http://schemas.microsoft.com/office/powerpoint/2010/main" val="1745208836"/>
              </p:ext>
            </p:extLst>
          </p:nvPr>
        </p:nvGraphicFramePr>
        <p:xfrm>
          <a:off x="5650861" y="1151537"/>
          <a:ext cx="3310577" cy="46648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2BFCC849-F919-4DE8-A0CE-C987450ACB9D}"/>
              </a:ext>
            </a:extLst>
          </p:cNvPr>
          <p:cNvGraphicFramePr>
            <a:graphicFrameLocks/>
          </p:cNvGraphicFramePr>
          <p:nvPr>
            <p:extLst>
              <p:ext uri="{D42A27DB-BD31-4B8C-83A1-F6EECF244321}">
                <p14:modId xmlns:p14="http://schemas.microsoft.com/office/powerpoint/2010/main" val="659176083"/>
              </p:ext>
            </p:extLst>
          </p:nvPr>
        </p:nvGraphicFramePr>
        <p:xfrm>
          <a:off x="5918267" y="1151538"/>
          <a:ext cx="2917117" cy="479184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dirty="0"/>
              <a:t>Lastly, analysis of the model fit reveals that with a R Squared of 0.78, a linear model is a good fit for the data with variables Horse power, Pump efficiency and Volumetric flow meter 1 having the largest coefficients, indicative that these variables have the most immediate relationship with respect to Pump Failure behaviour. </a:t>
            </a:r>
            <a:endParaRPr lang="en-AU" sz="1400" b="1" dirty="0"/>
          </a:p>
        </p:txBody>
      </p:sp>
      <p:sp>
        <p:nvSpPr>
          <p:cNvPr id="7" name="Rectangle 6">
            <a:extLst>
              <a:ext uri="{FF2B5EF4-FFF2-40B4-BE49-F238E27FC236}">
                <a16:creationId xmlns:a16="http://schemas.microsoft.com/office/drawing/2014/main" id="{3349F53E-88E6-4D79-9588-9BEAF3EEC79C}"/>
              </a:ext>
            </a:extLst>
          </p:cNvPr>
          <p:cNvSpPr/>
          <p:nvPr/>
        </p:nvSpPr>
        <p:spPr>
          <a:xfrm flipH="1" flipV="1">
            <a:off x="-622168" y="3921593"/>
            <a:ext cx="245096" cy="216773"/>
          </a:xfrm>
          <a:prstGeom prst="rect">
            <a:avLst/>
          </a:prstGeom>
        </p:spPr>
        <p:txBody>
          <a:bodyPr wrap="square">
            <a:spAutoFit/>
          </a:bodyPr>
          <a:lstStyle/>
          <a:p>
            <a:endParaRPr lang="en-AU" sz="1200" b="1" dirty="0"/>
          </a:p>
        </p:txBody>
      </p:sp>
      <p:pic>
        <p:nvPicPr>
          <p:cNvPr id="6" name="Picture 5">
            <a:extLst>
              <a:ext uri="{FF2B5EF4-FFF2-40B4-BE49-F238E27FC236}">
                <a16:creationId xmlns:a16="http://schemas.microsoft.com/office/drawing/2014/main" id="{2081642E-6A7B-442C-BE06-475697729E62}"/>
              </a:ext>
            </a:extLst>
          </p:cNvPr>
          <p:cNvPicPr>
            <a:picLocks noChangeAspect="1"/>
          </p:cNvPicPr>
          <p:nvPr/>
        </p:nvPicPr>
        <p:blipFill>
          <a:blip r:embed="rId2"/>
          <a:stretch>
            <a:fillRect/>
          </a:stretch>
        </p:blipFill>
        <p:spPr>
          <a:xfrm>
            <a:off x="3582186" y="1297075"/>
            <a:ext cx="5207801" cy="4529701"/>
          </a:xfrm>
          <a:prstGeom prst="rect">
            <a:avLst/>
          </a:prstGeom>
        </p:spPr>
      </p:pic>
      <p:graphicFrame>
        <p:nvGraphicFramePr>
          <p:cNvPr id="3" name="Table 2">
            <a:extLst>
              <a:ext uri="{FF2B5EF4-FFF2-40B4-BE49-F238E27FC236}">
                <a16:creationId xmlns:a16="http://schemas.microsoft.com/office/drawing/2014/main" id="{16DE8314-D2DF-4D59-992D-29978EBAD0FB}"/>
              </a:ext>
            </a:extLst>
          </p:cNvPr>
          <p:cNvGraphicFramePr>
            <a:graphicFrameLocks noGrp="1"/>
          </p:cNvGraphicFramePr>
          <p:nvPr>
            <p:extLst>
              <p:ext uri="{D42A27DB-BD31-4B8C-83A1-F6EECF244321}">
                <p14:modId xmlns:p14="http://schemas.microsoft.com/office/powerpoint/2010/main" val="3029994940"/>
              </p:ext>
            </p:extLst>
          </p:nvPr>
        </p:nvGraphicFramePr>
        <p:xfrm>
          <a:off x="171451" y="1611984"/>
          <a:ext cx="3307040" cy="3497345"/>
        </p:xfrm>
        <a:graphic>
          <a:graphicData uri="http://schemas.openxmlformats.org/drawingml/2006/table">
            <a:tbl>
              <a:tblPr>
                <a:tableStyleId>{5C22544A-7EE6-4342-B048-85BDC9FD1C3A}</a:tableStyleId>
              </a:tblPr>
              <a:tblGrid>
                <a:gridCol w="1932988">
                  <a:extLst>
                    <a:ext uri="{9D8B030D-6E8A-4147-A177-3AD203B41FA5}">
                      <a16:colId xmlns:a16="http://schemas.microsoft.com/office/drawing/2014/main" val="2032545447"/>
                    </a:ext>
                  </a:extLst>
                </a:gridCol>
                <a:gridCol w="1374052">
                  <a:extLst>
                    <a:ext uri="{9D8B030D-6E8A-4147-A177-3AD203B41FA5}">
                      <a16:colId xmlns:a16="http://schemas.microsoft.com/office/drawing/2014/main" val="102031173"/>
                    </a:ext>
                  </a:extLst>
                </a:gridCol>
              </a:tblGrid>
              <a:tr h="578871">
                <a:tc gridSpan="2">
                  <a:txBody>
                    <a:bodyPr/>
                    <a:lstStyle/>
                    <a:p>
                      <a:pPr algn="ctr" fontAlgn="b"/>
                      <a:r>
                        <a:rPr lang="en-US" sz="1100" u="none" strike="noStrike" dirty="0">
                          <a:effectLst/>
                        </a:rPr>
                        <a:t>Regression Statistics</a:t>
                      </a:r>
                      <a:endParaRPr lang="en-US" sz="11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2689488855"/>
                  </a:ext>
                </a:extLst>
              </a:tr>
              <a:tr h="578871">
                <a:tc>
                  <a:txBody>
                    <a:bodyPr/>
                    <a:lstStyle/>
                    <a:p>
                      <a:pPr algn="l" fontAlgn="b"/>
                      <a:r>
                        <a:rPr lang="en-US" sz="1100" u="none" strike="noStrike">
                          <a:effectLst/>
                        </a:rPr>
                        <a:t>Multiple 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0.882543972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8353820"/>
                  </a:ext>
                </a:extLst>
              </a:tr>
              <a:tr h="578871">
                <a:tc>
                  <a:txBody>
                    <a:bodyPr/>
                    <a:lstStyle/>
                    <a:p>
                      <a:pPr algn="l" fontAlgn="b"/>
                      <a:r>
                        <a:rPr lang="en-US" sz="1100" u="none" strike="noStrike" dirty="0">
                          <a:solidFill>
                            <a:schemeClr val="bg1"/>
                          </a:solidFill>
                          <a:effectLst/>
                          <a:highlight>
                            <a:srgbClr val="808080"/>
                          </a:highlight>
                        </a:rPr>
                        <a:t>R Square</a:t>
                      </a:r>
                      <a:endParaRPr lang="en-US" sz="1100" b="0" i="0" u="none" strike="noStrike" dirty="0">
                        <a:solidFill>
                          <a:schemeClr val="bg1"/>
                        </a:solidFill>
                        <a:effectLst/>
                        <a:highlight>
                          <a:srgbClr val="808080"/>
                        </a:highlight>
                        <a:latin typeface="Calibri" panose="020F0502020204030204" pitchFamily="34" charset="0"/>
                      </a:endParaRPr>
                    </a:p>
                  </a:txBody>
                  <a:tcPr marL="7620" marR="7620" marT="7620" marB="0" anchor="b"/>
                </a:tc>
                <a:tc>
                  <a:txBody>
                    <a:bodyPr/>
                    <a:lstStyle/>
                    <a:p>
                      <a:pPr algn="r" fontAlgn="b"/>
                      <a:r>
                        <a:rPr lang="en-US" sz="1100" u="none" strike="noStrike" dirty="0">
                          <a:solidFill>
                            <a:schemeClr val="bg1"/>
                          </a:solidFill>
                          <a:effectLst/>
                          <a:highlight>
                            <a:srgbClr val="808080"/>
                          </a:highlight>
                        </a:rPr>
                        <a:t>0.778883863</a:t>
                      </a:r>
                      <a:endParaRPr lang="en-US" sz="1100" b="0" i="0" u="none" strike="noStrike" dirty="0">
                        <a:solidFill>
                          <a:schemeClr val="bg1"/>
                        </a:solidFill>
                        <a:effectLst/>
                        <a:highlight>
                          <a:srgbClr val="808080"/>
                        </a:highlight>
                        <a:latin typeface="Calibri" panose="020F0502020204030204" pitchFamily="34" charset="0"/>
                      </a:endParaRPr>
                    </a:p>
                  </a:txBody>
                  <a:tcPr marL="7620" marR="7620" marT="7620" marB="0" anchor="b"/>
                </a:tc>
                <a:extLst>
                  <a:ext uri="{0D108BD9-81ED-4DB2-BD59-A6C34878D82A}">
                    <a16:rowId xmlns:a16="http://schemas.microsoft.com/office/drawing/2014/main" val="2171217211"/>
                  </a:ext>
                </a:extLst>
              </a:tr>
              <a:tr h="578871">
                <a:tc>
                  <a:txBody>
                    <a:bodyPr/>
                    <a:lstStyle/>
                    <a:p>
                      <a:pPr algn="l" fontAlgn="b"/>
                      <a:r>
                        <a:rPr lang="en-US" sz="1100" u="none" strike="noStrike">
                          <a:effectLst/>
                        </a:rPr>
                        <a:t>Adjusted R Square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0.778250552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5332254"/>
                  </a:ext>
                </a:extLst>
              </a:tr>
              <a:tr h="578871">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0.067858879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0373077"/>
                  </a:ext>
                </a:extLst>
              </a:tr>
              <a:tr h="602990">
                <a:tc>
                  <a:txBody>
                    <a:bodyPr/>
                    <a:lstStyle/>
                    <a:p>
                      <a:pPr algn="l" fontAlgn="b"/>
                      <a:r>
                        <a:rPr lang="en-US" sz="1100" u="none" strike="noStrike">
                          <a:effectLst/>
                        </a:rPr>
                        <a:t>Observations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2452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5634910"/>
                  </a:ext>
                </a:extLst>
              </a:tr>
            </a:tbl>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15511</TotalTime>
  <Words>438</Words>
  <Application>Microsoft Office PowerPoint</Application>
  <PresentationFormat>Custom</PresentationFormat>
  <Paragraphs>35</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the rolling mean and rolling standard deviation boxplots show a clear signature difference between that of normal behaviour and that of Failure with pump torque, pump speed, pump efficiency showing the 3 largest variances.</vt:lpstr>
      <vt:lpstr>Correlation analyses across datasets yield interesting insights with Pump efficiency and Volumetric flow meter 2 negatively correlated with Pump Failure in the Rolling Mean Data, whilst horse power and volumetric flow meter 1 show a subsequently strong positive correlation in the Rolling Stdev  Dataset. </vt:lpstr>
      <vt:lpstr>Lastly, analysis of the model fit reveals that with a R Squared of 0.78, a linear model is a good fit for the data with variables Horse 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Priscilla</cp:lastModifiedBy>
  <cp:revision>95</cp:revision>
  <dcterms:created xsi:type="dcterms:W3CDTF">2020-04-12T13:23:13Z</dcterms:created>
  <dcterms:modified xsi:type="dcterms:W3CDTF">2021-08-06T04:58:24Z</dcterms:modified>
</cp:coreProperties>
</file>