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397" r:id="rId2"/>
    <p:sldId id="399" r:id="rId3"/>
    <p:sldId id="400" r:id="rId4"/>
    <p:sldId id="392" r:id="rId5"/>
    <p:sldId id="401" r:id="rId6"/>
    <p:sldId id="395" r:id="rId7"/>
    <p:sldId id="396" r:id="rId8"/>
    <p:sldId id="391" r:id="rId9"/>
    <p:sldId id="402" r:id="rId10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42034-95F5-4B34-8D91-74B25E34F746}" v="50" dt="2021-07-05T05:10:07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808" autoAdjust="0"/>
  </p:normalViewPr>
  <p:slideViewPr>
    <p:cSldViewPr snapToGrid="0">
      <p:cViewPr>
        <p:scale>
          <a:sx n="100" d="100"/>
          <a:sy n="100" d="100"/>
        </p:scale>
        <p:origin x="893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illa" userId="9dfa894c848fc143" providerId="LiveId" clId="{51B42034-95F5-4B34-8D91-74B25E34F746}"/>
    <pc:docChg chg="addSld modSld">
      <pc:chgData name="Priscilla" userId="9dfa894c848fc143" providerId="LiveId" clId="{51B42034-95F5-4B34-8D91-74B25E34F746}" dt="2021-07-05T05:10:07.025" v="76" actId="122"/>
      <pc:docMkLst>
        <pc:docMk/>
      </pc:docMkLst>
      <pc:sldChg chg="modSp">
        <pc:chgData name="Priscilla" userId="9dfa894c848fc143" providerId="LiveId" clId="{51B42034-95F5-4B34-8D91-74B25E34F746}" dt="2021-07-05T05:01:50.963" v="20" actId="20577"/>
        <pc:sldMkLst>
          <pc:docMk/>
          <pc:sldMk cId="44480560" sldId="391"/>
        </pc:sldMkLst>
        <pc:graphicFrameChg chg="mod">
          <ac:chgData name="Priscilla" userId="9dfa894c848fc143" providerId="LiveId" clId="{51B42034-95F5-4B34-8D91-74B25E34F746}" dt="2021-07-05T05:01:36.275" v="6" actId="20577"/>
          <ac:graphicFrameMkLst>
            <pc:docMk/>
            <pc:sldMk cId="44480560" sldId="391"/>
            <ac:graphicFrameMk id="6" creationId="{BB268463-28A8-4B65-A64A-A067A719844F}"/>
          </ac:graphicFrameMkLst>
        </pc:graphicFrameChg>
        <pc:graphicFrameChg chg="mod">
          <ac:chgData name="Priscilla" userId="9dfa894c848fc143" providerId="LiveId" clId="{51B42034-95F5-4B34-8D91-74B25E34F746}" dt="2021-07-05T05:01:42.059" v="13" actId="20577"/>
          <ac:graphicFrameMkLst>
            <pc:docMk/>
            <pc:sldMk cId="44480560" sldId="391"/>
            <ac:graphicFrameMk id="7" creationId="{E514A13C-A04A-4E84-AE6B-3B0019CE88D7}"/>
          </ac:graphicFrameMkLst>
        </pc:graphicFrameChg>
        <pc:graphicFrameChg chg="mod">
          <ac:chgData name="Priscilla" userId="9dfa894c848fc143" providerId="LiveId" clId="{51B42034-95F5-4B34-8D91-74B25E34F746}" dt="2021-07-05T05:01:50.963" v="20" actId="20577"/>
          <ac:graphicFrameMkLst>
            <pc:docMk/>
            <pc:sldMk cId="44480560" sldId="391"/>
            <ac:graphicFrameMk id="8" creationId="{4634DA38-23EA-4995-A558-6238753B083F}"/>
          </ac:graphicFrameMkLst>
        </pc:graphicFrameChg>
      </pc:sldChg>
      <pc:sldChg chg="addSp modSp new mod">
        <pc:chgData name="Priscilla" userId="9dfa894c848fc143" providerId="LiveId" clId="{51B42034-95F5-4B34-8D91-74B25E34F746}" dt="2021-07-05T05:10:07.025" v="76" actId="122"/>
        <pc:sldMkLst>
          <pc:docMk/>
          <pc:sldMk cId="3411507274" sldId="402"/>
        </pc:sldMkLst>
        <pc:spChg chg="mod">
          <ac:chgData name="Priscilla" userId="9dfa894c848fc143" providerId="LiveId" clId="{51B42034-95F5-4B34-8D91-74B25E34F746}" dt="2021-07-05T05:10:07.025" v="76" actId="122"/>
          <ac:spMkLst>
            <pc:docMk/>
            <pc:sldMk cId="3411507274" sldId="402"/>
            <ac:spMk id="2" creationId="{4B5C5580-5180-45F0-A9CA-93E02D1D49FC}"/>
          </ac:spMkLst>
        </pc:spChg>
        <pc:graphicFrameChg chg="add mod">
          <ac:chgData name="Priscilla" userId="9dfa894c848fc143" providerId="LiveId" clId="{51B42034-95F5-4B34-8D91-74B25E34F746}" dt="2021-07-05T05:06:25.027" v="38" actId="14100"/>
          <ac:graphicFrameMkLst>
            <pc:docMk/>
            <pc:sldMk cId="3411507274" sldId="402"/>
            <ac:graphicFrameMk id="3" creationId="{1A9BA367-F720-4AD8-BC40-40A76F720B5B}"/>
          </ac:graphicFrameMkLst>
        </pc:graphicFrameChg>
        <pc:graphicFrameChg chg="add mod">
          <ac:chgData name="Priscilla" userId="9dfa894c848fc143" providerId="LiveId" clId="{51B42034-95F5-4B34-8D91-74B25E34F746}" dt="2021-07-05T05:07:38.437" v="47" actId="14100"/>
          <ac:graphicFrameMkLst>
            <pc:docMk/>
            <pc:sldMk cId="3411507274" sldId="402"/>
            <ac:graphicFrameMk id="4" creationId="{AD147E51-07CC-43C7-9BDF-3F5CFCE1ECBC}"/>
          </ac:graphicFrameMkLst>
        </pc:graphicFrameChg>
        <pc:graphicFrameChg chg="add mod">
          <ac:chgData name="Priscilla" userId="9dfa894c848fc143" providerId="LiveId" clId="{51B42034-95F5-4B34-8D91-74B25E34F746}" dt="2021-07-05T05:08:26.797" v="51"/>
          <ac:graphicFrameMkLst>
            <pc:docMk/>
            <pc:sldMk cId="3411507274" sldId="402"/>
            <ac:graphicFrameMk id="5" creationId="{8244C4F5-9250-4638-A17A-D39CFB42A33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894c848fc143/Desktop/S.B_DATA%20ANALYTICS/MY%20SUBMISSIONS/MINI%20PROJECTS/SOUTHERN%20WATER%20CORP/Southern%20Water%20Corp%20Financial%20Case%20Study%20MCU%20Student%20Facing(SOLUTION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CONTRIBUTION PER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'[Southern Water Corp Financial Case Study MCU Student Facing(SOLUTION).xlsx]Revenue Analysis'!$A$57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Facing(SOLUTION).xlsx]Revenue Analysis'!$B$56:$D$56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MCU Student Facing(SOLUTION).xlsx]Revenue Analysis'!$B$57:$D$57</c:f>
              <c:numCache>
                <c:formatCode>"$"#,##0.00;[Red]\-"$"#,##0.00</c:formatCode>
                <c:ptCount val="3"/>
                <c:pt idx="0">
                  <c:v>37118738.908650003</c:v>
                </c:pt>
                <c:pt idx="1">
                  <c:v>18271699.227782961</c:v>
                </c:pt>
                <c:pt idx="2">
                  <c:v>15554519.161720002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F-4E3B-90FA-BADCB400AB88}"/>
            </c:ext>
          </c:extLst>
        </c:ser>
        <c:ser>
          <c:idx val="1"/>
          <c:order val="1"/>
          <c:tx>
            <c:strRef>
              <c:f>'[Southern Water Corp Financial Case Study MCU Student Facing(SOLUTION).xlsx]Revenue Analysis'!$A$58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Facing(SOLUTION).xlsx]Revenue Analysis'!$B$56:$D$56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MCU Student Facing(SOLUTION).xlsx]Revenue Analysis'!$B$58:$D$58</c:f>
              <c:numCache>
                <c:formatCode>"$"#,##0.00;[Red]\-"$"#,##0.00</c:formatCode>
                <c:ptCount val="3"/>
                <c:pt idx="0">
                  <c:v>82448062.153749987</c:v>
                </c:pt>
                <c:pt idx="1">
                  <c:v>70562398.047100008</c:v>
                </c:pt>
                <c:pt idx="2">
                  <c:v>49244888.96814999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1F-4E3B-90FA-BADCB400AB88}"/>
            </c:ext>
          </c:extLst>
        </c:ser>
        <c:ser>
          <c:idx val="2"/>
          <c:order val="2"/>
          <c:tx>
            <c:strRef>
              <c:f>'[Southern Water Corp Financial Case Study MCU Student Facing(SOLUTION).xlsx]Revenue Analysis'!$A$59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Facing(SOLUTION).xlsx]Revenue Analysis'!$B$56:$D$56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MCU Student Facing(SOLUTION).xlsx]Revenue Analysis'!$B$59:$D$59</c:f>
              <c:numCache>
                <c:formatCode>"$"#,##0.00;[Red]\-"$"#,##0.00</c:formatCode>
                <c:ptCount val="3"/>
                <c:pt idx="0">
                  <c:v>67860510.573750019</c:v>
                </c:pt>
                <c:pt idx="1">
                  <c:v>58098022.074300006</c:v>
                </c:pt>
                <c:pt idx="2">
                  <c:v>37706692.728949994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1F-4E3B-90FA-BADCB400A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3530144"/>
        <c:axId val="779492911"/>
      </c:barChart>
      <c:catAx>
        <c:axId val="60353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CUSTOMER SEGMENT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492911"/>
        <c:crosses val="autoZero"/>
        <c:auto val="1"/>
        <c:lblAlgn val="ctr"/>
        <c:lblOffset val="100"/>
        <c:noMultiLvlLbl val="0"/>
      </c:catAx>
      <c:valAx>
        <c:axId val="77949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CONTRIBUTION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53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KOOTHA EXPENSES(JUL-13 TO JUN-14)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Facing(SOLUTION).xlsx]Sheet2'!$C$98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MCU Student Facing(SOLUTION).xlsx]Sheet2'!$B$99:$B$106</c:f>
              <c:strCache>
                <c:ptCount val="8"/>
                <c:pt idx="0">
                  <c:v>Plant Admin Costs (004)</c:v>
                </c:pt>
                <c:pt idx="1">
                  <c:v>Plant Outages (002)</c:v>
                </c:pt>
                <c:pt idx="2">
                  <c:v>Plant Op. Costs (003)</c:v>
                </c:pt>
                <c:pt idx="3">
                  <c:v>Utility-Exp (002) - Heating</c:v>
                </c:pt>
                <c:pt idx="4">
                  <c:v>Plant Maintenance (001)</c:v>
                </c:pt>
                <c:pt idx="5">
                  <c:v>Utility-Exp (002) - Electricity</c:v>
                </c:pt>
                <c:pt idx="6">
                  <c:v>Chem-Exp (001)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Case Study MCU Student Facing(SOLUTION).xlsx]Sheet2'!$C$99:$C$106</c:f>
              <c:numCache>
                <c:formatCode>"$"#,##0</c:formatCode>
                <c:ptCount val="8"/>
                <c:pt idx="0">
                  <c:v>2375432.6835749992</c:v>
                </c:pt>
                <c:pt idx="1">
                  <c:v>3054127.7360249991</c:v>
                </c:pt>
                <c:pt idx="2">
                  <c:v>3450033.1832874985</c:v>
                </c:pt>
                <c:pt idx="3">
                  <c:v>4720521.2044999991</c:v>
                </c:pt>
                <c:pt idx="4">
                  <c:v>4863981.2092249971</c:v>
                </c:pt>
                <c:pt idx="5">
                  <c:v>7080781.8067499967</c:v>
                </c:pt>
                <c:pt idx="6">
                  <c:v>10125517.983652495</c:v>
                </c:pt>
                <c:pt idx="7">
                  <c:v>15553428.285312496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5-4C58-8876-5E852422326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89309375"/>
        <c:axId val="1588909695"/>
      </c:barChart>
      <c:catAx>
        <c:axId val="198930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909695"/>
        <c:crosses val="autoZero"/>
        <c:auto val="1"/>
        <c:lblAlgn val="ctr"/>
        <c:lblOffset val="100"/>
        <c:noMultiLvlLbl val="0"/>
      </c:catAx>
      <c:valAx>
        <c:axId val="158890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309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SURJEK </a:t>
            </a:r>
            <a:r>
              <a:rPr lang="en-US" sz="1050" b="1" i="0" u="none" strike="noStrike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EXPENSES(JUL-13 TO JUN-14)</a:t>
            </a:r>
            <a:endParaRPr lang="en-US" sz="105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2656579323579392"/>
          <c:y val="1.24696824708273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Facing(SOLUTION).xlsx]Sheet2'!$C$114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MCU Student Facing(SOLUTION).xlsx]Sheet2'!$B$115:$B$122</c:f>
              <c:strCache>
                <c:ptCount val="8"/>
                <c:pt idx="0">
                  <c:v>Plant Admin Costs (004)</c:v>
                </c:pt>
                <c:pt idx="1">
                  <c:v>Plant Outages (002)</c:v>
                </c:pt>
                <c:pt idx="2">
                  <c:v>Plant Op. Costs (003)</c:v>
                </c:pt>
                <c:pt idx="3">
                  <c:v>Plant Maintenance (001)</c:v>
                </c:pt>
                <c:pt idx="4">
                  <c:v>Utility-Exp (002) - Electricity</c:v>
                </c:pt>
                <c:pt idx="5">
                  <c:v>Utility-Exp (002) - Heating</c:v>
                </c:pt>
                <c:pt idx="6">
                  <c:v>Labour-Costs (001)</c:v>
                </c:pt>
                <c:pt idx="7">
                  <c:v>Chem-Exp (001)</c:v>
                </c:pt>
              </c:strCache>
            </c:strRef>
          </c:cat>
          <c:val>
            <c:numRef>
              <c:f>'[Southern Water Corp Financial Case Study MCU Student Facing(SOLUTION).xlsx]Sheet2'!$C$115:$C$122</c:f>
              <c:numCache>
                <c:formatCode>"$"#,##0</c:formatCode>
                <c:ptCount val="8"/>
                <c:pt idx="0">
                  <c:v>6573273.5935775992</c:v>
                </c:pt>
                <c:pt idx="1">
                  <c:v>11461092.419571202</c:v>
                </c:pt>
                <c:pt idx="2">
                  <c:v>12135274.326604798</c:v>
                </c:pt>
                <c:pt idx="3">
                  <c:v>18221565.024895012</c:v>
                </c:pt>
                <c:pt idx="4">
                  <c:v>19302505.322982002</c:v>
                </c:pt>
                <c:pt idx="5">
                  <c:v>23163006.387578398</c:v>
                </c:pt>
                <c:pt idx="6">
                  <c:v>42136369.189600006</c:v>
                </c:pt>
                <c:pt idx="7">
                  <c:v>46326012.775156796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8-4293-BCD0-36C0BF922D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27769248"/>
        <c:axId val="1063959487"/>
      </c:barChart>
      <c:catAx>
        <c:axId val="62776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959487"/>
        <c:crosses val="autoZero"/>
        <c:auto val="1"/>
        <c:lblAlgn val="ctr"/>
        <c:lblOffset val="100"/>
        <c:noMultiLvlLbl val="0"/>
      </c:catAx>
      <c:valAx>
        <c:axId val="106395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6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JUTIK </a:t>
            </a:r>
            <a:r>
              <a:rPr lang="en-US" sz="1050" b="1" i="0" u="none" strike="noStrike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EXPENSES(JUL-13 TO JUN-14)</a:t>
            </a:r>
            <a:endParaRPr lang="en-US" sz="105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Facing(SOLUTION).xlsx]Sheet2'!$C$82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MCU Student Facing(SOLUTION).xlsx]Sheet2'!$B$83:$B$90</c:f>
              <c:strCache>
                <c:ptCount val="8"/>
                <c:pt idx="0">
                  <c:v>Plant Admin Costs (004)</c:v>
                </c:pt>
                <c:pt idx="1">
                  <c:v>Plant Outages (002)</c:v>
                </c:pt>
                <c:pt idx="2">
                  <c:v>Plant Op. Costs (003)</c:v>
                </c:pt>
                <c:pt idx="3">
                  <c:v>Plant Maintenance (001)</c:v>
                </c:pt>
                <c:pt idx="4">
                  <c:v>Utility-Exp (002) - Electricity</c:v>
                </c:pt>
                <c:pt idx="5">
                  <c:v>Utility-Exp (002) - Heating</c:v>
                </c:pt>
                <c:pt idx="6">
                  <c:v>Chem-Exp (001)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Case Study MCU Student Facing(SOLUTION).xlsx]Sheet2'!$C$83:$C$90</c:f>
              <c:numCache>
                <c:formatCode>"$"#,##0</c:formatCode>
                <c:ptCount val="8"/>
                <c:pt idx="0">
                  <c:v>1864718.386713</c:v>
                </c:pt>
                <c:pt idx="1">
                  <c:v>2219902.8413249999</c:v>
                </c:pt>
                <c:pt idx="2">
                  <c:v>5505359.0464859996</c:v>
                </c:pt>
                <c:pt idx="3">
                  <c:v>8667251.0443935003</c:v>
                </c:pt>
                <c:pt idx="4">
                  <c:v>10031540.560640626</c:v>
                </c:pt>
                <c:pt idx="5">
                  <c:v>10834063.805491876</c:v>
                </c:pt>
                <c:pt idx="6">
                  <c:v>21961819.498855628</c:v>
                </c:pt>
                <c:pt idx="7">
                  <c:v>29638834.095899995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7-425F-A142-89B525C806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2007403375"/>
        <c:axId val="1962148367"/>
      </c:barChart>
      <c:catAx>
        <c:axId val="2007403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148367"/>
        <c:crosses val="autoZero"/>
        <c:auto val="1"/>
        <c:lblAlgn val="ctr"/>
        <c:lblOffset val="100"/>
        <c:noMultiLvlLbl val="0"/>
      </c:catAx>
      <c:valAx>
        <c:axId val="196214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403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KOOTHA CHEMICAL EXPENDITURE VS.WATER</a:t>
            </a:r>
            <a:r>
              <a:rPr lang="en-US" sz="9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PRODUCTION ACTUALS</a:t>
            </a:r>
            <a:endParaRPr lang="en-US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5536662817429359"/>
          <c:y val="3.134028067565696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Facing(SOLUTION).xlsx]Expenses Analysis'!$A$105:$E$105</c:f>
              <c:strCache>
                <c:ptCount val="5"/>
                <c:pt idx="0">
                  <c:v>Financial Actual</c:v>
                </c:pt>
                <c:pt idx="1">
                  <c:v>Kootha</c:v>
                </c:pt>
                <c:pt idx="2">
                  <c:v>Expenses</c:v>
                </c:pt>
                <c:pt idx="3">
                  <c:v>Chemical Costs</c:v>
                </c:pt>
                <c:pt idx="4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MCU Student Facing(SOLUTION).xlsx]Expenses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Facing(SOLUTION).xlsx]Expenses Analysis'!$F$105:$Q$105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22-4C0C-9E2C-2E64885CE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2201071"/>
        <c:axId val="2055834751"/>
      </c:barChart>
      <c:lineChart>
        <c:grouping val="standard"/>
        <c:varyColors val="0"/>
        <c:ser>
          <c:idx val="1"/>
          <c:order val="1"/>
          <c:tx>
            <c:strRef>
              <c:f>'[Southern Water Corp Financial Case Study MCU Student Facing(SOLUTION).xlsx]Expenses Analysis'!$A$108:$E$108</c:f>
              <c:strCache>
                <c:ptCount val="5"/>
                <c:pt idx="0">
                  <c:v>Water Production Actuals</c:v>
                </c:pt>
                <c:pt idx="1">
                  <c:v>Kootha</c:v>
                </c:pt>
                <c:pt idx="2">
                  <c:v>None</c:v>
                </c:pt>
                <c:pt idx="3">
                  <c:v>None</c:v>
                </c:pt>
                <c:pt idx="4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Facing(SOLUTION).xlsx]Expenses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Facing(SOLUTION).xlsx]Expenses Analysis'!$F$108:$Q$108</c:f>
              <c:numCache>
                <c:formatCode>"$"#,##0.00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22-4C0C-9E2C-2E64885CE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8622415"/>
        <c:axId val="2055836415"/>
      </c:lineChart>
      <c:dateAx>
        <c:axId val="210220107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834751"/>
        <c:crosses val="autoZero"/>
        <c:auto val="1"/>
        <c:lblOffset val="100"/>
        <c:baseTimeUnit val="months"/>
      </c:dateAx>
      <c:valAx>
        <c:axId val="205583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201071"/>
        <c:crosses val="autoZero"/>
        <c:crossBetween val="between"/>
      </c:valAx>
      <c:valAx>
        <c:axId val="2055836415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622415"/>
        <c:crosses val="max"/>
        <c:crossBetween val="between"/>
      </c:valAx>
      <c:dateAx>
        <c:axId val="2078622415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2055836415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SURJEK'S CHEMICAL EXPENSES VS. WATER PRODUCTION ACTUALS</a:t>
            </a:r>
            <a:endParaRPr lang="en-US" sz="9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Facing(SOLUTION).xlsx]Expenses Analysis'!$A$106:$E$106</c:f>
              <c:strCache>
                <c:ptCount val="5"/>
                <c:pt idx="0">
                  <c:v>Financial Actual</c:v>
                </c:pt>
                <c:pt idx="1">
                  <c:v>Surjek</c:v>
                </c:pt>
                <c:pt idx="2">
                  <c:v>Expenses</c:v>
                </c:pt>
                <c:pt idx="3">
                  <c:v>Chemical Costs</c:v>
                </c:pt>
                <c:pt idx="4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MCU Student Facing(SOLUTION).xlsx]Expenses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Facing(SOLUTION).xlsx]Expenses Analysis'!$F$106:$Q$106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C-451A-A940-44F8E1763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591472"/>
        <c:axId val="779485423"/>
      </c:barChart>
      <c:lineChart>
        <c:grouping val="standard"/>
        <c:varyColors val="0"/>
        <c:ser>
          <c:idx val="1"/>
          <c:order val="1"/>
          <c:tx>
            <c:strRef>
              <c:f>'[Southern Water Corp Financial Case Study MCU Student Facing(SOLUTION).xlsx]Expenses Analysis'!$A$109:$E$109</c:f>
              <c:strCache>
                <c:ptCount val="5"/>
                <c:pt idx="0">
                  <c:v>Water Production Actuals</c:v>
                </c:pt>
                <c:pt idx="1">
                  <c:v>Surjek</c:v>
                </c:pt>
                <c:pt idx="2">
                  <c:v>None</c:v>
                </c:pt>
                <c:pt idx="3">
                  <c:v>None</c:v>
                </c:pt>
                <c:pt idx="4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Facing(SOLUTION).xlsx]Expenses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Facing(SOLUTION).xlsx]Expenses Analysis'!$F$109:$Q$109</c:f>
              <c:numCache>
                <c:formatCode>"$"#,##0.00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0C-451A-A940-44F8E1763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4627872"/>
        <c:axId val="779482511"/>
      </c:lineChart>
      <c:dateAx>
        <c:axId val="5045914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485423"/>
        <c:crosses val="autoZero"/>
        <c:auto val="1"/>
        <c:lblOffset val="100"/>
        <c:baseTimeUnit val="months"/>
      </c:dateAx>
      <c:valAx>
        <c:axId val="77948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591472"/>
        <c:crosses val="autoZero"/>
        <c:crossBetween val="between"/>
      </c:valAx>
      <c:valAx>
        <c:axId val="779482511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627872"/>
        <c:crosses val="max"/>
        <c:crossBetween val="between"/>
      </c:valAx>
      <c:dateAx>
        <c:axId val="50462787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779482511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JUTIK'S CHEMICAL EXPENSES VS. WATER PRODUCTION ACTUALS</a:t>
            </a:r>
            <a:endParaRPr lang="en-US" sz="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528474968117382"/>
          <c:y val="9.1253266724817858E-2"/>
          <c:w val="0.59717730737421837"/>
          <c:h val="0.72045275757370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Facing(SOLUTION).xlsx]Expenses Analysis'!$A$107:$E$107</c:f>
              <c:strCache>
                <c:ptCount val="5"/>
                <c:pt idx="0">
                  <c:v>Financial Actual</c:v>
                </c:pt>
                <c:pt idx="1">
                  <c:v>Jutik</c:v>
                </c:pt>
                <c:pt idx="2">
                  <c:v>Expenses</c:v>
                </c:pt>
                <c:pt idx="3">
                  <c:v>Chemical Costs</c:v>
                </c:pt>
                <c:pt idx="4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MCU Student Facing(SOLUTION).xlsx]Expenses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Facing(SOLUTION).xlsx]Expenses Analysis'!$F$107:$Q$107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C-4901-8799-370A274FA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216367"/>
        <c:axId val="2134470975"/>
      </c:barChart>
      <c:lineChart>
        <c:grouping val="standard"/>
        <c:varyColors val="0"/>
        <c:ser>
          <c:idx val="1"/>
          <c:order val="1"/>
          <c:tx>
            <c:strRef>
              <c:f>'[Southern Water Corp Financial Case Study MCU Student Facing(SOLUTION).xlsx]Expenses Analysis'!$A$110:$E$110</c:f>
              <c:strCache>
                <c:ptCount val="5"/>
                <c:pt idx="0">
                  <c:v>Water Production Actuals</c:v>
                </c:pt>
                <c:pt idx="1">
                  <c:v>Jutik</c:v>
                </c:pt>
                <c:pt idx="2">
                  <c:v>None</c:v>
                </c:pt>
                <c:pt idx="3">
                  <c:v>None</c:v>
                </c:pt>
                <c:pt idx="4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Facing(SOLUTION).xlsx]Expenses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Facing(SOLUTION).xlsx]Expenses Analysis'!$F$110:$Q$110</c:f>
              <c:numCache>
                <c:formatCode>"$"#,##0.00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BC-4901-8799-370A274FA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250767"/>
        <c:axId val="2134458911"/>
      </c:lineChart>
      <c:dateAx>
        <c:axId val="211821636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470975"/>
        <c:crosses val="autoZero"/>
        <c:auto val="1"/>
        <c:lblOffset val="100"/>
        <c:baseTimeUnit val="months"/>
      </c:dateAx>
      <c:valAx>
        <c:axId val="213447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216367"/>
        <c:crosses val="autoZero"/>
        <c:crossBetween val="between"/>
      </c:valAx>
      <c:valAx>
        <c:axId val="2134458911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250767"/>
        <c:crosses val="max"/>
        <c:crossBetween val="between"/>
      </c:valAx>
      <c:dateAx>
        <c:axId val="2118250767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2134458911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KOOTHA’S OVERALL EBIT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'[Southern Water Corp Financial Case Study MCU Student Facing(SOLUTION).xlsx]EBIT Analysis'!$A$56:$D$56</c:f>
              <c:strCache>
                <c:ptCount val="4"/>
                <c:pt idx="0">
                  <c:v>Kootha</c:v>
                </c:pt>
                <c:pt idx="1">
                  <c:v>EBIT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MCU Student Facing(SOLUTION).xlsx]EBIT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Facing(SOLUTION).xlsx]EBIT Analysis'!$E$56:$P$56</c:f>
              <c:numCache>
                <c:formatCode>0.00%</c:formatCode>
                <c:ptCount val="12"/>
                <c:pt idx="0">
                  <c:v>0.41529437933894875</c:v>
                </c:pt>
                <c:pt idx="1">
                  <c:v>0.16120151183040166</c:v>
                </c:pt>
                <c:pt idx="2">
                  <c:v>0.28887410723655493</c:v>
                </c:pt>
                <c:pt idx="3">
                  <c:v>0.32001932998338023</c:v>
                </c:pt>
                <c:pt idx="4">
                  <c:v>0.33869312626258291</c:v>
                </c:pt>
                <c:pt idx="5">
                  <c:v>0.34820783846476255</c:v>
                </c:pt>
                <c:pt idx="6">
                  <c:v>0.32889058147025918</c:v>
                </c:pt>
                <c:pt idx="7">
                  <c:v>0.36170053874987812</c:v>
                </c:pt>
                <c:pt idx="8">
                  <c:v>0.3957450352355435</c:v>
                </c:pt>
                <c:pt idx="9">
                  <c:v>0.17121060352256295</c:v>
                </c:pt>
                <c:pt idx="10">
                  <c:v>0.13014434409940612</c:v>
                </c:pt>
                <c:pt idx="11">
                  <c:v>-3.2015452692863752E-2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90-45FE-A782-8821AB6F2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53648"/>
        <c:axId val="165175391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'[Southern Water Corp Financial Case Study MCU Student Facing(SOLUTION).xlsx]EBIT Analysis'!$A$55:$D$55</c15:sqref>
                        </c15:formulaRef>
                      </c:ext>
                    </c:extLst>
                    <c:strCache>
                      <c:ptCount val="4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Cost Centre</c:v>
                      </c:pt>
                      <c:pt idx="3">
                        <c:v>Cost Centre Element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MCU Student Facing(SOLUTION).xlsx]EBIT Analysis'!$E$54:$P$54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MCU Student Facing(SOLUTION).xlsx]EBIT Analysis'!$E$55:$P$55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590-45FE-A782-8821AB6F2CD0}"/>
                  </c:ext>
                </c:extLst>
              </c15:ser>
            </c15:filteredBarSeries>
          </c:ext>
        </c:extLst>
      </c:barChart>
      <c:dateAx>
        <c:axId val="62775364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753919"/>
        <c:crosses val="autoZero"/>
        <c:auto val="1"/>
        <c:lblOffset val="100"/>
        <c:baseTimeUnit val="months"/>
      </c:dateAx>
      <c:valAx>
        <c:axId val="165175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5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SURJEK’S OVERALL EBIT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Facing(SOLUTION).xlsx]EBIT Analysis'!$A$57:$D$57</c:f>
              <c:strCache>
                <c:ptCount val="4"/>
                <c:pt idx="0">
                  <c:v>Surjek</c:v>
                </c:pt>
                <c:pt idx="1">
                  <c:v>EBIT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MCU Student Facing(SOLUTION).xlsx]EBIT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Facing(SOLUTION).xlsx]EBIT Analysis'!$E$57:$P$57</c:f>
              <c:numCache>
                <c:formatCode>0.00%</c:formatCode>
                <c:ptCount val="12"/>
                <c:pt idx="0">
                  <c:v>0.3455956940538133</c:v>
                </c:pt>
                <c:pt idx="1">
                  <c:v>6.4599684274176436E-2</c:v>
                </c:pt>
                <c:pt idx="2">
                  <c:v>0.14433359289184161</c:v>
                </c:pt>
                <c:pt idx="3">
                  <c:v>-0.22177748431522884</c:v>
                </c:pt>
                <c:pt idx="4">
                  <c:v>-0.44766201801321959</c:v>
                </c:pt>
                <c:pt idx="5">
                  <c:v>0.16732145063494736</c:v>
                </c:pt>
                <c:pt idx="6">
                  <c:v>0.37427618015254988</c:v>
                </c:pt>
                <c:pt idx="7">
                  <c:v>0.11368942332287206</c:v>
                </c:pt>
                <c:pt idx="8">
                  <c:v>0.23574321478746135</c:v>
                </c:pt>
                <c:pt idx="9">
                  <c:v>0.11675504697526991</c:v>
                </c:pt>
                <c:pt idx="10">
                  <c:v>-0.29356581548975247</c:v>
                </c:pt>
                <c:pt idx="11">
                  <c:v>0.47482161130642114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D-432D-A285-151A789C3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1640767"/>
        <c:axId val="2059315807"/>
      </c:barChart>
      <c:dateAx>
        <c:axId val="199164076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315807"/>
        <c:crosses val="autoZero"/>
        <c:auto val="1"/>
        <c:lblOffset val="100"/>
        <c:baseTimeUnit val="months"/>
      </c:dateAx>
      <c:valAx>
        <c:axId val="205931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64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JUTIK’S OVERALL EBIT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Facing(SOLUTION).xlsx]EBIT Analysis'!$A$58:$D$58</c:f>
              <c:strCache>
                <c:ptCount val="4"/>
                <c:pt idx="0">
                  <c:v>Jutik</c:v>
                </c:pt>
                <c:pt idx="1">
                  <c:v>EBIT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MCU Student Facing(SOLUTION).xlsx]EBIT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Facing(SOLUTION).xlsx]EBIT Analysis'!$E$58:$P$58</c:f>
              <c:numCache>
                <c:formatCode>0.00%</c:formatCode>
                <c:ptCount val="12"/>
                <c:pt idx="0">
                  <c:v>0.35762388953297342</c:v>
                </c:pt>
                <c:pt idx="1">
                  <c:v>0.5013107546263732</c:v>
                </c:pt>
                <c:pt idx="2">
                  <c:v>0.33532439120342417</c:v>
                </c:pt>
                <c:pt idx="3">
                  <c:v>0.37373471996246976</c:v>
                </c:pt>
                <c:pt idx="4">
                  <c:v>0.47039691903281722</c:v>
                </c:pt>
                <c:pt idx="5">
                  <c:v>0.47313004208100951</c:v>
                </c:pt>
                <c:pt idx="6">
                  <c:v>0.5353020289864372</c:v>
                </c:pt>
                <c:pt idx="7">
                  <c:v>0.52577909011510338</c:v>
                </c:pt>
                <c:pt idx="8">
                  <c:v>0.38588068285200638</c:v>
                </c:pt>
                <c:pt idx="9">
                  <c:v>0.55152119278952894</c:v>
                </c:pt>
                <c:pt idx="10">
                  <c:v>0.43228332459198315</c:v>
                </c:pt>
                <c:pt idx="11">
                  <c:v>0.37303495544431575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79-4D5F-8126-C3778A1E9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789696"/>
        <c:axId val="1982458399"/>
      </c:barChart>
      <c:dateAx>
        <c:axId val="53978969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58399"/>
        <c:crosses val="autoZero"/>
        <c:auto val="1"/>
        <c:lblOffset val="100"/>
        <c:baseTimeUnit val="months"/>
      </c:dateAx>
      <c:valAx>
        <c:axId val="1982458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78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756992253597134"/>
          <c:y val="0.14315010610633455"/>
          <c:w val="0.77008847328143992"/>
          <c:h val="0.83189080616925926"/>
        </c:manualLayout>
      </c:layout>
      <c:lineChart>
        <c:grouping val="standard"/>
        <c:varyColors val="0"/>
        <c:ser>
          <c:idx val="0"/>
          <c:order val="0"/>
          <c:tx>
            <c:strRef>
              <c:f>'[Southern Water Corp Financial Case Study MCU Student Facing(SOLUTION).xlsx]EBIT Analysis'!$A$23:$B$23</c:f>
              <c:strCache>
                <c:ptCount val="2"/>
                <c:pt idx="0">
                  <c:v>Kootha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Facing(SOLUTION).xlsx]EBIT Analysis'!$C$13:$P$13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MCU Student Facing(SOLUTION).xlsx]EBIT Analysis'!$C$23:$P$23</c:f>
              <c:numCache>
                <c:formatCode>"$"#,##0.00;[Red]\-"$"#,##0.00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1671126.6978958254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2572779.3705296321</c:v>
                </c:pt>
                <c:pt idx="7">
                  <c:v>2504531.9499788238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314A-4598-ABAB-57E5B75A2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138271"/>
        <c:axId val="1132665695"/>
      </c:lineChart>
      <c:dateAx>
        <c:axId val="197113827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665695"/>
        <c:crosses val="autoZero"/>
        <c:auto val="1"/>
        <c:lblOffset val="100"/>
        <c:baseTimeUnit val="months"/>
        <c:majorUnit val="1"/>
        <c:majorTimeUnit val="months"/>
      </c:dateAx>
      <c:valAx>
        <c:axId val="113266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113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OVERALL</a:t>
            </a:r>
            <a:r>
              <a:rPr lang="en-US" b="1" baseline="0"/>
              <a:t> %CONTRIBUTION PER CUSTOMER SEGMENT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'[Southern Water Corp Financial Case Study MCU Student Facing(SOLUTION).xlsx]Revenue Analysis'!$A$62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Facing(SOLUTION).xlsx]Revenue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MCU Student Facing(SOLUTION).xlsx]Revenue Analysis'!$B$62:$D$62</c:f>
              <c:numCache>
                <c:formatCode>0.0%</c:formatCode>
                <c:ptCount val="3"/>
                <c:pt idx="0">
                  <c:v>8.496605065627312E-2</c:v>
                </c:pt>
                <c:pt idx="1">
                  <c:v>4.1824538435550437E-2</c:v>
                </c:pt>
                <c:pt idx="2">
                  <c:v>3.5604821227390643E-2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8-49C2-B1A9-7984C15CB80D}"/>
            </c:ext>
          </c:extLst>
        </c:ser>
        <c:ser>
          <c:idx val="1"/>
          <c:order val="1"/>
          <c:tx>
            <c:strRef>
              <c:f>'[Southern Water Corp Financial Case Study MCU Student Facing(SOLUTION).xlsx]Revenue Analysis'!$A$63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Facing(SOLUTION).xlsx]Revenue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MCU Student Facing(SOLUTION).xlsx]Revenue Analysis'!$B$63:$D$63</c:f>
              <c:numCache>
                <c:formatCode>0.0%</c:formatCode>
                <c:ptCount val="3"/>
                <c:pt idx="0">
                  <c:v>0.1887264069694618</c:v>
                </c:pt>
                <c:pt idx="1">
                  <c:v>0.16151971923541997</c:v>
                </c:pt>
                <c:pt idx="2">
                  <c:v>0.11272321888218356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78-49C2-B1A9-7984C15CB80D}"/>
            </c:ext>
          </c:extLst>
        </c:ser>
        <c:ser>
          <c:idx val="2"/>
          <c:order val="2"/>
          <c:tx>
            <c:strRef>
              <c:f>'[Southern Water Corp Financial Case Study MCU Student Facing(SOLUTION).xlsx]Revenue Analysis'!$A$64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Facing(SOLUTION).xlsx]Revenue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MCU Student Facing(SOLUTION).xlsx]Revenue Analysis'!$B$64:$D$64</c:f>
              <c:numCache>
                <c:formatCode>0.0%</c:formatCode>
                <c:ptCount val="3"/>
                <c:pt idx="0">
                  <c:v>0.15533500728997435</c:v>
                </c:pt>
                <c:pt idx="1">
                  <c:v>0.13298834043750066</c:v>
                </c:pt>
                <c:pt idx="2">
                  <c:v>8.6311896866245436E-2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78-49C2-B1A9-7984C15CB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06845855"/>
        <c:axId val="779479183"/>
      </c:barChart>
      <c:catAx>
        <c:axId val="2006845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CUSTOMER</a:t>
                </a:r>
                <a:r>
                  <a:rPr lang="en-US" sz="1200" b="1" baseline="0"/>
                  <a:t> SEGMENT</a:t>
                </a:r>
                <a:endParaRPr 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479183"/>
        <c:crosses val="autoZero"/>
        <c:auto val="1"/>
        <c:lblAlgn val="ctr"/>
        <c:lblOffset val="100"/>
        <c:noMultiLvlLbl val="0"/>
      </c:catAx>
      <c:valAx>
        <c:axId val="77947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%CONTRIBUTION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278834572761738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84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'[Southern Water Corp Financial Case Study MCU Student Facing(SOLUTION).xlsx]EBIT Analysis'!$A$24:$B$24</c:f>
              <c:strCache>
                <c:ptCount val="2"/>
                <c:pt idx="0">
                  <c:v>Surjek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Facing(SOLUTION).xlsx]EBIT Analysis'!$C$13:$P$13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MCU Student Facing(SOLUTION).xlsx]EBIT Analysis'!$C$24:$P$24</c:f>
              <c:numCache>
                <c:formatCode>"$"#,##0.00;[Red]\-"$"#,##0.00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-6192464.2880000025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2112457.5732843988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7675095.9504672009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F08-4149-91BA-2455A48BD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9775696"/>
        <c:axId val="2125168735"/>
      </c:lineChart>
      <c:dateAx>
        <c:axId val="53977569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168735"/>
        <c:crosses val="autoZero"/>
        <c:auto val="1"/>
        <c:lblOffset val="100"/>
        <c:baseTimeUnit val="months"/>
      </c:dateAx>
      <c:valAx>
        <c:axId val="212516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77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375516071202513"/>
          <c:y val="3.4542320206968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91426071741033"/>
          <c:y val="0.17634259259259263"/>
          <c:w val="0.83953018372703414"/>
          <c:h val="0.66114428404782732"/>
        </c:manualLayout>
      </c:layout>
      <c:lineChart>
        <c:grouping val="standard"/>
        <c:varyColors val="0"/>
        <c:ser>
          <c:idx val="0"/>
          <c:order val="0"/>
          <c:tx>
            <c:strRef>
              <c:f>'[Southern Water Corp Financial Case Study MCU Student Facing(SOLUTION).xlsx]EBIT Analysis'!$A$25:$B$25</c:f>
              <c:strCache>
                <c:ptCount val="2"/>
                <c:pt idx="0">
                  <c:v>Jutik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Facing(SOLUTION).xlsx]EBIT Analysis'!$C$13:$P$13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MCU Student Facing(SOLUTION).xlsx]EBIT Analysis'!$C$25:$P$25</c:f>
              <c:numCache>
                <c:formatCode>"$"#,##0.00;[Red]\-"$"#,##0.00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5640408.5879914984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CA94-438E-B975-CDA790807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4651872"/>
        <c:axId val="2095756047"/>
      </c:lineChart>
      <c:dateAx>
        <c:axId val="5046518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756047"/>
        <c:crosses val="autoZero"/>
        <c:auto val="1"/>
        <c:lblOffset val="100"/>
        <c:baseTimeUnit val="months"/>
      </c:dateAx>
      <c:valAx>
        <c:axId val="209575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65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SURJEK REVENUES(JUL-13 TO JUN-14)</a:t>
            </a:r>
          </a:p>
        </c:rich>
      </c:tx>
      <c:layout>
        <c:manualLayout>
          <c:xMode val="edge"/>
          <c:yMode val="edge"/>
          <c:x val="0.14828856044427041"/>
          <c:y val="2.00530814539984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'[Southern Water Corp Financial Case Study MCU Student Facing(SOLUTION).xlsx]Revenue Analysis'!$A$37:$C$37</c:f>
              <c:strCache>
                <c:ptCount val="3"/>
                <c:pt idx="0">
                  <c:v>Surjek</c:v>
                </c:pt>
                <c:pt idx="1">
                  <c:v>Revenue</c:v>
                </c:pt>
                <c:pt idx="2">
                  <c:v>001 Private Water Hedge Sales</c:v>
                </c:pt>
              </c:strCache>
              <c:extLst/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'[Southern Water Corp Financial Case Study MCU Student Facing(SOLUTION).xlsx]Revenue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'[Southern Water Corp Financial Case Study MCU Student Facing(SOLUTION).xlsx]Revenue Analysis'!$D$37:$P$37</c:f>
              <c:numCache>
                <c:formatCode>"$"#,##0.00;[Red]\-"$"#,##0.00</c:formatCode>
                <c:ptCount val="13"/>
                <c:pt idx="1">
                  <c:v>7220021.2387499996</c:v>
                </c:pt>
                <c:pt idx="2">
                  <c:v>6085131.0149999997</c:v>
                </c:pt>
                <c:pt idx="3">
                  <c:v>6723291.7162500005</c:v>
                </c:pt>
                <c:pt idx="4">
                  <c:v>6313180.5299999993</c:v>
                </c:pt>
                <c:pt idx="5">
                  <c:v>5763708.6674999995</c:v>
                </c:pt>
                <c:pt idx="6">
                  <c:v>6484566.5099999998</c:v>
                </c:pt>
                <c:pt idx="7">
                  <c:v>9314190.6750000007</c:v>
                </c:pt>
                <c:pt idx="8">
                  <c:v>6750396.1374999993</c:v>
                </c:pt>
                <c:pt idx="9">
                  <c:v>8185283.6587499995</c:v>
                </c:pt>
                <c:pt idx="10">
                  <c:v>6778514.602500001</c:v>
                </c:pt>
                <c:pt idx="11">
                  <c:v>6094707.7050000001</c:v>
                </c:pt>
                <c:pt idx="12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63-4D9B-9A34-F7F28E9DEE16}"/>
            </c:ext>
          </c:extLst>
        </c:ser>
        <c:ser>
          <c:idx val="5"/>
          <c:order val="5"/>
          <c:tx>
            <c:strRef>
              <c:f>'[Southern Water Corp Financial Case Study MCU Student Facing(SOLUTION).xlsx]Revenue Analysis'!$A$38:$C$38</c:f>
              <c:strCache>
                <c:ptCount val="3"/>
                <c:pt idx="0">
                  <c:v>Surjek</c:v>
                </c:pt>
                <c:pt idx="1">
                  <c:v>Revenue</c:v>
                </c:pt>
                <c:pt idx="2">
                  <c:v>002 Public Sales</c:v>
                </c:pt>
              </c:strCache>
              <c:extLst/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'[Southern Water Corp Financial Case Study MCU Student Facing(SOLUTION).xlsx]Revenue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'[Southern Water Corp Financial Case Study MCU Student Facing(SOLUTION).xlsx]Revenue Analysis'!$D$38:$P$38</c:f>
              <c:numCache>
                <c:formatCode>"$"#,##0.00;[Red]\-"$"#,##0.00</c:formatCode>
                <c:ptCount val="13"/>
                <c:pt idx="1">
                  <c:v>5968550.8906999994</c:v>
                </c:pt>
                <c:pt idx="2">
                  <c:v>5030374.9724000003</c:v>
                </c:pt>
                <c:pt idx="3">
                  <c:v>5557921.1521000005</c:v>
                </c:pt>
                <c:pt idx="4">
                  <c:v>5218895.9047999997</c:v>
                </c:pt>
                <c:pt idx="5">
                  <c:v>4764665.8318000007</c:v>
                </c:pt>
                <c:pt idx="6">
                  <c:v>5360574.9815999996</c:v>
                </c:pt>
                <c:pt idx="7">
                  <c:v>7699730.9580000006</c:v>
                </c:pt>
                <c:pt idx="8">
                  <c:v>6985660.807</c:v>
                </c:pt>
                <c:pt idx="9">
                  <c:v>6766501.1579</c:v>
                </c:pt>
                <c:pt idx="10">
                  <c:v>6603572.0713999998</c:v>
                </c:pt>
                <c:pt idx="11">
                  <c:v>5038291.7028000001</c:v>
                </c:pt>
                <c:pt idx="12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3-4D9B-9A34-F7F28E9DEE16}"/>
            </c:ext>
          </c:extLst>
        </c:ser>
        <c:ser>
          <c:idx val="6"/>
          <c:order val="6"/>
          <c:tx>
            <c:strRef>
              <c:f>'[Southern Water Corp Financial Case Study MCU Student Facing(SOLUTION).xlsx]Revenue Analysis'!$A$39:$C$39</c:f>
              <c:strCache>
                <c:ptCount val="3"/>
                <c:pt idx="0">
                  <c:v>Surjek</c:v>
                </c:pt>
                <c:pt idx="1">
                  <c:v>Revenue</c:v>
                </c:pt>
                <c:pt idx="2">
                  <c:v>003 Residential Sales</c:v>
                </c:pt>
              </c:strCache>
              <c:extLst/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'[Southern Water Corp Financial Case Study MCU Student Facing(SOLUTION).xlsx]Revenue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'[Southern Water Corp Financial Case Study MCU Student Facing(SOLUTION).xlsx]Revenue Analysis'!$D$39:$P$39</c:f>
              <c:numCache>
                <c:formatCode>"$"#,##0.00;[Red]\-"$"#,##0.00</c:formatCode>
                <c:ptCount val="13"/>
                <c:pt idx="1">
                  <c:v>4139478.8435499985</c:v>
                </c:pt>
                <c:pt idx="2">
                  <c:v>3488808.4485999988</c:v>
                </c:pt>
                <c:pt idx="3">
                  <c:v>3854687.2506499989</c:v>
                </c:pt>
                <c:pt idx="4">
                  <c:v>3619556.8371999986</c:v>
                </c:pt>
                <c:pt idx="5">
                  <c:v>3304526.302699999</c:v>
                </c:pt>
                <c:pt idx="6">
                  <c:v>3717818.1323999991</c:v>
                </c:pt>
                <c:pt idx="7">
                  <c:v>5340135.9869999988</c:v>
                </c:pt>
                <c:pt idx="8">
                  <c:v>4844893.7854999984</c:v>
                </c:pt>
                <c:pt idx="9">
                  <c:v>4692895.9643499991</c:v>
                </c:pt>
                <c:pt idx="10">
                  <c:v>4886348.3721000003</c:v>
                </c:pt>
                <c:pt idx="11">
                  <c:v>3494299.084199999</c:v>
                </c:pt>
                <c:pt idx="12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3-4D9B-9A34-F7F28E9DE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0112543"/>
        <c:axId val="106711142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'[Southern Water Corp Financial Case Study MCU Student Facing(SOLUTION).xlsx]Revenue Analysis'!$A$33:$C$33</c15:sqref>
                        </c15:formulaRef>
                      </c:ext>
                    </c:extLst>
                    <c:strCache>
                      <c:ptCount val="3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Profit Centre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MCU Student Facing(SOLUTION).xlsx]Revenue Analysis'!$D$33:$P$33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C63-4D9B-9A34-F7F28E9DEE16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Analysis'!$A$34:$C$34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Analysis'!$D$34:$P$34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3094536.9986999994</c:v>
                      </c:pt>
                      <c:pt idx="2">
                        <c:v>2980521.8105250001</c:v>
                      </c:pt>
                      <c:pt idx="3">
                        <c:v>2752413.7409999999</c:v>
                      </c:pt>
                      <c:pt idx="4">
                        <c:v>2732151.9371999996</c:v>
                      </c:pt>
                      <c:pt idx="5">
                        <c:v>2885028.0122999996</c:v>
                      </c:pt>
                      <c:pt idx="6">
                        <c:v>2815308.3782250006</c:v>
                      </c:pt>
                      <c:pt idx="7">
                        <c:v>4092821.3597249994</c:v>
                      </c:pt>
                      <c:pt idx="8">
                        <c:v>3622839.5636999998</c:v>
                      </c:pt>
                      <c:pt idx="9">
                        <c:v>3818238.1009499999</c:v>
                      </c:pt>
                      <c:pt idx="10">
                        <c:v>2789853.534825</c:v>
                      </c:pt>
                      <c:pt idx="11">
                        <c:v>2822646.2911499999</c:v>
                      </c:pt>
                      <c:pt idx="12">
                        <c:v>2712379.18035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C63-4D9B-9A34-F7F28E9DEE16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Analysis'!$A$35:$C$35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Analysis'!$D$35:$P$35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1523285.8376100748</c:v>
                      </c:pt>
                      <c:pt idx="2">
                        <c:v>1467161.8612309312</c:v>
                      </c:pt>
                      <c:pt idx="3">
                        <c:v>1354875.66400725</c:v>
                      </c:pt>
                      <c:pt idx="4">
                        <c:v>1344901.7910867</c:v>
                      </c:pt>
                      <c:pt idx="5">
                        <c:v>1420155.039054675</c:v>
                      </c:pt>
                      <c:pt idx="6">
                        <c:v>1385835.5491812564</c:v>
                      </c:pt>
                      <c:pt idx="7">
                        <c:v>2014691.3143246307</c:v>
                      </c:pt>
                      <c:pt idx="8">
                        <c:v>1783342.7752313251</c:v>
                      </c:pt>
                      <c:pt idx="9">
                        <c:v>1879527.7051926372</c:v>
                      </c:pt>
                      <c:pt idx="10">
                        <c:v>1373305.4025176065</c:v>
                      </c:pt>
                      <c:pt idx="11">
                        <c:v>1389447.6368185873</c:v>
                      </c:pt>
                      <c:pt idx="12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C63-4D9B-9A34-F7F28E9DEE1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Analysis'!$A$36:$C$36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Analysis'!$D$36:$P$36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1296758.36136</c:v>
                      </c:pt>
                      <c:pt idx="2">
                        <c:v>1248980.56822</c:v>
                      </c:pt>
                      <c:pt idx="3">
                        <c:v>1153392.4247999999</c:v>
                      </c:pt>
                      <c:pt idx="4">
                        <c:v>1144901.76416</c:v>
                      </c:pt>
                      <c:pt idx="5">
                        <c:v>1208964.11944</c:v>
                      </c:pt>
                      <c:pt idx="6">
                        <c:v>1179748.2727800002</c:v>
                      </c:pt>
                      <c:pt idx="7">
                        <c:v>1715087.0459799999</c:v>
                      </c:pt>
                      <c:pt idx="8">
                        <c:v>1518142.2933600002</c:v>
                      </c:pt>
                      <c:pt idx="9">
                        <c:v>1600023.58516</c:v>
                      </c:pt>
                      <c:pt idx="10">
                        <c:v>1169081.4812600003</c:v>
                      </c:pt>
                      <c:pt idx="11">
                        <c:v>1182823.2077200001</c:v>
                      </c:pt>
                      <c:pt idx="12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C63-4D9B-9A34-F7F28E9DEE16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Analysis'!$A$40:$C$40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Analysis'!$D$40:$P$40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5298686.1637500003</c:v>
                      </c:pt>
                      <c:pt idx="2">
                        <c:v>5854268.2837499995</c:v>
                      </c:pt>
                      <c:pt idx="3">
                        <c:v>5098113.7162500005</c:v>
                      </c:pt>
                      <c:pt idx="4">
                        <c:v>4506567.6112500001</c:v>
                      </c:pt>
                      <c:pt idx="5">
                        <c:v>4950718.5187500007</c:v>
                      </c:pt>
                      <c:pt idx="6">
                        <c:v>4219638.2549999999</c:v>
                      </c:pt>
                      <c:pt idx="7">
                        <c:v>6454620.584999999</c:v>
                      </c:pt>
                      <c:pt idx="8">
                        <c:v>6573684.678749999</c:v>
                      </c:pt>
                      <c:pt idx="9">
                        <c:v>5896579.8487499999</c:v>
                      </c:pt>
                      <c:pt idx="10">
                        <c:v>6254734.0800000001</c:v>
                      </c:pt>
                      <c:pt idx="11">
                        <c:v>6161098.0612500003</c:v>
                      </c:pt>
                      <c:pt idx="12">
                        <c:v>6591800.7712500002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C63-4D9B-9A34-F7F28E9DEE16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Analysis'!$A$41:$C$41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Analysis'!$D$41:$P$41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4380247.2286999999</c:v>
                      </c:pt>
                      <c:pt idx="2">
                        <c:v>3839528.4479</c:v>
                      </c:pt>
                      <c:pt idx="3">
                        <c:v>5214440.6721000001</c:v>
                      </c:pt>
                      <c:pt idx="4">
                        <c:v>4725429.2253</c:v>
                      </c:pt>
                      <c:pt idx="5">
                        <c:v>4092593.9755000006</c:v>
                      </c:pt>
                      <c:pt idx="6">
                        <c:v>4488234.2907999996</c:v>
                      </c:pt>
                      <c:pt idx="7">
                        <c:v>5335819.6836000001</c:v>
                      </c:pt>
                      <c:pt idx="8">
                        <c:v>5434246.0011</c:v>
                      </c:pt>
                      <c:pt idx="9">
                        <c:v>4874506.0082999999</c:v>
                      </c:pt>
                      <c:pt idx="10">
                        <c:v>5170580.1728000008</c:v>
                      </c:pt>
                      <c:pt idx="11">
                        <c:v>5093174.3973000003</c:v>
                      </c:pt>
                      <c:pt idx="12">
                        <c:v>5449221.9709000001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C63-4D9B-9A34-F7F28E9DEE16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Analysis'!$A$42:$C$42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Analysis'!$D$42:$P$42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3037913.400549999</c:v>
                      </c:pt>
                      <c:pt idx="2">
                        <c:v>3356447.1493499991</c:v>
                      </c:pt>
                      <c:pt idx="3">
                        <c:v>2922918.5306499992</c:v>
                      </c:pt>
                      <c:pt idx="4">
                        <c:v>2583765.4304499994</c:v>
                      </c:pt>
                      <c:pt idx="5">
                        <c:v>2838411.9507499994</c:v>
                      </c:pt>
                      <c:pt idx="6">
                        <c:v>2419259.2661999995</c:v>
                      </c:pt>
                      <c:pt idx="7">
                        <c:v>3700649.1353999986</c:v>
                      </c:pt>
                      <c:pt idx="8">
                        <c:v>3768912.5491499985</c:v>
                      </c:pt>
                      <c:pt idx="9">
                        <c:v>3380705.7799499989</c:v>
                      </c:pt>
                      <c:pt idx="10">
                        <c:v>3586047.5391999991</c:v>
                      </c:pt>
                      <c:pt idx="11">
                        <c:v>3032362.88845</c:v>
                      </c:pt>
                      <c:pt idx="12">
                        <c:v>3079299.10885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C63-4D9B-9A34-F7F28E9DEE16}"/>
                  </c:ext>
                </c:extLst>
              </c15:ser>
            </c15:filteredLineSeries>
          </c:ext>
        </c:extLst>
      </c:lineChart>
      <c:dateAx>
        <c:axId val="1380112543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111423"/>
        <c:crosses val="max"/>
        <c:auto val="0"/>
        <c:lblOffset val="100"/>
        <c:baseTimeUnit val="months"/>
        <c:majorUnit val="1"/>
        <c:majorTimeUnit val="months"/>
        <c:minorUnit val="1"/>
        <c:minorTimeUnit val="months"/>
      </c:dateAx>
      <c:valAx>
        <c:axId val="106711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112543"/>
        <c:crossesAt val="41456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JUTIK </a:t>
            </a:r>
            <a:r>
              <a:rPr lang="en-US" sz="1200" b="1" i="0" u="none" strike="noStrike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REVENUES(JUL-13 TO JUN-14)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7"/>
          <c:tx>
            <c:strRef>
              <c:f>'[Southern Water Corp Financial Case Study MCU Student Facing(SOLUTION).xlsx]Revenue Analysis'!$A$40:$C$40</c:f>
              <c:strCache>
                <c:ptCount val="3"/>
                <c:pt idx="0">
                  <c:v>Jutik</c:v>
                </c:pt>
                <c:pt idx="1">
                  <c:v>Revenue</c:v>
                </c:pt>
                <c:pt idx="2">
                  <c:v>001 Private Water Hedge Sales</c:v>
                </c:pt>
              </c:strCache>
              <c:extLst/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'[Southern Water Corp Financial Case Study MCU Student Facing(SOLUTION).xlsx]Revenue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'[Southern Water Corp Financial Case Study MCU Student Facing(SOLUTION).xlsx]Revenue Analysis'!$D$40:$P$40</c:f>
              <c:numCache>
                <c:formatCode>"$"#,##0.00;[Red]\-"$"#,##0.00</c:formatCode>
                <c:ptCount val="13"/>
                <c:pt idx="1">
                  <c:v>5298686.1637500003</c:v>
                </c:pt>
                <c:pt idx="2">
                  <c:v>5854268.2837499995</c:v>
                </c:pt>
                <c:pt idx="3">
                  <c:v>5098113.7162500005</c:v>
                </c:pt>
                <c:pt idx="4">
                  <c:v>4506567.6112500001</c:v>
                </c:pt>
                <c:pt idx="5">
                  <c:v>4950718.5187500007</c:v>
                </c:pt>
                <c:pt idx="6">
                  <c:v>4219638.2549999999</c:v>
                </c:pt>
                <c:pt idx="7">
                  <c:v>6454620.584999999</c:v>
                </c:pt>
                <c:pt idx="8">
                  <c:v>6573684.678749999</c:v>
                </c:pt>
                <c:pt idx="9">
                  <c:v>5896579.8487499999</c:v>
                </c:pt>
                <c:pt idx="10">
                  <c:v>6254734.0800000001</c:v>
                </c:pt>
                <c:pt idx="11">
                  <c:v>6161098.0612500003</c:v>
                </c:pt>
                <c:pt idx="12">
                  <c:v>6591800.7712500002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6E3-4C38-A93A-5ECEABDE2C9C}"/>
            </c:ext>
          </c:extLst>
        </c:ser>
        <c:ser>
          <c:idx val="8"/>
          <c:order val="8"/>
          <c:tx>
            <c:strRef>
              <c:f>'[Southern Water Corp Financial Case Study MCU Student Facing(SOLUTION).xlsx]Revenue Analysis'!$A$41:$C$41</c:f>
              <c:strCache>
                <c:ptCount val="3"/>
                <c:pt idx="0">
                  <c:v>Jutik</c:v>
                </c:pt>
                <c:pt idx="1">
                  <c:v>Revenue</c:v>
                </c:pt>
                <c:pt idx="2">
                  <c:v>002 Public Sales</c:v>
                </c:pt>
              </c:strCache>
              <c:extLst/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'[Southern Water Corp Financial Case Study MCU Student Facing(SOLUTION).xlsx]Revenue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'[Southern Water Corp Financial Case Study MCU Student Facing(SOLUTION).xlsx]Revenue Analysis'!$D$41:$P$41</c:f>
              <c:numCache>
                <c:formatCode>"$"#,##0.00;[Red]\-"$"#,##0.00</c:formatCode>
                <c:ptCount val="13"/>
                <c:pt idx="1">
                  <c:v>4380247.2286999999</c:v>
                </c:pt>
                <c:pt idx="2">
                  <c:v>3839528.4479</c:v>
                </c:pt>
                <c:pt idx="3">
                  <c:v>5214440.6721000001</c:v>
                </c:pt>
                <c:pt idx="4">
                  <c:v>4725429.2253</c:v>
                </c:pt>
                <c:pt idx="5">
                  <c:v>4092593.9755000006</c:v>
                </c:pt>
                <c:pt idx="6">
                  <c:v>4488234.2907999996</c:v>
                </c:pt>
                <c:pt idx="7">
                  <c:v>5335819.6836000001</c:v>
                </c:pt>
                <c:pt idx="8">
                  <c:v>5434246.0011</c:v>
                </c:pt>
                <c:pt idx="9">
                  <c:v>4874506.0082999999</c:v>
                </c:pt>
                <c:pt idx="10">
                  <c:v>5170580.1728000008</c:v>
                </c:pt>
                <c:pt idx="11">
                  <c:v>5093174.3973000003</c:v>
                </c:pt>
                <c:pt idx="12">
                  <c:v>5449221.9709000001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6E3-4C38-A93A-5ECEABDE2C9C}"/>
            </c:ext>
          </c:extLst>
        </c:ser>
        <c:ser>
          <c:idx val="9"/>
          <c:order val="9"/>
          <c:tx>
            <c:strRef>
              <c:f>'[Southern Water Corp Financial Case Study MCU Student Facing(SOLUTION).xlsx]Revenue Analysis'!$A$42:$C$42</c:f>
              <c:strCache>
                <c:ptCount val="3"/>
                <c:pt idx="0">
                  <c:v>Jutik</c:v>
                </c:pt>
                <c:pt idx="1">
                  <c:v>Revenue</c:v>
                </c:pt>
                <c:pt idx="2">
                  <c:v>003 Residential Sales</c:v>
                </c:pt>
              </c:strCache>
              <c:extLst/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'[Southern Water Corp Financial Case Study MCU Student Facing(SOLUTION).xlsx]Revenue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'[Southern Water Corp Financial Case Study MCU Student Facing(SOLUTION).xlsx]Revenue Analysis'!$D$42:$P$42</c:f>
              <c:numCache>
                <c:formatCode>"$"#,##0.00;[Red]\-"$"#,##0.00</c:formatCode>
                <c:ptCount val="13"/>
                <c:pt idx="1">
                  <c:v>3037913.400549999</c:v>
                </c:pt>
                <c:pt idx="2">
                  <c:v>3356447.1493499991</c:v>
                </c:pt>
                <c:pt idx="3">
                  <c:v>2922918.5306499992</c:v>
                </c:pt>
                <c:pt idx="4">
                  <c:v>2583765.4304499994</c:v>
                </c:pt>
                <c:pt idx="5">
                  <c:v>2838411.9507499994</c:v>
                </c:pt>
                <c:pt idx="6">
                  <c:v>2419259.2661999995</c:v>
                </c:pt>
                <c:pt idx="7">
                  <c:v>3700649.1353999986</c:v>
                </c:pt>
                <c:pt idx="8">
                  <c:v>3768912.5491499985</c:v>
                </c:pt>
                <c:pt idx="9">
                  <c:v>3380705.7799499989</c:v>
                </c:pt>
                <c:pt idx="10">
                  <c:v>3586047.5391999991</c:v>
                </c:pt>
                <c:pt idx="11">
                  <c:v>3032362.88845</c:v>
                </c:pt>
                <c:pt idx="12">
                  <c:v>3079299.10885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6E3-4C38-A93A-5ECEABDE2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0112543"/>
        <c:axId val="106711142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'[Southern Water Corp Financial Case Study MCU Student Facing(SOLUTION).xlsx]Revenue Analysis'!$A$33:$C$33</c15:sqref>
                        </c15:formulaRef>
                      </c:ext>
                    </c:extLst>
                    <c:strCache>
                      <c:ptCount val="3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Profit Centre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MCU Student Facing(SOLUTION).xlsx]Revenue Analysis'!$D$33:$P$33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6E3-4C38-A93A-5ECEABDE2C9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Analysis'!$A$34:$C$34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Analysis'!$D$34:$P$34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3094536.9986999994</c:v>
                      </c:pt>
                      <c:pt idx="2">
                        <c:v>2980521.8105250001</c:v>
                      </c:pt>
                      <c:pt idx="3">
                        <c:v>2752413.7409999999</c:v>
                      </c:pt>
                      <c:pt idx="4">
                        <c:v>2732151.9371999996</c:v>
                      </c:pt>
                      <c:pt idx="5">
                        <c:v>2885028.0122999996</c:v>
                      </c:pt>
                      <c:pt idx="6">
                        <c:v>2815308.3782250006</c:v>
                      </c:pt>
                      <c:pt idx="7">
                        <c:v>4092821.3597249994</c:v>
                      </c:pt>
                      <c:pt idx="8">
                        <c:v>3622839.5636999998</c:v>
                      </c:pt>
                      <c:pt idx="9">
                        <c:v>3818238.1009499999</c:v>
                      </c:pt>
                      <c:pt idx="10">
                        <c:v>2789853.534825</c:v>
                      </c:pt>
                      <c:pt idx="11">
                        <c:v>2822646.2911499999</c:v>
                      </c:pt>
                      <c:pt idx="12">
                        <c:v>2712379.18035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6E3-4C38-A93A-5ECEABDE2C9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Analysis'!$A$35:$C$35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Analysis'!$D$35:$P$35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1523285.8376100748</c:v>
                      </c:pt>
                      <c:pt idx="2">
                        <c:v>1467161.8612309312</c:v>
                      </c:pt>
                      <c:pt idx="3">
                        <c:v>1354875.66400725</c:v>
                      </c:pt>
                      <c:pt idx="4">
                        <c:v>1344901.7910867</c:v>
                      </c:pt>
                      <c:pt idx="5">
                        <c:v>1420155.039054675</c:v>
                      </c:pt>
                      <c:pt idx="6">
                        <c:v>1385835.5491812564</c:v>
                      </c:pt>
                      <c:pt idx="7">
                        <c:v>2014691.3143246307</c:v>
                      </c:pt>
                      <c:pt idx="8">
                        <c:v>1783342.7752313251</c:v>
                      </c:pt>
                      <c:pt idx="9">
                        <c:v>1879527.7051926372</c:v>
                      </c:pt>
                      <c:pt idx="10">
                        <c:v>1373305.4025176065</c:v>
                      </c:pt>
                      <c:pt idx="11">
                        <c:v>1389447.6368185873</c:v>
                      </c:pt>
                      <c:pt idx="12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6E3-4C38-A93A-5ECEABDE2C9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Analysis'!$A$36:$C$36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Analysis'!$D$36:$P$36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1296758.36136</c:v>
                      </c:pt>
                      <c:pt idx="2">
                        <c:v>1248980.56822</c:v>
                      </c:pt>
                      <c:pt idx="3">
                        <c:v>1153392.4247999999</c:v>
                      </c:pt>
                      <c:pt idx="4">
                        <c:v>1144901.76416</c:v>
                      </c:pt>
                      <c:pt idx="5">
                        <c:v>1208964.11944</c:v>
                      </c:pt>
                      <c:pt idx="6">
                        <c:v>1179748.2727800002</c:v>
                      </c:pt>
                      <c:pt idx="7">
                        <c:v>1715087.0459799999</c:v>
                      </c:pt>
                      <c:pt idx="8">
                        <c:v>1518142.2933600002</c:v>
                      </c:pt>
                      <c:pt idx="9">
                        <c:v>1600023.58516</c:v>
                      </c:pt>
                      <c:pt idx="10">
                        <c:v>1169081.4812600003</c:v>
                      </c:pt>
                      <c:pt idx="11">
                        <c:v>1182823.2077200001</c:v>
                      </c:pt>
                      <c:pt idx="12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6E3-4C38-A93A-5ECEABDE2C9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Analysis'!$A$37:$C$37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Analysis'!$D$37:$P$37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7220021.2387499996</c:v>
                      </c:pt>
                      <c:pt idx="2">
                        <c:v>6085131.0149999997</c:v>
                      </c:pt>
                      <c:pt idx="3">
                        <c:v>6723291.7162500005</c:v>
                      </c:pt>
                      <c:pt idx="4">
                        <c:v>6313180.5299999993</c:v>
                      </c:pt>
                      <c:pt idx="5">
                        <c:v>5763708.6674999995</c:v>
                      </c:pt>
                      <c:pt idx="6">
                        <c:v>6484566.5099999998</c:v>
                      </c:pt>
                      <c:pt idx="7">
                        <c:v>9314190.6750000007</c:v>
                      </c:pt>
                      <c:pt idx="8">
                        <c:v>6750396.1374999993</c:v>
                      </c:pt>
                      <c:pt idx="9">
                        <c:v>8185283.6587499995</c:v>
                      </c:pt>
                      <c:pt idx="10">
                        <c:v>6778514.602500001</c:v>
                      </c:pt>
                      <c:pt idx="11">
                        <c:v>6094707.7050000001</c:v>
                      </c:pt>
                      <c:pt idx="12">
                        <c:v>6735069.6974999998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6E3-4C38-A93A-5ECEABDE2C9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Analysis'!$A$38:$C$38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Analysis'!$D$38:$P$38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5968550.8906999994</c:v>
                      </c:pt>
                      <c:pt idx="2">
                        <c:v>5030374.9724000003</c:v>
                      </c:pt>
                      <c:pt idx="3">
                        <c:v>5557921.1521000005</c:v>
                      </c:pt>
                      <c:pt idx="4">
                        <c:v>5218895.9047999997</c:v>
                      </c:pt>
                      <c:pt idx="5">
                        <c:v>4764665.8318000007</c:v>
                      </c:pt>
                      <c:pt idx="6">
                        <c:v>5360574.9815999996</c:v>
                      </c:pt>
                      <c:pt idx="7">
                        <c:v>7699730.9580000006</c:v>
                      </c:pt>
                      <c:pt idx="8">
                        <c:v>6985660.807</c:v>
                      </c:pt>
                      <c:pt idx="9">
                        <c:v>6766501.1579</c:v>
                      </c:pt>
                      <c:pt idx="10">
                        <c:v>6603572.0713999998</c:v>
                      </c:pt>
                      <c:pt idx="11">
                        <c:v>5038291.7028000001</c:v>
                      </c:pt>
                      <c:pt idx="12">
                        <c:v>5567657.6166000003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6E3-4C38-A93A-5ECEABDE2C9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Analysis'!$A$39:$C$39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Analysis'!$D$39:$P$39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4139478.8435499985</c:v>
                      </c:pt>
                      <c:pt idx="2">
                        <c:v>3488808.4485999988</c:v>
                      </c:pt>
                      <c:pt idx="3">
                        <c:v>3854687.2506499989</c:v>
                      </c:pt>
                      <c:pt idx="4">
                        <c:v>3619556.8371999986</c:v>
                      </c:pt>
                      <c:pt idx="5">
                        <c:v>3304526.302699999</c:v>
                      </c:pt>
                      <c:pt idx="6">
                        <c:v>3717818.1323999991</c:v>
                      </c:pt>
                      <c:pt idx="7">
                        <c:v>5340135.9869999988</c:v>
                      </c:pt>
                      <c:pt idx="8">
                        <c:v>4844893.7854999984</c:v>
                      </c:pt>
                      <c:pt idx="9">
                        <c:v>4692895.9643499991</c:v>
                      </c:pt>
                      <c:pt idx="10">
                        <c:v>4886348.3721000003</c:v>
                      </c:pt>
                      <c:pt idx="11">
                        <c:v>3494299.084199999</c:v>
                      </c:pt>
                      <c:pt idx="12">
                        <c:v>3861439.9598999987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6E3-4C38-A93A-5ECEABDE2C9C}"/>
                  </c:ext>
                </c:extLst>
              </c15:ser>
            </c15:filteredLineSeries>
          </c:ext>
        </c:extLst>
      </c:lineChart>
      <c:dateAx>
        <c:axId val="1380112543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111423"/>
        <c:crosses val="max"/>
        <c:auto val="0"/>
        <c:lblOffset val="100"/>
        <c:baseTimeUnit val="months"/>
        <c:majorUnit val="1"/>
        <c:majorTimeUnit val="months"/>
        <c:minorUnit val="1"/>
        <c:minorTimeUnit val="months"/>
      </c:dateAx>
      <c:valAx>
        <c:axId val="106711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112543"/>
        <c:crossesAt val="41456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KOOTHA REVENUES(JUL-13 TO JUN-14)</a:t>
            </a:r>
            <a:endParaRPr lang="en-US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7996175811899134"/>
          <c:y val="1.25448019822762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'[Southern Water Corp Financial Case Study MCU Student Facing(SOLUTION).xlsx]Revenue Analysis'!$A$34:$C$34</c:f>
              <c:strCache>
                <c:ptCount val="3"/>
                <c:pt idx="0">
                  <c:v>Kootha</c:v>
                </c:pt>
                <c:pt idx="1">
                  <c:v>Revenue</c:v>
                </c:pt>
                <c:pt idx="2">
                  <c:v>001 Private Water Hedge Sales</c:v>
                </c:pt>
              </c:strCache>
              <c:extLst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'[Southern Water Corp Financial Case Study MCU Student Facing(SOLUTION).xlsx]Revenue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'[Southern Water Corp Financial Case Study MCU Student Facing(SOLUTION).xlsx]Revenue Analysis'!$D$34:$P$34</c:f>
              <c:numCache>
                <c:formatCode>"$"#,##0.00;[Red]\-"$"#,##0.00</c:formatCode>
                <c:ptCount val="13"/>
                <c:pt idx="1">
                  <c:v>3094536.9986999994</c:v>
                </c:pt>
                <c:pt idx="2">
                  <c:v>2980521.8105250001</c:v>
                </c:pt>
                <c:pt idx="3">
                  <c:v>2752413.7409999999</c:v>
                </c:pt>
                <c:pt idx="4">
                  <c:v>2732151.9371999996</c:v>
                </c:pt>
                <c:pt idx="5">
                  <c:v>2885028.0122999996</c:v>
                </c:pt>
                <c:pt idx="6">
                  <c:v>2815308.3782250006</c:v>
                </c:pt>
                <c:pt idx="7">
                  <c:v>4092821.3597249994</c:v>
                </c:pt>
                <c:pt idx="8">
                  <c:v>3622839.5636999998</c:v>
                </c:pt>
                <c:pt idx="9">
                  <c:v>3818238.1009499999</c:v>
                </c:pt>
                <c:pt idx="10">
                  <c:v>2789853.534825</c:v>
                </c:pt>
                <c:pt idx="11">
                  <c:v>2822646.2911499999</c:v>
                </c:pt>
                <c:pt idx="12">
                  <c:v>2712379.18035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892C-45BB-8F53-44F9A472EB78}"/>
            </c:ext>
          </c:extLst>
        </c:ser>
        <c:ser>
          <c:idx val="2"/>
          <c:order val="2"/>
          <c:tx>
            <c:strRef>
              <c:f>'[Southern Water Corp Financial Case Study MCU Student Facing(SOLUTION).xlsx]Revenue Analysis'!$A$35:$C$35</c:f>
              <c:strCache>
                <c:ptCount val="3"/>
                <c:pt idx="0">
                  <c:v>Kootha</c:v>
                </c:pt>
                <c:pt idx="1">
                  <c:v>Revenue</c:v>
                </c:pt>
                <c:pt idx="2">
                  <c:v>002 Public Sales</c:v>
                </c:pt>
              </c:strCache>
              <c:extLst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'[Southern Water Corp Financial Case Study MCU Student Facing(SOLUTION).xlsx]Revenue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'[Southern Water Corp Financial Case Study MCU Student Facing(SOLUTION).xlsx]Revenue Analysis'!$D$35:$P$35</c:f>
              <c:numCache>
                <c:formatCode>"$"#,##0.00;[Red]\-"$"#,##0.00</c:formatCode>
                <c:ptCount val="13"/>
                <c:pt idx="1">
                  <c:v>1523285.8376100748</c:v>
                </c:pt>
                <c:pt idx="2">
                  <c:v>1467161.8612309312</c:v>
                </c:pt>
                <c:pt idx="3">
                  <c:v>1354875.66400725</c:v>
                </c:pt>
                <c:pt idx="4">
                  <c:v>1344901.7910867</c:v>
                </c:pt>
                <c:pt idx="5">
                  <c:v>1420155.039054675</c:v>
                </c:pt>
                <c:pt idx="6">
                  <c:v>1385835.5491812564</c:v>
                </c:pt>
                <c:pt idx="7">
                  <c:v>2014691.3143246307</c:v>
                </c:pt>
                <c:pt idx="8">
                  <c:v>1783342.7752313251</c:v>
                </c:pt>
                <c:pt idx="9">
                  <c:v>1879527.7051926372</c:v>
                </c:pt>
                <c:pt idx="10">
                  <c:v>1373305.4025176065</c:v>
                </c:pt>
                <c:pt idx="11">
                  <c:v>1389447.6368185873</c:v>
                </c:pt>
                <c:pt idx="12">
                  <c:v>1335168.6515272874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892C-45BB-8F53-44F9A472EB78}"/>
            </c:ext>
          </c:extLst>
        </c:ser>
        <c:ser>
          <c:idx val="3"/>
          <c:order val="3"/>
          <c:tx>
            <c:strRef>
              <c:f>'[Southern Water Corp Financial Case Study MCU Student Facing(SOLUTION).xlsx]Revenue Analysis'!$A$36:$C$36</c:f>
              <c:strCache>
                <c:ptCount val="3"/>
                <c:pt idx="0">
                  <c:v>Kootha</c:v>
                </c:pt>
                <c:pt idx="1">
                  <c:v>Revenue</c:v>
                </c:pt>
                <c:pt idx="2">
                  <c:v>003 Residential Sales</c:v>
                </c:pt>
              </c:strCache>
              <c:extLst/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'[Southern Water Corp Financial Case Study MCU Student Facing(SOLUTION).xlsx]Revenue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'[Southern Water Corp Financial Case Study MCU Student Facing(SOLUTION).xlsx]Revenue Analysis'!$D$36:$P$36</c:f>
              <c:numCache>
                <c:formatCode>"$"#,##0.00;[Red]\-"$"#,##0.00</c:formatCode>
                <c:ptCount val="13"/>
                <c:pt idx="1">
                  <c:v>1296758.36136</c:v>
                </c:pt>
                <c:pt idx="2">
                  <c:v>1248980.56822</c:v>
                </c:pt>
                <c:pt idx="3">
                  <c:v>1153392.4247999999</c:v>
                </c:pt>
                <c:pt idx="4">
                  <c:v>1144901.76416</c:v>
                </c:pt>
                <c:pt idx="5">
                  <c:v>1208964.11944</c:v>
                </c:pt>
                <c:pt idx="6">
                  <c:v>1179748.2727800002</c:v>
                </c:pt>
                <c:pt idx="7">
                  <c:v>1715087.0459799999</c:v>
                </c:pt>
                <c:pt idx="8">
                  <c:v>1518142.2933600002</c:v>
                </c:pt>
                <c:pt idx="9">
                  <c:v>1600023.58516</c:v>
                </c:pt>
                <c:pt idx="10">
                  <c:v>1169081.4812600003</c:v>
                </c:pt>
                <c:pt idx="11">
                  <c:v>1182823.2077200001</c:v>
                </c:pt>
                <c:pt idx="12">
                  <c:v>1136616.0374800002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892C-45BB-8F53-44F9A472E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0112543"/>
        <c:axId val="106711142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'[Southern Water Corp Financial Case Study MCU Student Facing(SOLUTION).xlsx]Revenue Analysis'!$A$33:$C$33</c15:sqref>
                        </c15:formulaRef>
                      </c:ext>
                    </c:extLst>
                    <c:strCache>
                      <c:ptCount val="3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Profit Centre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MCU Student Facing(SOLUTION).xlsx]Revenue Analysis'!$D$33:$P$33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892C-45BB-8F53-44F9A472EB78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Analysis'!$A$37:$C$37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Analysis'!$D$37:$P$37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7220021.2387499996</c:v>
                      </c:pt>
                      <c:pt idx="2">
                        <c:v>6085131.0149999997</c:v>
                      </c:pt>
                      <c:pt idx="3">
                        <c:v>6723291.7162500005</c:v>
                      </c:pt>
                      <c:pt idx="4">
                        <c:v>6313180.5299999993</c:v>
                      </c:pt>
                      <c:pt idx="5">
                        <c:v>5763708.6674999995</c:v>
                      </c:pt>
                      <c:pt idx="6">
                        <c:v>6484566.5099999998</c:v>
                      </c:pt>
                      <c:pt idx="7">
                        <c:v>9314190.6750000007</c:v>
                      </c:pt>
                      <c:pt idx="8">
                        <c:v>6750396.1374999993</c:v>
                      </c:pt>
                      <c:pt idx="9">
                        <c:v>8185283.6587499995</c:v>
                      </c:pt>
                      <c:pt idx="10">
                        <c:v>6778514.602500001</c:v>
                      </c:pt>
                      <c:pt idx="11">
                        <c:v>6094707.7050000001</c:v>
                      </c:pt>
                      <c:pt idx="12">
                        <c:v>6735069.6974999998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92C-45BB-8F53-44F9A472EB78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Analysis'!$A$38:$C$38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Analysis'!$D$38:$P$38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5968550.8906999994</c:v>
                      </c:pt>
                      <c:pt idx="2">
                        <c:v>5030374.9724000003</c:v>
                      </c:pt>
                      <c:pt idx="3">
                        <c:v>5557921.1521000005</c:v>
                      </c:pt>
                      <c:pt idx="4">
                        <c:v>5218895.9047999997</c:v>
                      </c:pt>
                      <c:pt idx="5">
                        <c:v>4764665.8318000007</c:v>
                      </c:pt>
                      <c:pt idx="6">
                        <c:v>5360574.9815999996</c:v>
                      </c:pt>
                      <c:pt idx="7">
                        <c:v>7699730.9580000006</c:v>
                      </c:pt>
                      <c:pt idx="8">
                        <c:v>6985660.807</c:v>
                      </c:pt>
                      <c:pt idx="9">
                        <c:v>6766501.1579</c:v>
                      </c:pt>
                      <c:pt idx="10">
                        <c:v>6603572.0713999998</c:v>
                      </c:pt>
                      <c:pt idx="11">
                        <c:v>5038291.7028000001</c:v>
                      </c:pt>
                      <c:pt idx="12">
                        <c:v>5567657.6166000003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92C-45BB-8F53-44F9A472EB78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Analysis'!$A$39:$C$39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Analysis'!$D$39:$P$39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4139478.8435499985</c:v>
                      </c:pt>
                      <c:pt idx="2">
                        <c:v>3488808.4485999988</c:v>
                      </c:pt>
                      <c:pt idx="3">
                        <c:v>3854687.2506499989</c:v>
                      </c:pt>
                      <c:pt idx="4">
                        <c:v>3619556.8371999986</c:v>
                      </c:pt>
                      <c:pt idx="5">
                        <c:v>3304526.302699999</c:v>
                      </c:pt>
                      <c:pt idx="6">
                        <c:v>3717818.1323999991</c:v>
                      </c:pt>
                      <c:pt idx="7">
                        <c:v>5340135.9869999988</c:v>
                      </c:pt>
                      <c:pt idx="8">
                        <c:v>4844893.7854999984</c:v>
                      </c:pt>
                      <c:pt idx="9">
                        <c:v>4692895.9643499991</c:v>
                      </c:pt>
                      <c:pt idx="10">
                        <c:v>4886348.3721000003</c:v>
                      </c:pt>
                      <c:pt idx="11">
                        <c:v>3494299.084199999</c:v>
                      </c:pt>
                      <c:pt idx="12">
                        <c:v>3861439.9598999987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92C-45BB-8F53-44F9A472EB7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Analysis'!$A$40:$C$40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Analysis'!$D$40:$P$40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5298686.1637500003</c:v>
                      </c:pt>
                      <c:pt idx="2">
                        <c:v>5854268.2837499995</c:v>
                      </c:pt>
                      <c:pt idx="3">
                        <c:v>5098113.7162500005</c:v>
                      </c:pt>
                      <c:pt idx="4">
                        <c:v>4506567.6112500001</c:v>
                      </c:pt>
                      <c:pt idx="5">
                        <c:v>4950718.5187500007</c:v>
                      </c:pt>
                      <c:pt idx="6">
                        <c:v>4219638.2549999999</c:v>
                      </c:pt>
                      <c:pt idx="7">
                        <c:v>6454620.584999999</c:v>
                      </c:pt>
                      <c:pt idx="8">
                        <c:v>6573684.678749999</c:v>
                      </c:pt>
                      <c:pt idx="9">
                        <c:v>5896579.8487499999</c:v>
                      </c:pt>
                      <c:pt idx="10">
                        <c:v>6254734.0800000001</c:v>
                      </c:pt>
                      <c:pt idx="11">
                        <c:v>6161098.0612500003</c:v>
                      </c:pt>
                      <c:pt idx="12">
                        <c:v>6591800.7712500002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92C-45BB-8F53-44F9A472EB78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Analysis'!$A$41:$C$41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Analysis'!$D$41:$P$41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4380247.2286999999</c:v>
                      </c:pt>
                      <c:pt idx="2">
                        <c:v>3839528.4479</c:v>
                      </c:pt>
                      <c:pt idx="3">
                        <c:v>5214440.6721000001</c:v>
                      </c:pt>
                      <c:pt idx="4">
                        <c:v>4725429.2253</c:v>
                      </c:pt>
                      <c:pt idx="5">
                        <c:v>4092593.9755000006</c:v>
                      </c:pt>
                      <c:pt idx="6">
                        <c:v>4488234.2907999996</c:v>
                      </c:pt>
                      <c:pt idx="7">
                        <c:v>5335819.6836000001</c:v>
                      </c:pt>
                      <c:pt idx="8">
                        <c:v>5434246.0011</c:v>
                      </c:pt>
                      <c:pt idx="9">
                        <c:v>4874506.0082999999</c:v>
                      </c:pt>
                      <c:pt idx="10">
                        <c:v>5170580.1728000008</c:v>
                      </c:pt>
                      <c:pt idx="11">
                        <c:v>5093174.3973000003</c:v>
                      </c:pt>
                      <c:pt idx="12">
                        <c:v>5449221.9709000001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92C-45BB-8F53-44F9A472EB78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Analysis'!$A$42:$C$42</c15:sqref>
                        </c15:formulaRef>
                      </c:ext>
                    </c:extLst>
                    <c:strCache>
                      <c:ptCount val="3"/>
                      <c:pt idx="0">
                        <c:v>Jutik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MCU Student Facing(SOLUTION).xlsx]Revenue Analysis'!$D$42:$P$42</c15:sqref>
                        </c15:formulaRef>
                      </c:ext>
                    </c:extLst>
                    <c:numCache>
                      <c:formatCode>"$"#,##0.00;[Red]\-"$"#,##0.00</c:formatCode>
                      <c:ptCount val="13"/>
                      <c:pt idx="1">
                        <c:v>3037913.400549999</c:v>
                      </c:pt>
                      <c:pt idx="2">
                        <c:v>3356447.1493499991</c:v>
                      </c:pt>
                      <c:pt idx="3">
                        <c:v>2922918.5306499992</c:v>
                      </c:pt>
                      <c:pt idx="4">
                        <c:v>2583765.4304499994</c:v>
                      </c:pt>
                      <c:pt idx="5">
                        <c:v>2838411.9507499994</c:v>
                      </c:pt>
                      <c:pt idx="6">
                        <c:v>2419259.2661999995</c:v>
                      </c:pt>
                      <c:pt idx="7">
                        <c:v>3700649.1353999986</c:v>
                      </c:pt>
                      <c:pt idx="8">
                        <c:v>3768912.5491499985</c:v>
                      </c:pt>
                      <c:pt idx="9">
                        <c:v>3380705.7799499989</c:v>
                      </c:pt>
                      <c:pt idx="10">
                        <c:v>3586047.5391999991</c:v>
                      </c:pt>
                      <c:pt idx="11">
                        <c:v>3032362.88845</c:v>
                      </c:pt>
                      <c:pt idx="12">
                        <c:v>3079299.10885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92C-45BB-8F53-44F9A472EB78}"/>
                  </c:ext>
                </c:extLst>
              </c15:ser>
            </c15:filteredLineSeries>
          </c:ext>
        </c:extLst>
      </c:lineChart>
      <c:dateAx>
        <c:axId val="1380112543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111423"/>
        <c:crosses val="max"/>
        <c:auto val="0"/>
        <c:lblOffset val="100"/>
        <c:baseTimeUnit val="months"/>
        <c:majorUnit val="1"/>
        <c:majorTimeUnit val="months"/>
        <c:minorUnit val="1"/>
        <c:minorTimeUnit val="months"/>
      </c:dateAx>
      <c:valAx>
        <c:axId val="106711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112543"/>
        <c:crossesAt val="41456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[Southern Water Corp Financial Case Study MCU Student Facing(SOLUTION).xlsx]Sheet1!PivotTable21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AGGREGATE</a:t>
            </a:r>
            <a:r>
              <a:rPr lang="en-US" b="1" baseline="0" dirty="0"/>
              <a:t> COSTS ON INDIVIDUAL-UNIT BASIS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Sheet1!$B$101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Sheet1!$A$102:$A$105</c:f>
              <c:strCache>
                <c:ptCount val="3"/>
                <c:pt idx="0">
                  <c:v>Kootha</c:v>
                </c:pt>
                <c:pt idx="1">
                  <c:v>Jutik</c:v>
                </c:pt>
                <c:pt idx="2">
                  <c:v>Surjek</c:v>
                </c:pt>
              </c:strCache>
            </c:strRef>
          </c:cat>
          <c:val>
            <c:numRef>
              <c:f>Sheet1!$B$102:$B$105</c:f>
              <c:numCache>
                <c:formatCode>"$"#,##0.00</c:formatCode>
                <c:ptCount val="3"/>
                <c:pt idx="0">
                  <c:v>51223824.092327468</c:v>
                </c:pt>
                <c:pt idx="1">
                  <c:v>90723489.279805601</c:v>
                </c:pt>
                <c:pt idx="2">
                  <c:v>179319099.03996587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4-4BEF-B4A7-DABCCE39E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7058704"/>
        <c:axId val="629305600"/>
      </c:barChart>
      <c:catAx>
        <c:axId val="1307058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305600"/>
        <c:crosses val="autoZero"/>
        <c:auto val="1"/>
        <c:lblAlgn val="ctr"/>
        <c:lblOffset val="100"/>
        <c:noMultiLvlLbl val="0"/>
      </c:catAx>
      <c:valAx>
        <c:axId val="62930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05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KOOTHA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Facing(SOLUTION).xlsx]Sheet2'!$A$6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6F-49EC-B930-5FABB499DECF}"/>
              </c:ext>
            </c:extLst>
          </c:dPt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MCU Student Facing(SOLUTION).xlsx]Sheet2'!$B$5:$E$5</c:f>
              <c:strCache>
                <c:ptCount val="4"/>
                <c:pt idx="0">
                  <c:v>Chemical Costs</c:v>
                </c:pt>
                <c:pt idx="1">
                  <c:v>Facility Costs</c:v>
                </c:pt>
                <c:pt idx="2">
                  <c:v>Labour Costs</c:v>
                </c:pt>
                <c:pt idx="3">
                  <c:v>Operational Maintenance Costs</c:v>
                </c:pt>
              </c:strCache>
            </c:strRef>
          </c:cat>
          <c:val>
            <c:numRef>
              <c:f>'[Southern Water Corp Financial Case Study MCU Student Facing(SOLUTION).xlsx]Sheet2'!$B$6:$E$6</c:f>
              <c:numCache>
                <c:formatCode>"$"#,##0.00</c:formatCode>
                <c:ptCount val="4"/>
                <c:pt idx="0">
                  <c:v>10125517.9836525</c:v>
                </c:pt>
                <c:pt idx="1">
                  <c:v>11801303.01125</c:v>
                </c:pt>
                <c:pt idx="2">
                  <c:v>15553428.2853125</c:v>
                </c:pt>
                <c:pt idx="3">
                  <c:v>13743574.812112501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6F-49EC-B930-5FABB499DE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70"/>
        <c:overlap val="-27"/>
        <c:axId val="1521159648"/>
        <c:axId val="1227445696"/>
      </c:barChart>
      <c:catAx>
        <c:axId val="1521159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COST CENTRE</a:t>
                </a:r>
              </a:p>
            </c:rich>
          </c:tx>
          <c:layout>
            <c:manualLayout>
              <c:xMode val="edge"/>
              <c:yMode val="edge"/>
              <c:x val="0.33593030100804822"/>
              <c:y val="0.93758784465146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445696"/>
        <c:crosses val="autoZero"/>
        <c:auto val="1"/>
        <c:lblAlgn val="ctr"/>
        <c:lblOffset val="100"/>
        <c:noMultiLvlLbl val="0"/>
      </c:catAx>
      <c:valAx>
        <c:axId val="122744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1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SURJEK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Facing(SOLUTION).xlsx]Sheet2'!$A$30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MCU Student Facing(SOLUTION).xlsx]Sheet2'!$B$29:$E$29</c:f>
              <c:strCache>
                <c:ptCount val="4"/>
                <c:pt idx="0">
                  <c:v>Chemical Costs</c:v>
                </c:pt>
                <c:pt idx="1">
                  <c:v>Facility Costs</c:v>
                </c:pt>
                <c:pt idx="2">
                  <c:v>Labour Costs</c:v>
                </c:pt>
                <c:pt idx="3">
                  <c:v>Operational Maintenance Costs</c:v>
                </c:pt>
              </c:strCache>
            </c:strRef>
          </c:cat>
          <c:val>
            <c:numRef>
              <c:f>'[Southern Water Corp Financial Case Study MCU Student Facing(SOLUTION).xlsx]Sheet2'!$B$30:$E$30</c:f>
              <c:numCache>
                <c:formatCode>"$"#,##0.00</c:formatCode>
                <c:ptCount val="4"/>
                <c:pt idx="0">
                  <c:v>46326012.775156796</c:v>
                </c:pt>
                <c:pt idx="1">
                  <c:v>42465511.710560411</c:v>
                </c:pt>
                <c:pt idx="2">
                  <c:v>42136369.189600006</c:v>
                </c:pt>
                <c:pt idx="3">
                  <c:v>48391205.364648603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B0-4753-9DCE-99B66BD584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70"/>
        <c:overlap val="-27"/>
        <c:axId val="1341296256"/>
        <c:axId val="1302433680"/>
      </c:barChart>
      <c:catAx>
        <c:axId val="134129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COST CENTRE</a:t>
                </a:r>
              </a:p>
            </c:rich>
          </c:tx>
          <c:layout>
            <c:manualLayout>
              <c:xMode val="edge"/>
              <c:yMode val="edge"/>
              <c:x val="0.34320950621899654"/>
              <c:y val="0.92569258370657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433680"/>
        <c:crosses val="autoZero"/>
        <c:auto val="1"/>
        <c:lblAlgn val="ctr"/>
        <c:lblOffset val="100"/>
        <c:noMultiLvlLbl val="0"/>
      </c:catAx>
      <c:valAx>
        <c:axId val="130243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COSTS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3534758675998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29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JUTIK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Facing(SOLUTION).xlsx]Sheet2'!$A$40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MCU Student Facing(SOLUTION).xlsx]Sheet2'!$B$39:$E$39</c:f>
              <c:strCache>
                <c:ptCount val="4"/>
                <c:pt idx="0">
                  <c:v>Chemical Costs</c:v>
                </c:pt>
                <c:pt idx="1">
                  <c:v>Facility Costs</c:v>
                </c:pt>
                <c:pt idx="2">
                  <c:v>Labour Costs</c:v>
                </c:pt>
                <c:pt idx="3">
                  <c:v>Operational Maintenance Costs</c:v>
                </c:pt>
              </c:strCache>
            </c:strRef>
          </c:cat>
          <c:val>
            <c:numRef>
              <c:f>'[Southern Water Corp Financial Case Study MCU Student Facing(SOLUTION).xlsx]Sheet2'!$B$40:$E$40</c:f>
              <c:numCache>
                <c:formatCode>"$"#,##0.00</c:formatCode>
                <c:ptCount val="4"/>
                <c:pt idx="0">
                  <c:v>21961819.498855628</c:v>
                </c:pt>
                <c:pt idx="1">
                  <c:v>20865604.366132494</c:v>
                </c:pt>
                <c:pt idx="2">
                  <c:v>29638834.095899995</c:v>
                </c:pt>
                <c:pt idx="3">
                  <c:v>18257231.318917505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1-4930-987E-3C28400ED4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70"/>
        <c:overlap val="-27"/>
        <c:axId val="1472556864"/>
        <c:axId val="1312697200"/>
      </c:barChart>
      <c:catAx>
        <c:axId val="1472556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COST CENTRE</a:t>
                </a:r>
              </a:p>
            </c:rich>
          </c:tx>
          <c:layout>
            <c:manualLayout>
              <c:xMode val="edge"/>
              <c:yMode val="edge"/>
              <c:x val="0.34025458605700226"/>
              <c:y val="0.930080792181288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697200"/>
        <c:crosses val="autoZero"/>
        <c:auto val="1"/>
        <c:lblAlgn val="ctr"/>
        <c:lblOffset val="100"/>
        <c:noMultiLvlLbl val="0"/>
      </c:catAx>
      <c:valAx>
        <c:axId val="131269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55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89987" cy="861774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Private water Hedge sales ($187M) are the most popular, followed by Public sales ($147M) and lastly Residential Sales($103M); This makes a % contribution of 42.9% ,33.6% and 23.5% respectively as shown in the stacked column chart below.</a:t>
            </a:r>
            <a:endParaRPr lang="en-AU" sz="14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F5E443-8721-4D46-9E4E-C17B24A4C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610170"/>
              </p:ext>
            </p:extLst>
          </p:nvPr>
        </p:nvGraphicFramePr>
        <p:xfrm>
          <a:off x="171451" y="1269903"/>
          <a:ext cx="4136598" cy="385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FE1176-CA1E-46BD-B6BB-95D412F1D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863049"/>
              </p:ext>
            </p:extLst>
          </p:nvPr>
        </p:nvGraphicFramePr>
        <p:xfrm>
          <a:off x="5015060" y="1131297"/>
          <a:ext cx="3536468" cy="385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Of the ($436,865,531.84)¹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($202,255,349.17), with </a:t>
            </a:r>
            <a:r>
              <a:rPr lang="en-GB" sz="1400" b="1" dirty="0" err="1"/>
              <a:t>Jutik</a:t>
            </a:r>
            <a:r>
              <a:rPr lang="en-GB" sz="1400" b="1" dirty="0"/>
              <a:t> ($163,665,225.38) and </a:t>
            </a:r>
            <a:r>
              <a:rPr lang="en-GB" sz="1400" b="1" dirty="0" err="1"/>
              <a:t>Kootha</a:t>
            </a:r>
            <a:r>
              <a:rPr lang="en-GB" sz="1400" b="1" dirty="0"/>
              <a:t> ($70,944,957.30) providing the remaining.</a:t>
            </a:r>
            <a:endParaRPr lang="en-AU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7BEFA0-C00A-45B2-94BF-504D2E7D0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884698"/>
              </p:ext>
            </p:extLst>
          </p:nvPr>
        </p:nvGraphicFramePr>
        <p:xfrm>
          <a:off x="171451" y="994875"/>
          <a:ext cx="4309267" cy="506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5886C59-E8D9-4C50-8AFD-D0F59422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65795"/>
              </p:ext>
            </p:extLst>
          </p:nvPr>
        </p:nvGraphicFramePr>
        <p:xfrm>
          <a:off x="4373880" y="1107729"/>
          <a:ext cx="4236720" cy="495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2EF8EA-BDA0-4020-A0FA-1C12A6CC40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614019"/>
              </p:ext>
            </p:extLst>
          </p:nvPr>
        </p:nvGraphicFramePr>
        <p:xfrm>
          <a:off x="2000251" y="312420"/>
          <a:ext cx="4263389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707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Labour costs, contributing $87,328,631.57 (27%) towards the overall cost-base. </a:t>
            </a:r>
            <a:endParaRPr lang="en-AU" sz="14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53394A-AC03-4626-B1ED-193A0F5BB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951630"/>
              </p:ext>
            </p:extLst>
          </p:nvPr>
        </p:nvGraphicFramePr>
        <p:xfrm>
          <a:off x="796291" y="1063306"/>
          <a:ext cx="6503669" cy="3341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5264-8EDA-429C-876B-2E6B9508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618537" cy="215444"/>
          </a:xfrm>
        </p:spPr>
        <p:txBody>
          <a:bodyPr/>
          <a:lstStyle/>
          <a:p>
            <a:r>
              <a:rPr lang="en-US" sz="1400" b="1" dirty="0"/>
              <a:t>SECONDARY CHARTS SHOWING THE AGGREGATE COSTS FOR ALL UNITS BY COST CENTRE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10BBED-7BD1-470F-AA42-12FAD8AE0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169207"/>
              </p:ext>
            </p:extLst>
          </p:nvPr>
        </p:nvGraphicFramePr>
        <p:xfrm>
          <a:off x="-98901" y="835660"/>
          <a:ext cx="2872581" cy="382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0E1B9B-7FE3-4A48-BBD3-0ACFB8084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259556"/>
              </p:ext>
            </p:extLst>
          </p:nvPr>
        </p:nvGraphicFramePr>
        <p:xfrm>
          <a:off x="3185161" y="835660"/>
          <a:ext cx="2773679" cy="389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3F2F93-A516-4BBE-9681-B15E488B2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572570"/>
              </p:ext>
            </p:extLst>
          </p:nvPr>
        </p:nvGraphicFramePr>
        <p:xfrm>
          <a:off x="6187759" y="731520"/>
          <a:ext cx="2773679" cy="3996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1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$179,319,099.04 (56%)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($91M), largely due to lower Chemical and Labour Expenditure. </a:t>
            </a:r>
            <a:endParaRPr lang="en-AU" sz="14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DA4A127-5DCF-4B29-A323-34B76DB7B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339216"/>
              </p:ext>
            </p:extLst>
          </p:nvPr>
        </p:nvGraphicFramePr>
        <p:xfrm>
          <a:off x="179071" y="900234"/>
          <a:ext cx="2899409" cy="5092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2DFB77-A709-4191-A616-B771BBE35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326637"/>
              </p:ext>
            </p:extLst>
          </p:nvPr>
        </p:nvGraphicFramePr>
        <p:xfrm>
          <a:off x="3291840" y="900228"/>
          <a:ext cx="2899409" cy="5092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427F32-4B63-4C44-9776-69EF125A4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976619"/>
              </p:ext>
            </p:extLst>
          </p:nvPr>
        </p:nvGraphicFramePr>
        <p:xfrm>
          <a:off x="6316981" y="900223"/>
          <a:ext cx="2592070" cy="5092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C85546-49CE-40F6-9BE8-114C353E55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609538"/>
              </p:ext>
            </p:extLst>
          </p:nvPr>
        </p:nvGraphicFramePr>
        <p:xfrm>
          <a:off x="60961" y="913081"/>
          <a:ext cx="2598420" cy="570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550BAEF-046E-4D67-BC4E-00AD19B24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773668"/>
              </p:ext>
            </p:extLst>
          </p:nvPr>
        </p:nvGraphicFramePr>
        <p:xfrm>
          <a:off x="3017520" y="913081"/>
          <a:ext cx="2598420" cy="570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288615-6CAF-4B21-8615-E371F35EC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509009"/>
              </p:ext>
            </p:extLst>
          </p:nvPr>
        </p:nvGraphicFramePr>
        <p:xfrm>
          <a:off x="6217919" y="913080"/>
          <a:ext cx="2682557" cy="5841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($73M),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($23M)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($20M).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268463-28A8-4B65-A64A-A067A7198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886070"/>
              </p:ext>
            </p:extLst>
          </p:nvPr>
        </p:nvGraphicFramePr>
        <p:xfrm>
          <a:off x="134995" y="1017768"/>
          <a:ext cx="2880519" cy="427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14A13C-A04A-4E84-AE6B-3B0019CE8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256747"/>
              </p:ext>
            </p:extLst>
          </p:nvPr>
        </p:nvGraphicFramePr>
        <p:xfrm>
          <a:off x="3383281" y="1074420"/>
          <a:ext cx="2735580" cy="422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34DA38-23EA-4995-A558-6238753B0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2197"/>
              </p:ext>
            </p:extLst>
          </p:nvPr>
        </p:nvGraphicFramePr>
        <p:xfrm>
          <a:off x="6134259" y="1017762"/>
          <a:ext cx="2880519" cy="427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5580-5180-45F0-A9CA-93E02D1D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OVERALL EBIT PER UNIT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9BA367-F720-4AD8-BC40-40A76F720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626759"/>
              </p:ext>
            </p:extLst>
          </p:nvPr>
        </p:nvGraphicFramePr>
        <p:xfrm>
          <a:off x="171451" y="830580"/>
          <a:ext cx="2693669" cy="570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147E51-07CC-43C7-9BDF-3F5CFCE1E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271756"/>
              </p:ext>
            </p:extLst>
          </p:nvPr>
        </p:nvGraphicFramePr>
        <p:xfrm>
          <a:off x="2865120" y="830580"/>
          <a:ext cx="3177540" cy="55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44C4F5-9250-4638-A17A-D39CFB42A3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944779"/>
              </p:ext>
            </p:extLst>
          </p:nvPr>
        </p:nvGraphicFramePr>
        <p:xfrm>
          <a:off x="6176010" y="716281"/>
          <a:ext cx="2693669" cy="588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11507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14898</TotalTime>
  <Words>461</Words>
  <Application>Microsoft Office PowerPoint</Application>
  <PresentationFormat>Custom</PresentationFormat>
  <Paragraphs>50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Private water Hedge sales ($187M) are the most popular, followed by Public sales ($147M) and lastly Residential Sales($103M); This makes a % contribution of 42.9% ,33.6% and 23.5% respectively as shown in the stacked column chart below.</vt:lpstr>
      <vt:lpstr>Of the ($436,865,531.84)¹ in Revenue Sales over the July-2013 to June-2014 Period, Surjek provides close to 50% of Sales Volumes ($202,255,349.17), with Jutik ($163,665,225.38) and Kootha ($70,944,957.30) providing the remaining.</vt:lpstr>
      <vt:lpstr>PowerPoint Presentation</vt:lpstr>
      <vt:lpstr>Targeted Expense Analysis reveals an interesting trend; Overall Costs sharply increase from December, with Labour costs, contributing $87,328,631.57 (27%) towards the overall cost-base. </vt:lpstr>
      <vt:lpstr>SECONDARY CHARTS SHOWING THE AGGREGATE COSTS FOR ALL UNITS BY COST CENTRE</vt:lpstr>
      <vt:lpstr>Further analysis singles-out Surjek with $179,319,099.04 (56%) worth of expenses, contrasted to a much lower spend from Kootha ($51 M) and Jutik ($91M),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($73M), followed by Surjek ($23M) , and lastly Kootha ($20M). However, from an EBIT  Margin (%) perspective, Kootha has a higher margin than that of Surjek, indicative of a lower revenue-to-expense ratio.¹ </vt:lpstr>
      <vt:lpstr>OVERALL EBIT PER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Priscilla</cp:lastModifiedBy>
  <cp:revision>88</cp:revision>
  <dcterms:created xsi:type="dcterms:W3CDTF">2020-04-12T13:23:13Z</dcterms:created>
  <dcterms:modified xsi:type="dcterms:W3CDTF">2021-07-05T05:10:09Z</dcterms:modified>
</cp:coreProperties>
</file>