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70" r:id="rId6"/>
    <p:sldId id="271" r:id="rId7"/>
    <p:sldId id="272" r:id="rId8"/>
    <p:sldId id="274" r:id="rId9"/>
    <p:sldId id="275" r:id="rId10"/>
    <p:sldId id="276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884" y="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B8131-128F-4A86-8EC8-AE22D154B5F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BDE90-9226-454A-B904-797B5DDC6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79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BDE90-9226-454A-B904-797B5DDC65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8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33E5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15"/>
              </a:lnSpc>
            </a:pPr>
            <a:r>
              <a:rPr spc="80" dirty="0"/>
              <a:t>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070"/>
                </a:solidFill>
                <a:latin typeface="Calibri"/>
                <a:cs typeface="Calibri"/>
              </a:defRPr>
            </a:lvl1pPr>
          </a:lstStyle>
          <a:p>
            <a:pPr marL="128905">
              <a:lnSpc>
                <a:spcPts val="1215"/>
              </a:lnSpc>
            </a:pPr>
            <a:fld id="{81D60167-4931-47E6-BA6A-407CBD079E47}" type="slidenum">
              <a:rPr spc="-50" dirty="0">
                <a:solidFill>
                  <a:srgbClr val="FFFFFF"/>
                </a:solidFill>
              </a:rPr>
              <a:t>‹#›</a:t>
            </a:fld>
            <a:endParaRPr spc="-5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308475" cy="6844665"/>
          </a:xfrm>
          <a:custGeom>
            <a:avLst/>
            <a:gdLst/>
            <a:ahLst/>
            <a:cxnLst/>
            <a:rect l="l" t="t" r="r" b="b"/>
            <a:pathLst>
              <a:path w="4308475" h="6844665">
                <a:moveTo>
                  <a:pt x="0" y="6844282"/>
                </a:moveTo>
                <a:lnTo>
                  <a:pt x="4308348" y="6844282"/>
                </a:lnTo>
                <a:lnTo>
                  <a:pt x="4308348" y="0"/>
                </a:lnTo>
                <a:lnTo>
                  <a:pt x="0" y="0"/>
                </a:lnTo>
                <a:lnTo>
                  <a:pt x="0" y="6844282"/>
                </a:lnTo>
                <a:close/>
              </a:path>
            </a:pathLst>
          </a:custGeom>
          <a:solidFill>
            <a:srgbClr val="9ACF20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33E5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15"/>
              </a:lnSpc>
            </a:pPr>
            <a:r>
              <a:rPr spc="80" dirty="0"/>
              <a:t>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070"/>
                </a:solidFill>
                <a:latin typeface="Calibri"/>
                <a:cs typeface="Calibri"/>
              </a:defRPr>
            </a:lvl1pPr>
          </a:lstStyle>
          <a:p>
            <a:pPr marL="128905">
              <a:lnSpc>
                <a:spcPts val="1215"/>
              </a:lnSpc>
            </a:pPr>
            <a:fld id="{81D60167-4931-47E6-BA6A-407CBD079E47}" type="slidenum">
              <a:rPr spc="-50" dirty="0">
                <a:solidFill>
                  <a:srgbClr val="FFFFFF"/>
                </a:solidFill>
              </a:rPr>
              <a:t>‹#›</a:t>
            </a:fld>
            <a:endParaRPr spc="-5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33E5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15"/>
              </a:lnSpc>
            </a:pPr>
            <a:r>
              <a:rPr spc="80" dirty="0"/>
              <a:t>2023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070"/>
                </a:solidFill>
                <a:latin typeface="Calibri"/>
                <a:cs typeface="Calibri"/>
              </a:defRPr>
            </a:lvl1pPr>
          </a:lstStyle>
          <a:p>
            <a:pPr marL="128905">
              <a:lnSpc>
                <a:spcPts val="1215"/>
              </a:lnSpc>
            </a:pPr>
            <a:fld id="{81D60167-4931-47E6-BA6A-407CBD079E47}" type="slidenum">
              <a:rPr spc="-50" dirty="0">
                <a:solidFill>
                  <a:srgbClr val="FFFFFF"/>
                </a:solidFill>
              </a:rPr>
              <a:t>‹#›</a:t>
            </a:fld>
            <a:endParaRPr spc="-5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2170430"/>
          </a:xfrm>
          <a:custGeom>
            <a:avLst/>
            <a:gdLst/>
            <a:ahLst/>
            <a:cxnLst/>
            <a:rect l="l" t="t" r="r" b="b"/>
            <a:pathLst>
              <a:path w="12192000" h="2170430">
                <a:moveTo>
                  <a:pt x="12192000" y="0"/>
                </a:moveTo>
                <a:lnTo>
                  <a:pt x="0" y="0"/>
                </a:lnTo>
                <a:lnTo>
                  <a:pt x="0" y="2170176"/>
                </a:lnTo>
                <a:lnTo>
                  <a:pt x="12192000" y="21701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D6E1E7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33E5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15"/>
              </a:lnSpc>
            </a:pPr>
            <a:r>
              <a:rPr spc="80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070"/>
                </a:solidFill>
                <a:latin typeface="Calibri"/>
                <a:cs typeface="Calibri"/>
              </a:defRPr>
            </a:lvl1pPr>
          </a:lstStyle>
          <a:p>
            <a:pPr marL="128905">
              <a:lnSpc>
                <a:spcPts val="1215"/>
              </a:lnSpc>
            </a:pPr>
            <a:fld id="{81D60167-4931-47E6-BA6A-407CBD079E47}" type="slidenum">
              <a:rPr spc="-50" dirty="0">
                <a:solidFill>
                  <a:srgbClr val="FFFFFF"/>
                </a:solidFill>
              </a:rPr>
              <a:t>‹#›</a:t>
            </a:fld>
            <a:endParaRPr spc="-5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15"/>
              </a:lnSpc>
            </a:pPr>
            <a:r>
              <a:rPr spc="80" dirty="0"/>
              <a:t>2023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070"/>
                </a:solidFill>
                <a:latin typeface="Calibri"/>
                <a:cs typeface="Calibri"/>
              </a:defRPr>
            </a:lvl1pPr>
          </a:lstStyle>
          <a:p>
            <a:pPr marL="128905">
              <a:lnSpc>
                <a:spcPts val="1215"/>
              </a:lnSpc>
            </a:pPr>
            <a:fld id="{81D60167-4931-47E6-BA6A-407CBD079E47}" type="slidenum">
              <a:rPr spc="-50" dirty="0">
                <a:solidFill>
                  <a:srgbClr val="FFFFFF"/>
                </a:solidFill>
              </a:rPr>
              <a:t>‹#›</a:t>
            </a:fld>
            <a:endParaRPr spc="-5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8961" y="297941"/>
            <a:ext cx="11157584" cy="2042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33E5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6939" y="6469548"/>
            <a:ext cx="391159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15"/>
              </a:lnSpc>
            </a:pPr>
            <a:r>
              <a:rPr spc="80" dirty="0"/>
              <a:t>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41380" y="6469548"/>
            <a:ext cx="271779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767070"/>
                </a:solidFill>
                <a:latin typeface="Calibri"/>
                <a:cs typeface="Calibri"/>
              </a:defRPr>
            </a:lvl1pPr>
          </a:lstStyle>
          <a:p>
            <a:pPr marL="128905">
              <a:lnSpc>
                <a:spcPts val="1215"/>
              </a:lnSpc>
            </a:pPr>
            <a:fld id="{81D60167-4931-47E6-BA6A-407CBD079E47}" type="slidenum">
              <a:rPr spc="-50" dirty="0">
                <a:solidFill>
                  <a:srgbClr val="FFFFFF"/>
                </a:solidFill>
              </a:rPr>
              <a:t>‹#›</a:t>
            </a:fld>
            <a:endParaRPr spc="-50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africaopendata.org/dataset/health-facilities-in-kenya" TargetMode="External"/><Relationship Id="rId4" Type="http://schemas.openxmlformats.org/officeDocument/2006/relationships/hyperlink" Target="https://africaopendata.org/dataset/2019-kenya-population-and-housing-censu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825246-6F7C-405D-934D-CCEF9E49CD07}"/>
              </a:ext>
            </a:extLst>
          </p:cNvPr>
          <p:cNvSpPr txBox="1"/>
          <p:nvPr/>
        </p:nvSpPr>
        <p:spPr>
          <a:xfrm>
            <a:off x="0" y="3810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odoni MT Black" panose="02070A03080606020203" pitchFamily="18" charset="0"/>
              </a:rPr>
              <a:t>ANALYSIS OF HEALTH FACILITIES IN NAIROBI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2105" y="210017"/>
            <a:ext cx="6329680" cy="698909"/>
          </a:xfrm>
          <a:prstGeom prst="rect">
            <a:avLst/>
          </a:prstGeom>
          <a:ln w="28575">
            <a:solidFill>
              <a:srgbClr val="466977"/>
            </a:solidFill>
          </a:ln>
        </p:spPr>
        <p:txBody>
          <a:bodyPr vert="horz" wrap="square" lIns="0" tIns="326390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2570"/>
              </a:spcBef>
            </a:pPr>
            <a:r>
              <a:rPr lang="en-US" spc="155" dirty="0">
                <a:solidFill>
                  <a:srgbClr val="466977"/>
                </a:solidFill>
              </a:rPr>
              <a:t>Summary</a:t>
            </a:r>
            <a:endParaRPr spc="155" dirty="0">
              <a:solidFill>
                <a:srgbClr val="466977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3086"/>
            <a:ext cx="4308347" cy="671491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00601" y="1614698"/>
            <a:ext cx="6240780" cy="88069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525"/>
              </a:spcBef>
            </a:pPr>
            <a:endParaRPr lang="en-US" spc="75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55600" marR="5080" indent="-342900">
              <a:lnSpc>
                <a:spcPct val="125000"/>
              </a:lnSpc>
              <a:spcBef>
                <a:spcPts val="525"/>
              </a:spcBef>
              <a:buFont typeface="+mj-lt"/>
              <a:buAutoNum type="arabicPeriod"/>
            </a:pPr>
            <a:endParaRPr lang="en-US" spc="75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88940" y="6469548"/>
            <a:ext cx="120269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JOAN</a:t>
            </a:r>
            <a:r>
              <a:rPr sz="1200" b="1" spc="2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NJOROGE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905">
              <a:lnSpc>
                <a:spcPts val="1215"/>
              </a:lnSpc>
            </a:pPr>
            <a:fld id="{81D60167-4931-47E6-BA6A-407CBD079E47}" type="slidenum">
              <a:rPr spc="-50" dirty="0">
                <a:solidFill>
                  <a:srgbClr val="FFFFFF"/>
                </a:solidFill>
              </a:rPr>
              <a:t>10</a:t>
            </a:fld>
            <a:endParaRPr spc="-5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2E22E-9109-DE36-3E63-25272A662E41}"/>
              </a:ext>
            </a:extLst>
          </p:cNvPr>
          <p:cNvSpPr txBox="1"/>
          <p:nvPr/>
        </p:nvSpPr>
        <p:spPr>
          <a:xfrm>
            <a:off x="4872105" y="1524000"/>
            <a:ext cx="69388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order to guarantee healthy lives and promote well-being for all people at all ages, the United Nations adopted Sustainable Development Goal 3. </a:t>
            </a:r>
          </a:p>
          <a:p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Implementing these recommendations outlined such as expanding ART services, increasing bed capacity, and providing around-the-clock care,  will bring Nairobi closer to  achieving Sustainable Development Goal 3 for Universal Health Coverage and improve healthcare outcomes for the residents of Nairobi.</a:t>
            </a:r>
          </a:p>
        </p:txBody>
      </p:sp>
    </p:spTree>
    <p:extLst>
      <p:ext uri="{BB962C8B-B14F-4D97-AF65-F5344CB8AC3E}">
        <p14:creationId xmlns:p14="http://schemas.microsoft.com/office/powerpoint/2010/main" val="291440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504697"/>
            <a:ext cx="2743200" cy="615950"/>
          </a:xfrm>
          <a:prstGeom prst="rect">
            <a:avLst/>
          </a:prstGeom>
          <a:ln w="28575">
            <a:solidFill>
              <a:srgbClr val="466977"/>
            </a:solidFill>
          </a:ln>
        </p:spPr>
        <p:txBody>
          <a:bodyPr vert="horz" wrap="square" lIns="0" tIns="175260" rIns="0" bIns="0" rtlCol="0">
            <a:spAutoFit/>
          </a:bodyPr>
          <a:lstStyle/>
          <a:p>
            <a:pPr marL="332105">
              <a:lnSpc>
                <a:spcPct val="100000"/>
              </a:lnSpc>
              <a:spcBef>
                <a:spcPts val="1380"/>
              </a:spcBef>
            </a:pPr>
            <a:r>
              <a:rPr sz="1600" spc="105" dirty="0">
                <a:solidFill>
                  <a:srgbClr val="466977"/>
                </a:solidFill>
                <a:latin typeface="Calibri"/>
                <a:cs typeface="Calibri"/>
              </a:rPr>
              <a:t>ABOUT</a:t>
            </a:r>
            <a:r>
              <a:rPr sz="1600" spc="305" dirty="0">
                <a:solidFill>
                  <a:srgbClr val="466977"/>
                </a:solidFill>
                <a:latin typeface="Calibri"/>
                <a:cs typeface="Calibri"/>
              </a:rPr>
              <a:t> </a:t>
            </a:r>
            <a:r>
              <a:rPr sz="1600" spc="130" dirty="0">
                <a:solidFill>
                  <a:srgbClr val="466977"/>
                </a:solidFill>
                <a:latin typeface="Calibri"/>
                <a:cs typeface="Calibri"/>
              </a:rPr>
              <a:t>THE</a:t>
            </a:r>
            <a:r>
              <a:rPr sz="1600" spc="275" dirty="0">
                <a:solidFill>
                  <a:srgbClr val="466977"/>
                </a:solidFill>
                <a:latin typeface="Calibri"/>
                <a:cs typeface="Calibri"/>
              </a:rPr>
              <a:t> </a:t>
            </a:r>
            <a:r>
              <a:rPr sz="1600" spc="130" dirty="0">
                <a:solidFill>
                  <a:srgbClr val="466977"/>
                </a:solidFill>
                <a:latin typeface="Calibri"/>
                <a:cs typeface="Calibri"/>
              </a:rPr>
              <a:t>PROJECT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91990" y="812672"/>
            <a:ext cx="6131560" cy="11221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highlight>
                  <a:srgbClr val="FAFBFC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The purpose of this analysis is to come up with healthcare solutions specific for the county of Nairobi  that align with Sustainable Development Goal (SDG) 3 for Universal Health</a:t>
            </a:r>
          </a:p>
          <a:p>
            <a:pPr marL="12700" marR="5080">
              <a:lnSpc>
                <a:spcPct val="115300"/>
              </a:lnSpc>
              <a:spcBef>
                <a:spcPts val="100"/>
              </a:spcBef>
            </a:pPr>
            <a:endParaRPr sz="15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71860" y="6396226"/>
            <a:ext cx="299466" cy="34518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80" dirty="0"/>
              <a:t>2023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905">
              <a:lnSpc>
                <a:spcPts val="1215"/>
              </a:lnSpc>
            </a:pPr>
            <a:fld id="{81D60167-4931-47E6-BA6A-407CBD079E47}" type="slidenum">
              <a:rPr spc="-50" dirty="0">
                <a:solidFill>
                  <a:srgbClr val="FFFFFF"/>
                </a:solidFill>
              </a:rPr>
              <a:t>2</a:t>
            </a:fld>
            <a:endParaRPr spc="-50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217625-ECB1-FC17-64DE-4E4D3980CABB}"/>
              </a:ext>
            </a:extLst>
          </p:cNvPr>
          <p:cNvSpPr txBox="1"/>
          <p:nvPr/>
        </p:nvSpPr>
        <p:spPr>
          <a:xfrm>
            <a:off x="152400" y="1981200"/>
            <a:ext cx="1173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effectLst/>
                <a:highlight>
                  <a:srgbClr val="FAFBFC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The data used for this analysis is population data from </a:t>
            </a:r>
            <a:r>
              <a:rPr lang="en-US" dirty="0">
                <a:solidFill>
                  <a:schemeClr val="tx1"/>
                </a:solidFill>
                <a:effectLst/>
                <a:highlight>
                  <a:srgbClr val="FAFBFC"/>
                </a:highlight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https://africaopendata.org/dataset/2019-kenya-population-and-housing-census</a:t>
            </a:r>
            <a:r>
              <a:rPr lang="en-US" dirty="0">
                <a:solidFill>
                  <a:schemeClr val="tx1"/>
                </a:solidFill>
                <a:effectLst/>
                <a:highlight>
                  <a:srgbClr val="FAFBFC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 and health facilities data from </a:t>
            </a:r>
            <a:r>
              <a:rPr lang="en-US" dirty="0">
                <a:solidFill>
                  <a:schemeClr val="tx1"/>
                </a:solidFill>
                <a:effectLst/>
                <a:highlight>
                  <a:srgbClr val="FAFBFC"/>
                </a:highlight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https://africaopendata.org/dataset/health-facilities-in-kenya</a:t>
            </a:r>
            <a:endParaRPr lang="en-US" dirty="0">
              <a:solidFill>
                <a:schemeClr val="tx1"/>
              </a:solidFill>
              <a:effectLst/>
              <a:highlight>
                <a:srgbClr val="FAFBFC"/>
              </a:highlight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  <a:effectLst/>
              <a:highlight>
                <a:srgbClr val="FAFBFC"/>
              </a:highlight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effectLst/>
                <a:highlight>
                  <a:srgbClr val="FAFBFC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Meaning of columns</a:t>
            </a:r>
          </a:p>
          <a:p>
            <a:r>
              <a:rPr lang="en-US" dirty="0">
                <a:solidFill>
                  <a:schemeClr val="tx1"/>
                </a:solidFill>
                <a:effectLst/>
                <a:highlight>
                  <a:srgbClr val="FAFBFC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- (ART) is an abbreviation for antiretroviral therapy, which is a medical treatment for people infected with HIV.</a:t>
            </a:r>
          </a:p>
          <a:p>
            <a:r>
              <a:rPr lang="en-US" dirty="0">
                <a:solidFill>
                  <a:schemeClr val="tx1"/>
                </a:solidFill>
                <a:effectLst/>
                <a:highlight>
                  <a:srgbClr val="FAFBFC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</a:p>
          <a:p>
            <a:r>
              <a:rPr lang="en-US" dirty="0">
                <a:solidFill>
                  <a:schemeClr val="tx1"/>
                </a:solidFill>
                <a:effectLst/>
                <a:highlight>
                  <a:srgbClr val="FAFBFC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- (C-IMCI) stands for Community-based Integrated Management of Childhood Illnesses, that focuses on the health and well-being of the child. CIMCI aims to reduce preventable mortality, minimize illness and disability and promote healthy growth and development of children under five years of age.</a:t>
            </a:r>
          </a:p>
          <a:p>
            <a:endParaRPr lang="en-US" dirty="0">
              <a:solidFill>
                <a:schemeClr val="tx1"/>
              </a:solidFill>
              <a:effectLst/>
              <a:highlight>
                <a:srgbClr val="FAFBFC"/>
              </a:highlight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effectLst/>
                <a:highlight>
                  <a:srgbClr val="FAFBFC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- (FP) Family Practitioner gives personal, primary, and continuing care to individuals irrespective of age, sex, or illness.</a:t>
            </a:r>
          </a:p>
          <a:p>
            <a:endParaRPr lang="en-US" dirty="0">
              <a:solidFill>
                <a:schemeClr val="tx1"/>
              </a:solidFill>
              <a:effectLst/>
              <a:highlight>
                <a:srgbClr val="FAFBFC"/>
              </a:highlight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effectLst/>
                <a:highlight>
                  <a:srgbClr val="FAFBFC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- (IPD) is an abbreviation for In-patient department, which is a medical facility within a hospital or healthcare center where individuals are admitted for medical treatment or surgery to manage complex medical conditions, diseases, or illnesses.</a:t>
            </a:r>
          </a:p>
          <a:p>
            <a:r>
              <a:rPr lang="en-US" dirty="0">
                <a:solidFill>
                  <a:schemeClr val="tx1"/>
                </a:solidFill>
                <a:effectLst/>
                <a:highlight>
                  <a:srgbClr val="FAFBFC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5390" y="432054"/>
            <a:ext cx="6329680" cy="698909"/>
          </a:xfrm>
          <a:prstGeom prst="rect">
            <a:avLst/>
          </a:prstGeom>
          <a:ln w="28575">
            <a:solidFill>
              <a:srgbClr val="466977"/>
            </a:solidFill>
          </a:ln>
        </p:spPr>
        <p:txBody>
          <a:bodyPr vert="horz" wrap="square" lIns="0" tIns="326390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2570"/>
              </a:spcBef>
            </a:pPr>
            <a:r>
              <a:rPr lang="en-US" spc="145" dirty="0">
                <a:solidFill>
                  <a:srgbClr val="466977"/>
                </a:solidFill>
              </a:rPr>
              <a:t>ANALYSIS</a:t>
            </a:r>
            <a:r>
              <a:rPr spc="325" dirty="0">
                <a:solidFill>
                  <a:srgbClr val="466977"/>
                </a:solidFill>
              </a:rPr>
              <a:t> </a:t>
            </a:r>
            <a:r>
              <a:rPr spc="190" dirty="0">
                <a:solidFill>
                  <a:srgbClr val="466977"/>
                </a:solidFill>
              </a:rPr>
              <a:t>SETBACK</a:t>
            </a:r>
            <a:r>
              <a:rPr lang="en-US" spc="190" dirty="0">
                <a:solidFill>
                  <a:srgbClr val="466977"/>
                </a:solidFill>
              </a:rPr>
              <a:t>S</a:t>
            </a:r>
            <a:endParaRPr spc="155" dirty="0">
              <a:solidFill>
                <a:srgbClr val="466977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0710"/>
            <a:ext cx="4308347" cy="64625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00601" y="1614698"/>
            <a:ext cx="6240780" cy="4535537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355600" marR="5080" indent="-342900">
              <a:lnSpc>
                <a:spcPct val="125000"/>
              </a:lnSpc>
              <a:spcBef>
                <a:spcPts val="525"/>
              </a:spcBef>
              <a:buFont typeface="+mj-lt"/>
              <a:buAutoNum type="arabicPeriod"/>
            </a:pPr>
            <a:r>
              <a:rPr lang="en-US" spc="75" dirty="0">
                <a:latin typeface="Segoe UI Light" panose="020B0502040204020203" pitchFamily="34" charset="0"/>
                <a:cs typeface="Segoe UI Light" panose="020B0502040204020203" pitchFamily="34" charset="0"/>
              </a:rPr>
              <a:t>Quite a number of columns did not have any information.</a:t>
            </a:r>
          </a:p>
          <a:p>
            <a:pPr marL="355600" marR="5080" indent="-342900">
              <a:lnSpc>
                <a:spcPct val="125000"/>
              </a:lnSpc>
              <a:spcBef>
                <a:spcPts val="525"/>
              </a:spcBef>
              <a:buFont typeface="+mj-lt"/>
              <a:buAutoNum type="arabicPeriod"/>
            </a:pPr>
            <a:r>
              <a:rPr lang="en-US" spc="75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job title column contained numerous missing data points, and the null values were left unfilled due to the sensitivity of the information. </a:t>
            </a:r>
          </a:p>
          <a:p>
            <a:pPr marL="355600" marR="5080" indent="-342900">
              <a:lnSpc>
                <a:spcPct val="125000"/>
              </a:lnSpc>
              <a:spcBef>
                <a:spcPts val="525"/>
              </a:spcBef>
              <a:buFont typeface="+mj-lt"/>
              <a:buAutoNum type="arabicPeriod"/>
            </a:pPr>
            <a:r>
              <a:rPr lang="en-US" spc="75" dirty="0">
                <a:latin typeface="Segoe UI Light" panose="020B0502040204020203" pitchFamily="34" charset="0"/>
                <a:cs typeface="Segoe UI Light" panose="020B0502040204020203" pitchFamily="34" charset="0"/>
              </a:rPr>
              <a:t>There was a discrepancy between the constituencies in the population and health facilities data frames: the health facilities data frame did not include Njiru constituency, and the population data frame did not include Ruaraka.</a:t>
            </a:r>
          </a:p>
          <a:p>
            <a:pPr marL="355600" marR="5080" indent="-342900">
              <a:lnSpc>
                <a:spcPct val="125000"/>
              </a:lnSpc>
              <a:spcBef>
                <a:spcPts val="525"/>
              </a:spcBef>
              <a:buFont typeface="+mj-lt"/>
              <a:buAutoNum type="arabicPeriod"/>
            </a:pPr>
            <a:endParaRPr lang="en-US" spc="75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55600" marR="5080" indent="-342900">
              <a:lnSpc>
                <a:spcPct val="125000"/>
              </a:lnSpc>
              <a:spcBef>
                <a:spcPts val="525"/>
              </a:spcBef>
              <a:buFont typeface="+mj-lt"/>
              <a:buAutoNum type="arabicPeriod"/>
            </a:pPr>
            <a:endParaRPr lang="en-US" spc="75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88940" y="6469548"/>
            <a:ext cx="120269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JOAN</a:t>
            </a:r>
            <a:r>
              <a:rPr sz="1200" b="1" spc="2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NJOROGE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905">
              <a:lnSpc>
                <a:spcPts val="1215"/>
              </a:lnSpc>
            </a:pPr>
            <a:fld id="{81D60167-4931-47E6-BA6A-407CBD079E47}" type="slidenum">
              <a:rPr spc="-50" dirty="0">
                <a:solidFill>
                  <a:srgbClr val="FFFFFF"/>
                </a:solidFill>
              </a:rPr>
              <a:t>3</a:t>
            </a:fld>
            <a:endParaRPr spc="-5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409479"/>
            <a:ext cx="4038600" cy="545021"/>
          </a:xfrm>
          <a:prstGeom prst="rect">
            <a:avLst/>
          </a:prstGeom>
          <a:solidFill>
            <a:srgbClr val="9ACF20">
              <a:alpha val="10195"/>
            </a:srgbClr>
          </a:solidFill>
          <a:ln w="28575">
            <a:solidFill>
              <a:srgbClr val="466977"/>
            </a:solidFill>
          </a:ln>
        </p:spPr>
        <p:txBody>
          <a:bodyPr vert="horz" wrap="square" lIns="0" tIns="173990" rIns="0" bIns="0" rtlCol="0">
            <a:spAutoFit/>
          </a:bodyPr>
          <a:lstStyle/>
          <a:p>
            <a:pPr marL="857885" marR="111760" indent="-756285" algn="l">
              <a:lnSpc>
                <a:spcPct val="100000"/>
              </a:lnSpc>
              <a:spcBef>
                <a:spcPts val="1370"/>
              </a:spcBef>
            </a:pPr>
            <a:r>
              <a:rPr lang="en-US" sz="2400" dirty="0">
                <a:latin typeface="Calibri"/>
                <a:cs typeface="Calibri"/>
              </a:rPr>
              <a:t>Distribution of Health Facilities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4840" y="1793258"/>
            <a:ext cx="7604760" cy="384998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80" dirty="0"/>
              <a:t>2023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88940" y="6469548"/>
            <a:ext cx="120269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JOAN</a:t>
            </a:r>
            <a:r>
              <a:rPr sz="1200" b="1" spc="2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NJOROGE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905">
              <a:lnSpc>
                <a:spcPts val="1215"/>
              </a:lnSpc>
            </a:pPr>
            <a:fld id="{81D60167-4931-47E6-BA6A-407CBD079E47}" type="slidenum">
              <a:rPr spc="-50" dirty="0">
                <a:solidFill>
                  <a:srgbClr val="FFFFFF"/>
                </a:solidFill>
              </a:rPr>
              <a:t>4</a:t>
            </a:fld>
            <a:endParaRPr spc="-5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3F17F-FA24-E3E2-1FFC-DE30957F14FA}"/>
              </a:ext>
            </a:extLst>
          </p:cNvPr>
          <p:cNvSpPr txBox="1"/>
          <p:nvPr/>
        </p:nvSpPr>
        <p:spPr>
          <a:xfrm>
            <a:off x="85090" y="1427953"/>
            <a:ext cx="4182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Medical clinics are the most common types of medical facilities in Nairobi accounting for 47.47% of the total number of facilities in the county followed by dispensaries at 22.16%.</a:t>
            </a:r>
          </a:p>
          <a:p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Sub-districts hospitals, eye clinics,  district health offices and radiology units are the least common health facilities with a percentage of 0.11%.</a:t>
            </a:r>
          </a:p>
          <a:p>
            <a:pPr algn="just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Maternity homes account for 1.69% of the total number of health facilities.</a:t>
            </a:r>
          </a:p>
          <a:p>
            <a:pPr algn="just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210018"/>
            <a:ext cx="3886200" cy="545021"/>
          </a:xfrm>
          <a:prstGeom prst="rect">
            <a:avLst/>
          </a:prstGeom>
          <a:solidFill>
            <a:srgbClr val="9ACF20">
              <a:alpha val="10195"/>
            </a:srgbClr>
          </a:solidFill>
          <a:ln w="28575">
            <a:solidFill>
              <a:srgbClr val="466977"/>
            </a:solidFill>
          </a:ln>
        </p:spPr>
        <p:txBody>
          <a:bodyPr vert="horz" wrap="square" lIns="0" tIns="173990" rIns="0" bIns="0" rtlCol="0">
            <a:spAutoFit/>
          </a:bodyPr>
          <a:lstStyle/>
          <a:p>
            <a:pPr marL="857885" marR="111760" indent="-756285" algn="l">
              <a:lnSpc>
                <a:spcPct val="100000"/>
              </a:lnSpc>
              <a:spcBef>
                <a:spcPts val="1370"/>
              </a:spcBef>
            </a:pPr>
            <a:r>
              <a:rPr lang="en-US" sz="2400" dirty="0">
                <a:latin typeface="Calibri"/>
                <a:cs typeface="Calibri"/>
              </a:rPr>
              <a:t>Hospitals and Constituencies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4840" y="1834650"/>
            <a:ext cx="7604760" cy="376720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80" dirty="0"/>
              <a:t>2023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88940" y="6469548"/>
            <a:ext cx="120269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JOAN</a:t>
            </a:r>
            <a:r>
              <a:rPr sz="1200" b="1" spc="2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NJOROGE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905">
              <a:lnSpc>
                <a:spcPts val="1215"/>
              </a:lnSpc>
            </a:pPr>
            <a:fld id="{81D60167-4931-47E6-BA6A-407CBD079E47}" type="slidenum">
              <a:rPr spc="-50" dirty="0">
                <a:solidFill>
                  <a:srgbClr val="FFFFFF"/>
                </a:solidFill>
              </a:rPr>
              <a:t>5</a:t>
            </a:fld>
            <a:endParaRPr spc="-5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3F17F-FA24-E3E2-1FFC-DE30957F14FA}"/>
              </a:ext>
            </a:extLst>
          </p:cNvPr>
          <p:cNvSpPr txBox="1"/>
          <p:nvPr/>
        </p:nvSpPr>
        <p:spPr>
          <a:xfrm>
            <a:off x="85090" y="1427953"/>
            <a:ext cx="41059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Embakasi with a population of 308,654 has the highest number of medical facilities (143) followed by starehe (134) with a population of 185,777.</a:t>
            </a:r>
          </a:p>
          <a:p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Despite having the largest population of 988,808 ,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kamukunji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has a very low number of medical facilities (50).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Dagoretti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on the other hand with the same population has 96 health facilities, which is still low.</a:t>
            </a:r>
          </a:p>
          <a:p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Mathare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with a population of (206,564) has the lowest distribution of medical facilities (16).</a:t>
            </a:r>
          </a:p>
        </p:txBody>
      </p:sp>
    </p:spTree>
    <p:extLst>
      <p:ext uri="{BB962C8B-B14F-4D97-AF65-F5344CB8AC3E}">
        <p14:creationId xmlns:p14="http://schemas.microsoft.com/office/powerpoint/2010/main" val="184432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210018"/>
            <a:ext cx="3886200" cy="545021"/>
          </a:xfrm>
          <a:prstGeom prst="rect">
            <a:avLst/>
          </a:prstGeom>
          <a:solidFill>
            <a:srgbClr val="9ACF20">
              <a:alpha val="10195"/>
            </a:srgbClr>
          </a:solidFill>
          <a:ln w="28575">
            <a:solidFill>
              <a:srgbClr val="466977"/>
            </a:solidFill>
          </a:ln>
        </p:spPr>
        <p:txBody>
          <a:bodyPr vert="horz" wrap="square" lIns="0" tIns="173990" rIns="0" bIns="0" rtlCol="0">
            <a:spAutoFit/>
          </a:bodyPr>
          <a:lstStyle/>
          <a:p>
            <a:pPr marL="857885" marR="111760" indent="-756285" algn="l">
              <a:lnSpc>
                <a:spcPct val="100000"/>
              </a:lnSpc>
              <a:spcBef>
                <a:spcPts val="1370"/>
              </a:spcBef>
            </a:pPr>
            <a:r>
              <a:rPr lang="en-US" sz="2400" dirty="0">
                <a:latin typeface="Calibri"/>
                <a:cs typeface="Calibri"/>
              </a:rPr>
              <a:t>ART Distribution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8559" y="1834650"/>
            <a:ext cx="7577321" cy="376720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80" dirty="0"/>
              <a:t>2023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88940" y="6469548"/>
            <a:ext cx="120269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JOAN</a:t>
            </a:r>
            <a:r>
              <a:rPr sz="1200" b="1" spc="2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NJOROGE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905">
              <a:lnSpc>
                <a:spcPts val="1215"/>
              </a:lnSpc>
            </a:pPr>
            <a:fld id="{81D60167-4931-47E6-BA6A-407CBD079E47}" type="slidenum">
              <a:rPr spc="-50" dirty="0">
                <a:solidFill>
                  <a:srgbClr val="FFFFFF"/>
                </a:solidFill>
              </a:rPr>
              <a:t>6</a:t>
            </a:fld>
            <a:endParaRPr spc="-5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3F17F-FA24-E3E2-1FFC-DE30957F14FA}"/>
              </a:ext>
            </a:extLst>
          </p:cNvPr>
          <p:cNvSpPr txBox="1"/>
          <p:nvPr/>
        </p:nvSpPr>
        <p:spPr>
          <a:xfrm>
            <a:off x="85090" y="914400"/>
            <a:ext cx="418211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67% of district hospitals offer ART services. </a:t>
            </a:r>
          </a:p>
          <a:p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Only 23% of health centers offer ART services</a:t>
            </a:r>
          </a:p>
          <a:p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 medical center offers ART services.</a:t>
            </a:r>
          </a:p>
          <a:p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Only 12% of Nursing Homes offer ART services.</a:t>
            </a:r>
          </a:p>
          <a:p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Only 5% of Medical clinics, offer ART services.</a:t>
            </a:r>
          </a:p>
          <a:p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- Only 20% of maternity homes offer ART services</a:t>
            </a:r>
          </a:p>
        </p:txBody>
      </p:sp>
    </p:spTree>
    <p:extLst>
      <p:ext uri="{BB962C8B-B14F-4D97-AF65-F5344CB8AC3E}">
        <p14:creationId xmlns:p14="http://schemas.microsoft.com/office/powerpoint/2010/main" val="308578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210018"/>
            <a:ext cx="3886200" cy="545021"/>
          </a:xfrm>
          <a:prstGeom prst="rect">
            <a:avLst/>
          </a:prstGeom>
          <a:solidFill>
            <a:srgbClr val="9ACF20">
              <a:alpha val="10195"/>
            </a:srgbClr>
          </a:solidFill>
          <a:ln w="28575">
            <a:solidFill>
              <a:srgbClr val="466977"/>
            </a:solidFill>
          </a:ln>
        </p:spPr>
        <p:txBody>
          <a:bodyPr vert="horz" wrap="square" lIns="0" tIns="173990" rIns="0" bIns="0" rtlCol="0">
            <a:spAutoFit/>
          </a:bodyPr>
          <a:lstStyle/>
          <a:p>
            <a:pPr marL="857885" marR="111760" indent="-756285" algn="l">
              <a:lnSpc>
                <a:spcPct val="100000"/>
              </a:lnSpc>
              <a:spcBef>
                <a:spcPts val="1370"/>
              </a:spcBef>
            </a:pPr>
            <a:r>
              <a:rPr lang="en-US" sz="2400" dirty="0">
                <a:latin typeface="Calibri"/>
                <a:cs typeface="Calibri"/>
              </a:rPr>
              <a:t>IPD Distribution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8559" y="1834650"/>
            <a:ext cx="7577321" cy="37672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80" dirty="0"/>
              <a:t>2023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88940" y="6469548"/>
            <a:ext cx="120269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JOAN</a:t>
            </a:r>
            <a:r>
              <a:rPr sz="1200" b="1" spc="2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NJOROGE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905">
              <a:lnSpc>
                <a:spcPts val="1215"/>
              </a:lnSpc>
            </a:pPr>
            <a:fld id="{81D60167-4931-47E6-BA6A-407CBD079E47}" type="slidenum">
              <a:rPr spc="-50" dirty="0">
                <a:solidFill>
                  <a:srgbClr val="FFFFFF"/>
                </a:solidFill>
              </a:rPr>
              <a:t>7</a:t>
            </a:fld>
            <a:endParaRPr spc="-5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3F17F-FA24-E3E2-1FFC-DE30957F14FA}"/>
              </a:ext>
            </a:extLst>
          </p:cNvPr>
          <p:cNvSpPr txBox="1"/>
          <p:nvPr/>
        </p:nvSpPr>
        <p:spPr>
          <a:xfrm>
            <a:off x="85090" y="914400"/>
            <a:ext cx="418211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Health centers , other hospitals, nursing homes and maternity homes offer IPD services more frequently than they don’t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significant percentage of medical clinics do not offer IPD services.</a:t>
            </a:r>
          </a:p>
          <a:p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District health offices, eye clinics, eye centers and radiology units do not offer any IPD services which is in alignment with the nature of services they offer</a:t>
            </a:r>
          </a:p>
        </p:txBody>
      </p:sp>
    </p:spTree>
    <p:extLst>
      <p:ext uri="{BB962C8B-B14F-4D97-AF65-F5344CB8AC3E}">
        <p14:creationId xmlns:p14="http://schemas.microsoft.com/office/powerpoint/2010/main" val="361142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2105" y="210017"/>
            <a:ext cx="6329680" cy="698909"/>
          </a:xfrm>
          <a:prstGeom prst="rect">
            <a:avLst/>
          </a:prstGeom>
          <a:ln w="28575">
            <a:solidFill>
              <a:srgbClr val="466977"/>
            </a:solidFill>
          </a:ln>
        </p:spPr>
        <p:txBody>
          <a:bodyPr vert="horz" wrap="square" lIns="0" tIns="326390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2570"/>
              </a:spcBef>
            </a:pPr>
            <a:r>
              <a:rPr lang="en-US" spc="145" dirty="0">
                <a:solidFill>
                  <a:srgbClr val="466977"/>
                </a:solidFill>
              </a:rPr>
              <a:t>Other observations</a:t>
            </a:r>
            <a:endParaRPr spc="155" dirty="0">
              <a:solidFill>
                <a:srgbClr val="466977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0710"/>
            <a:ext cx="4308347" cy="64625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00601" y="1614698"/>
            <a:ext cx="6240780" cy="88069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525"/>
              </a:spcBef>
            </a:pPr>
            <a:endParaRPr lang="en-US" spc="75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55600" marR="5080" indent="-342900">
              <a:lnSpc>
                <a:spcPct val="125000"/>
              </a:lnSpc>
              <a:spcBef>
                <a:spcPts val="525"/>
              </a:spcBef>
              <a:buFont typeface="+mj-lt"/>
              <a:buAutoNum type="arabicPeriod"/>
            </a:pPr>
            <a:endParaRPr lang="en-US" spc="75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88940" y="6469548"/>
            <a:ext cx="120269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JOAN</a:t>
            </a:r>
            <a:r>
              <a:rPr sz="1200" b="1" spc="2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NJOROGE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905">
              <a:lnSpc>
                <a:spcPts val="1215"/>
              </a:lnSpc>
            </a:pPr>
            <a:fld id="{81D60167-4931-47E6-BA6A-407CBD079E47}" type="slidenum">
              <a:rPr spc="-50" dirty="0">
                <a:solidFill>
                  <a:srgbClr val="FFFFFF"/>
                </a:solidFill>
              </a:rPr>
              <a:t>8</a:t>
            </a:fld>
            <a:endParaRPr spc="-50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4C476-3A04-EA94-2B9D-E2BA3F60D921}"/>
              </a:ext>
            </a:extLst>
          </p:cNvPr>
          <p:cNvSpPr txBox="1"/>
          <p:nvPr/>
        </p:nvSpPr>
        <p:spPr>
          <a:xfrm>
            <a:off x="4834769" y="1123418"/>
            <a:ext cx="609777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Majority of the people in charge of the facilities are nursing officers in-charge, with a frequency of 294 constituting  33.07% of all positions.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Medical superintendent are the least officials in charge with a frequency of 25 constituting 2.81% of all positions.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Kenyatta National Hospital , one of 2 referral hospitals, has a bed capacity of 1455.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only Radiology Unit is The Plaza X-Ray Services.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There are 25 nursing homes in Nairobi, accounting for 2.81% of the total health facilities.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VCT Centers account for 6.3% of  the total healthcare facilities.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22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2105" y="210017"/>
            <a:ext cx="6329680" cy="698909"/>
          </a:xfrm>
          <a:prstGeom prst="rect">
            <a:avLst/>
          </a:prstGeom>
          <a:ln w="28575">
            <a:solidFill>
              <a:srgbClr val="466977"/>
            </a:solidFill>
          </a:ln>
        </p:spPr>
        <p:txBody>
          <a:bodyPr vert="horz" wrap="square" lIns="0" tIns="326390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2570"/>
              </a:spcBef>
            </a:pPr>
            <a:r>
              <a:rPr lang="en-US" spc="145" dirty="0">
                <a:solidFill>
                  <a:srgbClr val="466977"/>
                </a:solidFill>
              </a:rPr>
              <a:t>Recommendations</a:t>
            </a:r>
            <a:endParaRPr spc="155" dirty="0">
              <a:solidFill>
                <a:srgbClr val="466977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0710"/>
            <a:ext cx="4308347" cy="654727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00601" y="1614698"/>
            <a:ext cx="6240780" cy="88069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525"/>
              </a:spcBef>
            </a:pPr>
            <a:endParaRPr lang="en-US" spc="75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55600" marR="5080" indent="-342900">
              <a:lnSpc>
                <a:spcPct val="125000"/>
              </a:lnSpc>
              <a:spcBef>
                <a:spcPts val="525"/>
              </a:spcBef>
              <a:buFont typeface="+mj-lt"/>
              <a:buAutoNum type="arabicPeriod"/>
            </a:pPr>
            <a:endParaRPr lang="en-US" spc="75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88940" y="6469548"/>
            <a:ext cx="120269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JOAN</a:t>
            </a:r>
            <a:r>
              <a:rPr sz="1200" b="1" spc="2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NJOROGE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905">
              <a:lnSpc>
                <a:spcPts val="1215"/>
              </a:lnSpc>
            </a:pPr>
            <a:fld id="{81D60167-4931-47E6-BA6A-407CBD079E47}" type="slidenum">
              <a:rPr spc="-50" dirty="0">
                <a:solidFill>
                  <a:srgbClr val="FFFFFF"/>
                </a:solidFill>
              </a:rPr>
              <a:t>9</a:t>
            </a:fld>
            <a:endParaRPr spc="-50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4C476-3A04-EA94-2B9D-E2BA3F60D921}"/>
              </a:ext>
            </a:extLst>
          </p:cNvPr>
          <p:cNvSpPr txBox="1"/>
          <p:nvPr/>
        </p:nvSpPr>
        <p:spPr>
          <a:xfrm>
            <a:off x="4834769" y="1123418"/>
            <a:ext cx="609777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Training programs and awareness campaigns for healthcare providers, about the importance of ART services in HIV/AIDS management. 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Increase the number of healthcare facilities in highly populated areas to ensure better access to healthcare services for residents.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Provide incentives and support to facilities, to facilitate 24-hour care and weekend services, ensuring access of medical attention to individuals at any time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Invest in the infrastructure of healthcare facilities to support the delivery of C-IMCI services. This can help in promoting development among children under five years of age.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Facilities should consider offering inpatient services. This can act as short term care or temporary accommodation, ensuring quick intervention if necessary and prompt treatment of individuals within the same facility.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521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907</Words>
  <Application>Microsoft Office PowerPoint</Application>
  <PresentationFormat>Widescreen</PresentationFormat>
  <Paragraphs>97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Bodoni MT Black</vt:lpstr>
      <vt:lpstr>Calibri</vt:lpstr>
      <vt:lpstr>Dubai Medium</vt:lpstr>
      <vt:lpstr>Segoe UI Light</vt:lpstr>
      <vt:lpstr>Office Theme</vt:lpstr>
      <vt:lpstr>PowerPoint Presentation</vt:lpstr>
      <vt:lpstr>PowerPoint Presentation</vt:lpstr>
      <vt:lpstr>ANALYSIS SETBACKS</vt:lpstr>
      <vt:lpstr>PowerPoint Presentation</vt:lpstr>
      <vt:lpstr>PowerPoint Presentation</vt:lpstr>
      <vt:lpstr>PowerPoint Presentation</vt:lpstr>
      <vt:lpstr>PowerPoint Presentation</vt:lpstr>
      <vt:lpstr>Other observations</vt:lpstr>
      <vt:lpstr>Recommendations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TANZANIA WATER WELLS PREDICTIONS</dc:title>
  <dc:creator>joan wanjiru</dc:creator>
  <cp:lastModifiedBy>joan wanjiru</cp:lastModifiedBy>
  <cp:revision>3</cp:revision>
  <dcterms:created xsi:type="dcterms:W3CDTF">2024-06-07T01:19:24Z</dcterms:created>
  <dcterms:modified xsi:type="dcterms:W3CDTF">2024-06-07T05:06:13Z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2023-11-15T00:00:00Z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2024-06-07T00:00:00Z</vt:filetime>
  </property>
  <property fmtid="{D5CDD505-2E9C-101B-9397-08002B2CF9AE}" pid="5" name="Producer">
    <vt:lpwstr>Microsoft® PowerPoint® LTSC</vt:lpwstr>
  </property>
</Properties>
</file>