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ntonio Ultra-Bold" charset="1" panose="02000803000000000000"/>
      <p:regular r:id="rId17"/>
    </p:embeddedFont>
    <p:embeddedFont>
      <p:font typeface="Poppins" charset="1" panose="00000500000000000000"/>
      <p:regular r:id="rId18"/>
    </p:embeddedFont>
    <p:embeddedFont>
      <p:font typeface="Antonio Bold" charset="1" panose="02000803000000000000"/>
      <p:regular r:id="rId19"/>
    </p:embeddedFont>
    <p:embeddedFont>
      <p:font typeface="Poppins Italics" charset="1" panose="00000500000000000000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85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34345" y="1028700"/>
            <a:ext cx="7960083" cy="12060732"/>
          </a:xfrm>
          <a:custGeom>
            <a:avLst/>
            <a:gdLst/>
            <a:ahLst/>
            <a:cxnLst/>
            <a:rect r="r" b="b" t="t" l="l"/>
            <a:pathLst>
              <a:path h="12060732" w="7960083">
                <a:moveTo>
                  <a:pt x="0" y="0"/>
                </a:moveTo>
                <a:lnTo>
                  <a:pt x="7960083" y="0"/>
                </a:lnTo>
                <a:lnTo>
                  <a:pt x="7960083" y="12060732"/>
                </a:lnTo>
                <a:lnTo>
                  <a:pt x="0" y="1206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5727170"/>
            <a:ext cx="5819918" cy="157010"/>
            <a:chOff x="0" y="0"/>
            <a:chExt cx="1532818" cy="413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32818" cy="41352"/>
            </a:xfrm>
            <a:custGeom>
              <a:avLst/>
              <a:gdLst/>
              <a:ahLst/>
              <a:cxnLst/>
              <a:rect r="r" b="b" t="t" l="l"/>
              <a:pathLst>
                <a:path h="41352" w="1532818">
                  <a:moveTo>
                    <a:pt x="20676" y="0"/>
                  </a:moveTo>
                  <a:lnTo>
                    <a:pt x="1512142" y="0"/>
                  </a:lnTo>
                  <a:cubicBezTo>
                    <a:pt x="1517625" y="0"/>
                    <a:pt x="1522884" y="2178"/>
                    <a:pt x="1526762" y="6056"/>
                  </a:cubicBezTo>
                  <a:cubicBezTo>
                    <a:pt x="1530640" y="9933"/>
                    <a:pt x="1532818" y="15192"/>
                    <a:pt x="1532818" y="20676"/>
                  </a:cubicBezTo>
                  <a:lnTo>
                    <a:pt x="1532818" y="20676"/>
                  </a:lnTo>
                  <a:cubicBezTo>
                    <a:pt x="1532818" y="32095"/>
                    <a:pt x="1523561" y="41352"/>
                    <a:pt x="1512142" y="41352"/>
                  </a:cubicBezTo>
                  <a:lnTo>
                    <a:pt x="20676" y="41352"/>
                  </a:lnTo>
                  <a:cubicBezTo>
                    <a:pt x="15192" y="41352"/>
                    <a:pt x="9933" y="39174"/>
                    <a:pt x="6056" y="35296"/>
                  </a:cubicBezTo>
                  <a:cubicBezTo>
                    <a:pt x="2178" y="31419"/>
                    <a:pt x="0" y="26160"/>
                    <a:pt x="0" y="20676"/>
                  </a:cubicBezTo>
                  <a:lnTo>
                    <a:pt x="0" y="20676"/>
                  </a:lnTo>
                  <a:cubicBezTo>
                    <a:pt x="0" y="15192"/>
                    <a:pt x="2178" y="9933"/>
                    <a:pt x="6056" y="6056"/>
                  </a:cubicBezTo>
                  <a:cubicBezTo>
                    <a:pt x="9933" y="2178"/>
                    <a:pt x="15192" y="0"/>
                    <a:pt x="206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32818" cy="79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368813" y="423496"/>
            <a:ext cx="1325616" cy="1294283"/>
          </a:xfrm>
          <a:custGeom>
            <a:avLst/>
            <a:gdLst/>
            <a:ahLst/>
            <a:cxnLst/>
            <a:rect r="r" b="b" t="t" l="l"/>
            <a:pathLst>
              <a:path h="1294283" w="1325616">
                <a:moveTo>
                  <a:pt x="0" y="0"/>
                </a:moveTo>
                <a:lnTo>
                  <a:pt x="1325615" y="0"/>
                </a:lnTo>
                <a:lnTo>
                  <a:pt x="1325615" y="1294283"/>
                </a:lnTo>
                <a:lnTo>
                  <a:pt x="0" y="1294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67686" y="575896"/>
            <a:ext cx="9821260" cy="519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0"/>
              </a:lnSpc>
            </a:pPr>
            <a:r>
              <a:rPr lang="en-US" b="true" sz="1263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HEALTH CARE FACILITIES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397396"/>
            <a:ext cx="7204647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Empowering Wellness, One Facility At A Time.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85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548219" y="-2859386"/>
            <a:ext cx="9569467" cy="14665905"/>
            <a:chOff x="0" y="0"/>
            <a:chExt cx="691421" cy="1059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1421" cy="1059653"/>
            </a:xfrm>
            <a:custGeom>
              <a:avLst/>
              <a:gdLst/>
              <a:ahLst/>
              <a:cxnLst/>
              <a:rect r="r" b="b" t="t" l="l"/>
              <a:pathLst>
                <a:path h="1059653" w="691421">
                  <a:moveTo>
                    <a:pt x="230598" y="19070"/>
                  </a:moveTo>
                  <a:cubicBezTo>
                    <a:pt x="265931" y="7556"/>
                    <a:pt x="306345" y="0"/>
                    <a:pt x="345897" y="0"/>
                  </a:cubicBezTo>
                  <a:cubicBezTo>
                    <a:pt x="385450" y="0"/>
                    <a:pt x="423510" y="6476"/>
                    <a:pt x="458583" y="17990"/>
                  </a:cubicBezTo>
                  <a:cubicBezTo>
                    <a:pt x="459331" y="18350"/>
                    <a:pt x="460077" y="18350"/>
                    <a:pt x="460823" y="18710"/>
                  </a:cubicBezTo>
                  <a:cubicBezTo>
                    <a:pt x="592540" y="64765"/>
                    <a:pt x="689555" y="186379"/>
                    <a:pt x="691421" y="333985"/>
                  </a:cubicBezTo>
                  <a:lnTo>
                    <a:pt x="691421" y="1059653"/>
                  </a:lnTo>
                  <a:lnTo>
                    <a:pt x="0" y="1059653"/>
                  </a:lnTo>
                  <a:lnTo>
                    <a:pt x="0" y="334524"/>
                  </a:lnTo>
                  <a:cubicBezTo>
                    <a:pt x="1866" y="185660"/>
                    <a:pt x="97388" y="64045"/>
                    <a:pt x="230598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691421" cy="970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36292" y="1751079"/>
            <a:ext cx="3253341" cy="47625"/>
            <a:chOff x="0" y="0"/>
            <a:chExt cx="856847" cy="125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6847" cy="12543"/>
            </a:xfrm>
            <a:custGeom>
              <a:avLst/>
              <a:gdLst/>
              <a:ahLst/>
              <a:cxnLst/>
              <a:rect r="r" b="b" t="t" l="l"/>
              <a:pathLst>
                <a:path h="12543" w="856847">
                  <a:moveTo>
                    <a:pt x="6272" y="0"/>
                  </a:moveTo>
                  <a:lnTo>
                    <a:pt x="850575" y="0"/>
                  </a:lnTo>
                  <a:cubicBezTo>
                    <a:pt x="852239" y="0"/>
                    <a:pt x="853834" y="661"/>
                    <a:pt x="855010" y="1837"/>
                  </a:cubicBezTo>
                  <a:cubicBezTo>
                    <a:pt x="856186" y="3013"/>
                    <a:pt x="856847" y="4608"/>
                    <a:pt x="856847" y="6272"/>
                  </a:cubicBezTo>
                  <a:lnTo>
                    <a:pt x="856847" y="6272"/>
                  </a:lnTo>
                  <a:cubicBezTo>
                    <a:pt x="856847" y="7935"/>
                    <a:pt x="856186" y="9530"/>
                    <a:pt x="855010" y="10706"/>
                  </a:cubicBezTo>
                  <a:cubicBezTo>
                    <a:pt x="853834" y="11882"/>
                    <a:pt x="852239" y="12543"/>
                    <a:pt x="850575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56847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737499" y="0"/>
            <a:ext cx="1550501" cy="1751079"/>
          </a:xfrm>
          <a:custGeom>
            <a:avLst/>
            <a:gdLst/>
            <a:ahLst/>
            <a:cxnLst/>
            <a:rect r="r" b="b" t="t" l="l"/>
            <a:pathLst>
              <a:path h="1751079" w="1550501">
                <a:moveTo>
                  <a:pt x="0" y="0"/>
                </a:moveTo>
                <a:lnTo>
                  <a:pt x="1550501" y="0"/>
                </a:lnTo>
                <a:lnTo>
                  <a:pt x="1550501" y="1751079"/>
                </a:lnTo>
                <a:lnTo>
                  <a:pt x="0" y="175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63919" y="3117199"/>
            <a:ext cx="4099051" cy="4817261"/>
          </a:xfrm>
          <a:custGeom>
            <a:avLst/>
            <a:gdLst/>
            <a:ahLst/>
            <a:cxnLst/>
            <a:rect r="r" b="b" t="t" l="l"/>
            <a:pathLst>
              <a:path h="4817261" w="4099051">
                <a:moveTo>
                  <a:pt x="0" y="0"/>
                </a:moveTo>
                <a:lnTo>
                  <a:pt x="4099052" y="0"/>
                </a:lnTo>
                <a:lnTo>
                  <a:pt x="4099052" y="4817261"/>
                </a:lnTo>
                <a:lnTo>
                  <a:pt x="0" y="481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01251" y="1095375"/>
            <a:ext cx="4912704" cy="703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b="true" sz="5100">
                <a:solidFill>
                  <a:srgbClr val="048581"/>
                </a:solidFill>
                <a:latin typeface="Antonio Bold"/>
                <a:ea typeface="Antonio Bold"/>
                <a:cs typeface="Antonio Bold"/>
                <a:sym typeface="Antonio Bold"/>
              </a:rPr>
              <a:t>RECOMMENDATIONS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0214" y="3050524"/>
            <a:ext cx="8764131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91629" y="2062365"/>
            <a:ext cx="8942716" cy="7035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programs and awareness campaigns for healthcare providers, about the importance of ART services in HIV/AIDS management. </a:t>
            </a:r>
          </a:p>
          <a:p>
            <a:pPr algn="just">
              <a:lnSpc>
                <a:spcPts val="2796"/>
              </a:lnSpc>
            </a:pPr>
          </a:p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the number of healthcare facilities in highly populated areas to ensure better access to healthcare services for residents.</a:t>
            </a:r>
          </a:p>
          <a:p>
            <a:pPr algn="just">
              <a:lnSpc>
                <a:spcPts val="2796"/>
              </a:lnSpc>
            </a:pPr>
          </a:p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incentives and support to facilities, to facilitate 24-hour care and weekend services, ensuring access of medical attention to individuals at any time</a:t>
            </a:r>
          </a:p>
          <a:p>
            <a:pPr algn="just">
              <a:lnSpc>
                <a:spcPts val="2796"/>
              </a:lnSpc>
            </a:pPr>
          </a:p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Invest in the infrastructure of healthcare facilities to support the delivery of C-IMCI services. This can help in promoting development among children under five years of age.</a:t>
            </a:r>
          </a:p>
          <a:p>
            <a:pPr algn="just">
              <a:lnSpc>
                <a:spcPts val="2796"/>
              </a:lnSpc>
            </a:pPr>
          </a:p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Facilities should consider offering inpatient services. This can act as short term care or temporary accommodation, ensuring quick intervention if necessary and prompt treatment of individuals within the same facility.</a:t>
            </a:r>
          </a:p>
          <a:p>
            <a:pPr algn="just">
              <a:lnSpc>
                <a:spcPts val="2796"/>
              </a:lnSpc>
            </a:pPr>
          </a:p>
          <a:p>
            <a:pPr algn="just">
              <a:lnSpc>
                <a:spcPts val="279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548219" y="-2629634"/>
            <a:ext cx="9569467" cy="14665905"/>
            <a:chOff x="0" y="0"/>
            <a:chExt cx="691421" cy="1059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1421" cy="1059653"/>
            </a:xfrm>
            <a:custGeom>
              <a:avLst/>
              <a:gdLst/>
              <a:ahLst/>
              <a:cxnLst/>
              <a:rect r="r" b="b" t="t" l="l"/>
              <a:pathLst>
                <a:path h="1059653" w="691421">
                  <a:moveTo>
                    <a:pt x="230598" y="19070"/>
                  </a:moveTo>
                  <a:cubicBezTo>
                    <a:pt x="265931" y="7556"/>
                    <a:pt x="306345" y="0"/>
                    <a:pt x="345897" y="0"/>
                  </a:cubicBezTo>
                  <a:cubicBezTo>
                    <a:pt x="385450" y="0"/>
                    <a:pt x="423510" y="6476"/>
                    <a:pt x="458583" y="17990"/>
                  </a:cubicBezTo>
                  <a:cubicBezTo>
                    <a:pt x="459331" y="18350"/>
                    <a:pt x="460077" y="18350"/>
                    <a:pt x="460823" y="18710"/>
                  </a:cubicBezTo>
                  <a:cubicBezTo>
                    <a:pt x="592540" y="64765"/>
                    <a:pt x="689555" y="186379"/>
                    <a:pt x="691421" y="333985"/>
                  </a:cubicBezTo>
                  <a:lnTo>
                    <a:pt x="691421" y="1059653"/>
                  </a:lnTo>
                  <a:lnTo>
                    <a:pt x="0" y="1059653"/>
                  </a:lnTo>
                  <a:lnTo>
                    <a:pt x="0" y="334524"/>
                  </a:lnTo>
                  <a:cubicBezTo>
                    <a:pt x="1866" y="185660"/>
                    <a:pt x="97388" y="64045"/>
                    <a:pt x="230598" y="1907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691421" cy="970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2451282"/>
            <a:ext cx="5230828" cy="47625"/>
            <a:chOff x="0" y="0"/>
            <a:chExt cx="1377667" cy="125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667" cy="12543"/>
            </a:xfrm>
            <a:custGeom>
              <a:avLst/>
              <a:gdLst/>
              <a:ahLst/>
              <a:cxnLst/>
              <a:rect r="r" b="b" t="t" l="l"/>
              <a:pathLst>
                <a:path h="12543" w="1377667">
                  <a:moveTo>
                    <a:pt x="6272" y="0"/>
                  </a:moveTo>
                  <a:lnTo>
                    <a:pt x="1371395" y="0"/>
                  </a:lnTo>
                  <a:cubicBezTo>
                    <a:pt x="1373058" y="0"/>
                    <a:pt x="1374654" y="661"/>
                    <a:pt x="1375830" y="1837"/>
                  </a:cubicBezTo>
                  <a:cubicBezTo>
                    <a:pt x="1377006" y="3013"/>
                    <a:pt x="1377667" y="4608"/>
                    <a:pt x="1377667" y="6272"/>
                  </a:cubicBezTo>
                  <a:lnTo>
                    <a:pt x="1377667" y="6272"/>
                  </a:lnTo>
                  <a:cubicBezTo>
                    <a:pt x="1377667" y="7935"/>
                    <a:pt x="1377006" y="9530"/>
                    <a:pt x="1375830" y="10706"/>
                  </a:cubicBezTo>
                  <a:cubicBezTo>
                    <a:pt x="1374654" y="11882"/>
                    <a:pt x="1373058" y="12543"/>
                    <a:pt x="1371395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77667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523374" y="3591330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01251" y="1123950"/>
            <a:ext cx="4912704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b="true" sz="8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SUMMARY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6596" y="3139401"/>
            <a:ext cx="9482217" cy="6411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0"/>
              </a:lnSpc>
            </a:pPr>
            <a:r>
              <a:rPr lang="en-US" sz="2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order to guarantee healthy lives and promote well-being for all people at all ages, the United Nations adopted the Sustainable Development Goal 3. </a:t>
            </a:r>
          </a:p>
          <a:p>
            <a:pPr algn="just">
              <a:lnSpc>
                <a:spcPts val="3930"/>
              </a:lnSpc>
            </a:pPr>
          </a:p>
          <a:p>
            <a:pPr algn="just">
              <a:lnSpc>
                <a:spcPts val="3930"/>
              </a:lnSpc>
            </a:pPr>
            <a:r>
              <a:rPr lang="en-US" sz="2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Implementing these recommendations outlined such as expanding ART services, increasing bed capacity, and providing around-the-clock care,will bring Nairobi closer toachieving Sustainable Development Goal 3 for Universal Health Coverage and improve healthcare outcomes for the residents of Nairobi.</a:t>
            </a:r>
          </a:p>
          <a:p>
            <a:pPr algn="just">
              <a:lnSpc>
                <a:spcPts val="3930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85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0"/>
            <a:ext cx="7755784" cy="11111844"/>
            <a:chOff x="0" y="0"/>
            <a:chExt cx="2042676" cy="2926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2676" cy="2926576"/>
            </a:xfrm>
            <a:custGeom>
              <a:avLst/>
              <a:gdLst/>
              <a:ahLst/>
              <a:cxnLst/>
              <a:rect r="r" b="b" t="t" l="l"/>
              <a:pathLst>
                <a:path h="2926576" w="2042676">
                  <a:moveTo>
                    <a:pt x="99821" y="0"/>
                  </a:moveTo>
                  <a:lnTo>
                    <a:pt x="1942854" y="0"/>
                  </a:lnTo>
                  <a:cubicBezTo>
                    <a:pt x="1997984" y="0"/>
                    <a:pt x="2042676" y="44691"/>
                    <a:pt x="2042676" y="99821"/>
                  </a:cubicBezTo>
                  <a:lnTo>
                    <a:pt x="2042676" y="2826755"/>
                  </a:lnTo>
                  <a:cubicBezTo>
                    <a:pt x="2042676" y="2853229"/>
                    <a:pt x="2032159" y="2878619"/>
                    <a:pt x="2013439" y="2897339"/>
                  </a:cubicBezTo>
                  <a:cubicBezTo>
                    <a:pt x="1994718" y="2916059"/>
                    <a:pt x="1969328" y="2926576"/>
                    <a:pt x="1942854" y="2926576"/>
                  </a:cubicBezTo>
                  <a:lnTo>
                    <a:pt x="99821" y="2926576"/>
                  </a:lnTo>
                  <a:cubicBezTo>
                    <a:pt x="44691" y="2926576"/>
                    <a:pt x="0" y="2881885"/>
                    <a:pt x="0" y="2826755"/>
                  </a:cubicBezTo>
                  <a:lnTo>
                    <a:pt x="0" y="99821"/>
                  </a:lnTo>
                  <a:cubicBezTo>
                    <a:pt x="0" y="44691"/>
                    <a:pt x="44691" y="0"/>
                    <a:pt x="998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42676" cy="2964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368813" y="423496"/>
            <a:ext cx="1325616" cy="1294283"/>
          </a:xfrm>
          <a:custGeom>
            <a:avLst/>
            <a:gdLst/>
            <a:ahLst/>
            <a:cxnLst/>
            <a:rect r="r" b="b" t="t" l="l"/>
            <a:pathLst>
              <a:path h="1294283" w="1325616">
                <a:moveTo>
                  <a:pt x="0" y="0"/>
                </a:moveTo>
                <a:lnTo>
                  <a:pt x="1325615" y="0"/>
                </a:lnTo>
                <a:lnTo>
                  <a:pt x="1325615" y="1294283"/>
                </a:lnTo>
                <a:lnTo>
                  <a:pt x="0" y="129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920067" y="2451218"/>
            <a:ext cx="3774875" cy="47688"/>
            <a:chOff x="0" y="0"/>
            <a:chExt cx="994206" cy="12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4206" cy="12560"/>
            </a:xfrm>
            <a:custGeom>
              <a:avLst/>
              <a:gdLst/>
              <a:ahLst/>
              <a:cxnLst/>
              <a:rect r="r" b="b" t="t" l="l"/>
              <a:pathLst>
                <a:path h="12560" w="994206">
                  <a:moveTo>
                    <a:pt x="6280" y="0"/>
                  </a:moveTo>
                  <a:lnTo>
                    <a:pt x="987926" y="0"/>
                  </a:lnTo>
                  <a:cubicBezTo>
                    <a:pt x="989591" y="0"/>
                    <a:pt x="991189" y="662"/>
                    <a:pt x="992366" y="1839"/>
                  </a:cubicBezTo>
                  <a:cubicBezTo>
                    <a:pt x="993544" y="3017"/>
                    <a:pt x="994206" y="4614"/>
                    <a:pt x="994206" y="6280"/>
                  </a:cubicBezTo>
                  <a:lnTo>
                    <a:pt x="994206" y="6280"/>
                  </a:lnTo>
                  <a:cubicBezTo>
                    <a:pt x="994206" y="9748"/>
                    <a:pt x="991394" y="12560"/>
                    <a:pt x="987926" y="12560"/>
                  </a:cubicBezTo>
                  <a:lnTo>
                    <a:pt x="6280" y="12560"/>
                  </a:lnTo>
                  <a:cubicBezTo>
                    <a:pt x="4614" y="12560"/>
                    <a:pt x="3017" y="11898"/>
                    <a:pt x="1839" y="10721"/>
                  </a:cubicBezTo>
                  <a:cubicBezTo>
                    <a:pt x="662" y="9543"/>
                    <a:pt x="0" y="7946"/>
                    <a:pt x="0" y="6280"/>
                  </a:cubicBezTo>
                  <a:lnTo>
                    <a:pt x="0" y="6280"/>
                  </a:lnTo>
                  <a:cubicBezTo>
                    <a:pt x="0" y="4614"/>
                    <a:pt x="662" y="3017"/>
                    <a:pt x="1839" y="1839"/>
                  </a:cubicBezTo>
                  <a:cubicBezTo>
                    <a:pt x="3017" y="662"/>
                    <a:pt x="4614" y="0"/>
                    <a:pt x="62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94206" cy="50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32893" y="1819207"/>
            <a:ext cx="5416557" cy="5620956"/>
          </a:xfrm>
          <a:custGeom>
            <a:avLst/>
            <a:gdLst/>
            <a:ahLst/>
            <a:cxnLst/>
            <a:rect r="r" b="b" t="t" l="l"/>
            <a:pathLst>
              <a:path h="5620956" w="5416557">
                <a:moveTo>
                  <a:pt x="0" y="0"/>
                </a:moveTo>
                <a:lnTo>
                  <a:pt x="5416557" y="0"/>
                </a:lnTo>
                <a:lnTo>
                  <a:pt x="5416557" y="5620956"/>
                </a:lnTo>
                <a:lnTo>
                  <a:pt x="0" y="5620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92619" y="1123950"/>
            <a:ext cx="7354401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b="true" sz="80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ABOUT THE PROJECT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04682" y="3127375"/>
            <a:ext cx="8764131" cy="524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purpose of this analysis is to come up with health care solutions for the County of Nairobi that align with the SDG3 for Universal Health.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 used for the analysis is population from </a:t>
            </a:r>
            <a:r>
              <a:rPr lang="en-US" sz="2699" i="true" u="sng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https://africaopendata.org/dataset/2019-kenya-population-and-housing-census</a:t>
            </a: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health care data is from:</a:t>
            </a:r>
          </a:p>
          <a:p>
            <a:pPr algn="just">
              <a:lnSpc>
                <a:spcPts val="3779"/>
              </a:lnSpc>
            </a:pPr>
            <a:r>
              <a:rPr lang="en-US" sz="2699" i="true" u="sng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https://africaopendata.org/dataset/health-facilities-in-kenya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341" y="173125"/>
            <a:ext cx="7168797" cy="11111844"/>
            <a:chOff x="0" y="0"/>
            <a:chExt cx="1888078" cy="2926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078" cy="2926576"/>
            </a:xfrm>
            <a:custGeom>
              <a:avLst/>
              <a:gdLst/>
              <a:ahLst/>
              <a:cxnLst/>
              <a:rect r="r" b="b" t="t" l="l"/>
              <a:pathLst>
                <a:path h="2926576" w="1888078">
                  <a:moveTo>
                    <a:pt x="107995" y="0"/>
                  </a:moveTo>
                  <a:lnTo>
                    <a:pt x="1780083" y="0"/>
                  </a:lnTo>
                  <a:cubicBezTo>
                    <a:pt x="1839727" y="0"/>
                    <a:pt x="1888078" y="48351"/>
                    <a:pt x="1888078" y="107995"/>
                  </a:cubicBezTo>
                  <a:lnTo>
                    <a:pt x="1888078" y="2818581"/>
                  </a:lnTo>
                  <a:cubicBezTo>
                    <a:pt x="1888078" y="2847223"/>
                    <a:pt x="1876700" y="2874692"/>
                    <a:pt x="1856447" y="2894945"/>
                  </a:cubicBezTo>
                  <a:cubicBezTo>
                    <a:pt x="1836194" y="2915198"/>
                    <a:pt x="1808725" y="2926576"/>
                    <a:pt x="1780083" y="2926576"/>
                  </a:cubicBezTo>
                  <a:lnTo>
                    <a:pt x="107995" y="2926576"/>
                  </a:lnTo>
                  <a:cubicBezTo>
                    <a:pt x="48351" y="2926576"/>
                    <a:pt x="0" y="2878225"/>
                    <a:pt x="0" y="2818581"/>
                  </a:cubicBezTo>
                  <a:lnTo>
                    <a:pt x="0" y="107995"/>
                  </a:lnTo>
                  <a:cubicBezTo>
                    <a:pt x="0" y="48351"/>
                    <a:pt x="48351" y="0"/>
                    <a:pt x="107995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8078" cy="2964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979456" y="1467240"/>
            <a:ext cx="10344382" cy="7591475"/>
          </a:xfrm>
          <a:custGeom>
            <a:avLst/>
            <a:gdLst/>
            <a:ahLst/>
            <a:cxnLst/>
            <a:rect r="r" b="b" t="t" l="l"/>
            <a:pathLst>
              <a:path h="7591475" w="10344382">
                <a:moveTo>
                  <a:pt x="0" y="0"/>
                </a:moveTo>
                <a:lnTo>
                  <a:pt x="10344382" y="0"/>
                </a:lnTo>
                <a:lnTo>
                  <a:pt x="10344382" y="7591475"/>
                </a:lnTo>
                <a:lnTo>
                  <a:pt x="0" y="7591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0" r="-434" b="-241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7913" y="656835"/>
            <a:ext cx="6146354" cy="81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3"/>
              </a:lnSpc>
            </a:pPr>
            <a:r>
              <a:rPr lang="en-US" b="true" sz="5816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OPERATIONAL  STATUS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195560"/>
            <a:ext cx="6434267" cy="580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039" indent="-273019" lvl="1">
              <a:lnSpc>
                <a:spcPts val="3540"/>
              </a:lnSpc>
              <a:buFont typeface="Arial"/>
              <a:buChar char="•"/>
            </a:pPr>
            <a:r>
              <a:rPr lang="en-US" sz="2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majority of health facilities are operational, with about 97.19% of the total. This indicates that a significant portion of the health facilities are functional and currently serving patients.</a:t>
            </a:r>
          </a:p>
          <a:p>
            <a:pPr algn="l">
              <a:lnSpc>
                <a:spcPts val="3540"/>
              </a:lnSpc>
              <a:spcBef>
                <a:spcPct val="0"/>
              </a:spcBef>
            </a:pPr>
          </a:p>
          <a:p>
            <a:pPr algn="l" marL="546039" indent="-273019" lvl="1">
              <a:lnSpc>
                <a:spcPts val="3540"/>
              </a:lnSpc>
              <a:buFont typeface="Arial"/>
              <a:buChar char="•"/>
            </a:pPr>
            <a:r>
              <a:rPr lang="en-US" sz="2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small percentage (2.14%) of health facilities are non-operational  with an even smaller percentage(0.67) of facilities pending opening </a:t>
            </a:r>
          </a:p>
          <a:p>
            <a:pPr algn="l">
              <a:lnSpc>
                <a:spcPts val="3540"/>
              </a:lnSpc>
              <a:spcBef>
                <a:spcPct val="0"/>
              </a:spcBef>
            </a:pPr>
          </a:p>
          <a:p>
            <a:pPr algn="l">
              <a:lnSpc>
                <a:spcPts val="35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0"/>
            <a:ext cx="14537394" cy="11111844"/>
            <a:chOff x="0" y="0"/>
            <a:chExt cx="3828779" cy="2926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8779" cy="2926576"/>
            </a:xfrm>
            <a:custGeom>
              <a:avLst/>
              <a:gdLst/>
              <a:ahLst/>
              <a:cxnLst/>
              <a:rect r="r" b="b" t="t" l="l"/>
              <a:pathLst>
                <a:path h="2926576" w="3828779">
                  <a:moveTo>
                    <a:pt x="53255" y="0"/>
                  </a:moveTo>
                  <a:lnTo>
                    <a:pt x="3775523" y="0"/>
                  </a:lnTo>
                  <a:cubicBezTo>
                    <a:pt x="3789648" y="0"/>
                    <a:pt x="3803193" y="5611"/>
                    <a:pt x="3813180" y="15598"/>
                  </a:cubicBezTo>
                  <a:cubicBezTo>
                    <a:pt x="3823168" y="25585"/>
                    <a:pt x="3828779" y="39131"/>
                    <a:pt x="3828779" y="53255"/>
                  </a:cubicBezTo>
                  <a:lnTo>
                    <a:pt x="3828779" y="2873321"/>
                  </a:lnTo>
                  <a:cubicBezTo>
                    <a:pt x="3828779" y="2887445"/>
                    <a:pt x="3823168" y="2900991"/>
                    <a:pt x="3813180" y="2910978"/>
                  </a:cubicBezTo>
                  <a:cubicBezTo>
                    <a:pt x="3803193" y="2920965"/>
                    <a:pt x="3789648" y="2926576"/>
                    <a:pt x="3775523" y="2926576"/>
                  </a:cubicBezTo>
                  <a:lnTo>
                    <a:pt x="53255" y="2926576"/>
                  </a:lnTo>
                  <a:cubicBezTo>
                    <a:pt x="39131" y="2926576"/>
                    <a:pt x="25585" y="2920965"/>
                    <a:pt x="15598" y="2910978"/>
                  </a:cubicBezTo>
                  <a:cubicBezTo>
                    <a:pt x="5611" y="2900991"/>
                    <a:pt x="0" y="2887445"/>
                    <a:pt x="0" y="2873321"/>
                  </a:cubicBezTo>
                  <a:lnTo>
                    <a:pt x="0" y="53255"/>
                  </a:lnTo>
                  <a:cubicBezTo>
                    <a:pt x="0" y="39131"/>
                    <a:pt x="5611" y="25585"/>
                    <a:pt x="15598" y="15598"/>
                  </a:cubicBezTo>
                  <a:cubicBezTo>
                    <a:pt x="25585" y="5611"/>
                    <a:pt x="39131" y="0"/>
                    <a:pt x="53255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28779" cy="2964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109055" cy="3086100"/>
            <a:chOff x="0" y="0"/>
            <a:chExt cx="3979339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9340" cy="812800"/>
            </a:xfrm>
            <a:custGeom>
              <a:avLst/>
              <a:gdLst/>
              <a:ahLst/>
              <a:cxnLst/>
              <a:rect r="r" b="b" t="t" l="l"/>
              <a:pathLst>
                <a:path h="812800" w="3979340">
                  <a:moveTo>
                    <a:pt x="26133" y="0"/>
                  </a:moveTo>
                  <a:lnTo>
                    <a:pt x="3953207" y="0"/>
                  </a:lnTo>
                  <a:cubicBezTo>
                    <a:pt x="3960138" y="0"/>
                    <a:pt x="3966785" y="2753"/>
                    <a:pt x="3971685" y="7654"/>
                  </a:cubicBezTo>
                  <a:cubicBezTo>
                    <a:pt x="3976586" y="12555"/>
                    <a:pt x="3979340" y="19202"/>
                    <a:pt x="3979340" y="26133"/>
                  </a:cubicBezTo>
                  <a:lnTo>
                    <a:pt x="3979340" y="786667"/>
                  </a:lnTo>
                  <a:cubicBezTo>
                    <a:pt x="3979340" y="801100"/>
                    <a:pt x="3967640" y="812800"/>
                    <a:pt x="3953207" y="812800"/>
                  </a:cubicBezTo>
                  <a:lnTo>
                    <a:pt x="26133" y="812800"/>
                  </a:lnTo>
                  <a:cubicBezTo>
                    <a:pt x="19202" y="812800"/>
                    <a:pt x="12555" y="810047"/>
                    <a:pt x="7654" y="805146"/>
                  </a:cubicBezTo>
                  <a:cubicBezTo>
                    <a:pt x="2753" y="800245"/>
                    <a:pt x="0" y="793598"/>
                    <a:pt x="0" y="786667"/>
                  </a:cubicBezTo>
                  <a:lnTo>
                    <a:pt x="0" y="26133"/>
                  </a:lnTo>
                  <a:cubicBezTo>
                    <a:pt x="0" y="19202"/>
                    <a:pt x="2753" y="12555"/>
                    <a:pt x="7654" y="7654"/>
                  </a:cubicBezTo>
                  <a:cubicBezTo>
                    <a:pt x="12555" y="2753"/>
                    <a:pt x="19202" y="0"/>
                    <a:pt x="26133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97933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1249" y="1070638"/>
            <a:ext cx="4530458" cy="47690"/>
            <a:chOff x="0" y="0"/>
            <a:chExt cx="1193207" cy="12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3207" cy="12560"/>
            </a:xfrm>
            <a:custGeom>
              <a:avLst/>
              <a:gdLst/>
              <a:ahLst/>
              <a:cxnLst/>
              <a:rect r="r" b="b" t="t" l="l"/>
              <a:pathLst>
                <a:path h="12560" w="1193207">
                  <a:moveTo>
                    <a:pt x="6280" y="0"/>
                  </a:moveTo>
                  <a:lnTo>
                    <a:pt x="1186927" y="0"/>
                  </a:lnTo>
                  <a:cubicBezTo>
                    <a:pt x="1190395" y="0"/>
                    <a:pt x="1193207" y="2812"/>
                    <a:pt x="1193207" y="6280"/>
                  </a:cubicBezTo>
                  <a:lnTo>
                    <a:pt x="1193207" y="6280"/>
                  </a:lnTo>
                  <a:cubicBezTo>
                    <a:pt x="1193207" y="7946"/>
                    <a:pt x="1192545" y="9543"/>
                    <a:pt x="1191368" y="10721"/>
                  </a:cubicBezTo>
                  <a:cubicBezTo>
                    <a:pt x="1190190" y="11899"/>
                    <a:pt x="1188593" y="12560"/>
                    <a:pt x="1186927" y="12560"/>
                  </a:cubicBezTo>
                  <a:lnTo>
                    <a:pt x="6280" y="12560"/>
                  </a:lnTo>
                  <a:cubicBezTo>
                    <a:pt x="4615" y="12560"/>
                    <a:pt x="3017" y="11899"/>
                    <a:pt x="1839" y="10721"/>
                  </a:cubicBezTo>
                  <a:cubicBezTo>
                    <a:pt x="662" y="9543"/>
                    <a:pt x="0" y="7946"/>
                    <a:pt x="0" y="6280"/>
                  </a:cubicBezTo>
                  <a:lnTo>
                    <a:pt x="0" y="6280"/>
                  </a:lnTo>
                  <a:cubicBezTo>
                    <a:pt x="0" y="4615"/>
                    <a:pt x="662" y="3017"/>
                    <a:pt x="1839" y="1839"/>
                  </a:cubicBezTo>
                  <a:cubicBezTo>
                    <a:pt x="3017" y="662"/>
                    <a:pt x="4615" y="0"/>
                    <a:pt x="62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93207" cy="50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259300" y="111098"/>
            <a:ext cx="986615" cy="1119429"/>
          </a:xfrm>
          <a:custGeom>
            <a:avLst/>
            <a:gdLst/>
            <a:ahLst/>
            <a:cxnLst/>
            <a:rect r="r" b="b" t="t" l="l"/>
            <a:pathLst>
              <a:path h="1119429" w="986615">
                <a:moveTo>
                  <a:pt x="0" y="0"/>
                </a:moveTo>
                <a:lnTo>
                  <a:pt x="986615" y="0"/>
                </a:lnTo>
                <a:lnTo>
                  <a:pt x="986615" y="1119429"/>
                </a:lnTo>
                <a:lnTo>
                  <a:pt x="0" y="1119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1249" y="1919366"/>
            <a:ext cx="11447271" cy="5973280"/>
          </a:xfrm>
          <a:custGeom>
            <a:avLst/>
            <a:gdLst/>
            <a:ahLst/>
            <a:cxnLst/>
            <a:rect r="r" b="b" t="t" l="l"/>
            <a:pathLst>
              <a:path h="5973280" w="11447271">
                <a:moveTo>
                  <a:pt x="0" y="0"/>
                </a:moveTo>
                <a:lnTo>
                  <a:pt x="11447271" y="0"/>
                </a:lnTo>
                <a:lnTo>
                  <a:pt x="11447271" y="5973280"/>
                </a:lnTo>
                <a:lnTo>
                  <a:pt x="0" y="5973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2" t="0" r="-2912" b="-64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91249" y="370074"/>
            <a:ext cx="8275121" cy="129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4700" b="true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HOSPITALS AND CONSTITUENCIES</a:t>
            </a:r>
          </a:p>
          <a:p>
            <a:pPr algn="l">
              <a:lnSpc>
                <a:spcPts val="502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3283626" y="2251881"/>
            <a:ext cx="4827180" cy="670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371" indent="-215686" lvl="1">
              <a:lnSpc>
                <a:spcPts val="2797"/>
              </a:lnSpc>
              <a:buFont typeface="Arial"/>
              <a:buChar char="•"/>
            </a:pPr>
            <a:r>
              <a:rPr lang="en-US" sz="1998">
                <a:solidFill>
                  <a:srgbClr val="142543"/>
                </a:solidFill>
                <a:latin typeface="Poppins"/>
                <a:ea typeface="Poppins"/>
                <a:cs typeface="Poppins"/>
                <a:sym typeface="Poppins"/>
              </a:rPr>
              <a:t>Embakasi with a population of 308,654 has the highest number of medical facilities (143) followed by starehe (134) with a population of 185,777.</a:t>
            </a:r>
          </a:p>
          <a:p>
            <a:pPr algn="l">
              <a:lnSpc>
                <a:spcPts val="2797"/>
              </a:lnSpc>
            </a:pPr>
          </a:p>
          <a:p>
            <a:pPr algn="l" marL="431371" indent="-215686" lvl="1">
              <a:lnSpc>
                <a:spcPts val="2797"/>
              </a:lnSpc>
              <a:buFont typeface="Arial"/>
              <a:buChar char="•"/>
            </a:pPr>
            <a:r>
              <a:rPr lang="en-US" sz="1998">
                <a:solidFill>
                  <a:srgbClr val="142543"/>
                </a:solidFill>
                <a:latin typeface="Poppins"/>
                <a:ea typeface="Poppins"/>
                <a:cs typeface="Poppins"/>
                <a:sym typeface="Poppins"/>
              </a:rPr>
              <a:t>Despite having the largest population of 988,808 , kamukunji has a very low number of medical facilities (50). Dagoretti on the other hand with the same population has 96 health facilities, which is still low.</a:t>
            </a:r>
          </a:p>
          <a:p>
            <a:pPr algn="l">
              <a:lnSpc>
                <a:spcPts val="2797"/>
              </a:lnSpc>
            </a:pPr>
          </a:p>
          <a:p>
            <a:pPr algn="l" marL="431371" indent="-215686" lvl="1">
              <a:lnSpc>
                <a:spcPts val="2797"/>
              </a:lnSpc>
              <a:buFont typeface="Arial"/>
              <a:buChar char="•"/>
            </a:pPr>
            <a:r>
              <a:rPr lang="en-US" sz="1998">
                <a:solidFill>
                  <a:srgbClr val="142543"/>
                </a:solidFill>
                <a:latin typeface="Poppins"/>
                <a:ea typeface="Poppins"/>
                <a:cs typeface="Poppins"/>
                <a:sym typeface="Poppins"/>
              </a:rPr>
              <a:t>Mathare with a population of (206,564) has the lowest distribution of medical facilities (16).</a:t>
            </a:r>
          </a:p>
          <a:p>
            <a:pPr algn="l">
              <a:lnSpc>
                <a:spcPts val="279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-803071"/>
            <a:ext cx="15390289" cy="9861786"/>
            <a:chOff x="0" y="0"/>
            <a:chExt cx="4053410" cy="2597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53410" cy="2597343"/>
            </a:xfrm>
            <a:custGeom>
              <a:avLst/>
              <a:gdLst/>
              <a:ahLst/>
              <a:cxnLst/>
              <a:rect r="r" b="b" t="t" l="l"/>
              <a:pathLst>
                <a:path h="2597343" w="4053410">
                  <a:moveTo>
                    <a:pt x="50304" y="0"/>
                  </a:moveTo>
                  <a:lnTo>
                    <a:pt x="4003106" y="0"/>
                  </a:lnTo>
                  <a:cubicBezTo>
                    <a:pt x="4030888" y="0"/>
                    <a:pt x="4053410" y="22522"/>
                    <a:pt x="4053410" y="50304"/>
                  </a:cubicBezTo>
                  <a:lnTo>
                    <a:pt x="4053410" y="2547039"/>
                  </a:lnTo>
                  <a:cubicBezTo>
                    <a:pt x="4053410" y="2574821"/>
                    <a:pt x="4030888" y="2597343"/>
                    <a:pt x="4003106" y="2597343"/>
                  </a:cubicBezTo>
                  <a:lnTo>
                    <a:pt x="50304" y="2597343"/>
                  </a:lnTo>
                  <a:cubicBezTo>
                    <a:pt x="22522" y="2597343"/>
                    <a:pt x="0" y="2574821"/>
                    <a:pt x="0" y="2547039"/>
                  </a:cubicBezTo>
                  <a:lnTo>
                    <a:pt x="0" y="50304"/>
                  </a:lnTo>
                  <a:cubicBezTo>
                    <a:pt x="0" y="22522"/>
                    <a:pt x="22522" y="0"/>
                    <a:pt x="50304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53410" cy="2635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2451282"/>
            <a:ext cx="5501478" cy="47625"/>
            <a:chOff x="0" y="0"/>
            <a:chExt cx="1448949" cy="125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48949" cy="12543"/>
            </a:xfrm>
            <a:custGeom>
              <a:avLst/>
              <a:gdLst/>
              <a:ahLst/>
              <a:cxnLst/>
              <a:rect r="r" b="b" t="t" l="l"/>
              <a:pathLst>
                <a:path h="12543" w="1448949">
                  <a:moveTo>
                    <a:pt x="6272" y="0"/>
                  </a:moveTo>
                  <a:lnTo>
                    <a:pt x="1442677" y="0"/>
                  </a:lnTo>
                  <a:cubicBezTo>
                    <a:pt x="1444341" y="0"/>
                    <a:pt x="1445936" y="661"/>
                    <a:pt x="1447112" y="1837"/>
                  </a:cubicBezTo>
                  <a:cubicBezTo>
                    <a:pt x="1448288" y="3013"/>
                    <a:pt x="1448949" y="4608"/>
                    <a:pt x="1448949" y="6272"/>
                  </a:cubicBezTo>
                  <a:lnTo>
                    <a:pt x="1448949" y="6272"/>
                  </a:lnTo>
                  <a:cubicBezTo>
                    <a:pt x="1448949" y="7935"/>
                    <a:pt x="1448288" y="9530"/>
                    <a:pt x="1447112" y="10706"/>
                  </a:cubicBezTo>
                  <a:cubicBezTo>
                    <a:pt x="1445936" y="11882"/>
                    <a:pt x="1444341" y="12543"/>
                    <a:pt x="1442677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48949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27667" y="2405781"/>
            <a:ext cx="13241902" cy="6493782"/>
          </a:xfrm>
          <a:custGeom>
            <a:avLst/>
            <a:gdLst/>
            <a:ahLst/>
            <a:cxnLst/>
            <a:rect r="r" b="b" t="t" l="l"/>
            <a:pathLst>
              <a:path h="6493782" w="13241902">
                <a:moveTo>
                  <a:pt x="0" y="0"/>
                </a:moveTo>
                <a:lnTo>
                  <a:pt x="13241902" y="0"/>
                </a:lnTo>
                <a:lnTo>
                  <a:pt x="13241902" y="6493783"/>
                </a:lnTo>
                <a:lnTo>
                  <a:pt x="0" y="6493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2" r="-185" b="-752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2135" y="505460"/>
            <a:ext cx="6745978" cy="106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2"/>
              </a:lnSpc>
            </a:pPr>
            <a:r>
              <a:rPr lang="en-US" b="true" sz="76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ART SERVICES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136521" y="1314450"/>
            <a:ext cx="4151479" cy="667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67% of district hospitals offer ART services. 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Only 23% of health centers offer ART services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No medical center offers ART services.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Only 12% of Nursing Homes offer ART services.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Only 5% of Medical clinics, offer ART services.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Only 20% of maternity homes offer ART services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-803071"/>
            <a:ext cx="12793571" cy="9861786"/>
            <a:chOff x="0" y="0"/>
            <a:chExt cx="3369500" cy="2597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9500" cy="2597343"/>
            </a:xfrm>
            <a:custGeom>
              <a:avLst/>
              <a:gdLst/>
              <a:ahLst/>
              <a:cxnLst/>
              <a:rect r="r" b="b" t="t" l="l"/>
              <a:pathLst>
                <a:path h="2597343" w="3369500">
                  <a:moveTo>
                    <a:pt x="60514" y="0"/>
                  </a:moveTo>
                  <a:lnTo>
                    <a:pt x="3308986" y="0"/>
                  </a:lnTo>
                  <a:cubicBezTo>
                    <a:pt x="3342407" y="0"/>
                    <a:pt x="3369500" y="27093"/>
                    <a:pt x="3369500" y="60514"/>
                  </a:cubicBezTo>
                  <a:lnTo>
                    <a:pt x="3369500" y="2536829"/>
                  </a:lnTo>
                  <a:cubicBezTo>
                    <a:pt x="3369500" y="2552878"/>
                    <a:pt x="3363125" y="2568270"/>
                    <a:pt x="3351776" y="2579619"/>
                  </a:cubicBezTo>
                  <a:cubicBezTo>
                    <a:pt x="3340427" y="2590967"/>
                    <a:pt x="3325035" y="2597343"/>
                    <a:pt x="3308986" y="2597343"/>
                  </a:cubicBezTo>
                  <a:lnTo>
                    <a:pt x="60514" y="2597343"/>
                  </a:lnTo>
                  <a:cubicBezTo>
                    <a:pt x="27093" y="2597343"/>
                    <a:pt x="0" y="2570250"/>
                    <a:pt x="0" y="2536829"/>
                  </a:cubicBezTo>
                  <a:lnTo>
                    <a:pt x="0" y="60514"/>
                  </a:lnTo>
                  <a:cubicBezTo>
                    <a:pt x="0" y="27093"/>
                    <a:pt x="27093" y="0"/>
                    <a:pt x="60514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69500" cy="2635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2135" y="1573913"/>
            <a:ext cx="3372989" cy="115097"/>
            <a:chOff x="0" y="0"/>
            <a:chExt cx="888359" cy="303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8359" cy="30314"/>
            </a:xfrm>
            <a:custGeom>
              <a:avLst/>
              <a:gdLst/>
              <a:ahLst/>
              <a:cxnLst/>
              <a:rect r="r" b="b" t="t" l="l"/>
              <a:pathLst>
                <a:path h="30314" w="888359">
                  <a:moveTo>
                    <a:pt x="15157" y="0"/>
                  </a:moveTo>
                  <a:lnTo>
                    <a:pt x="873203" y="0"/>
                  </a:lnTo>
                  <a:cubicBezTo>
                    <a:pt x="881573" y="0"/>
                    <a:pt x="888359" y="6786"/>
                    <a:pt x="888359" y="15157"/>
                  </a:cubicBezTo>
                  <a:lnTo>
                    <a:pt x="888359" y="15157"/>
                  </a:lnTo>
                  <a:cubicBezTo>
                    <a:pt x="888359" y="23528"/>
                    <a:pt x="881573" y="30314"/>
                    <a:pt x="873203" y="30314"/>
                  </a:cubicBezTo>
                  <a:lnTo>
                    <a:pt x="15157" y="30314"/>
                  </a:lnTo>
                  <a:cubicBezTo>
                    <a:pt x="6786" y="30314"/>
                    <a:pt x="0" y="23528"/>
                    <a:pt x="0" y="15157"/>
                  </a:cubicBezTo>
                  <a:lnTo>
                    <a:pt x="0" y="15157"/>
                  </a:lnTo>
                  <a:cubicBezTo>
                    <a:pt x="0" y="6786"/>
                    <a:pt x="6786" y="0"/>
                    <a:pt x="151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8359" cy="68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02135" y="2522941"/>
            <a:ext cx="9522910" cy="5701842"/>
          </a:xfrm>
          <a:custGeom>
            <a:avLst/>
            <a:gdLst/>
            <a:ahLst/>
            <a:cxnLst/>
            <a:rect r="r" b="b" t="t" l="l"/>
            <a:pathLst>
              <a:path h="5701842" w="9522910">
                <a:moveTo>
                  <a:pt x="0" y="0"/>
                </a:moveTo>
                <a:lnTo>
                  <a:pt x="9522910" y="0"/>
                </a:lnTo>
                <a:lnTo>
                  <a:pt x="9522910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2135" y="505460"/>
            <a:ext cx="6745978" cy="106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2"/>
              </a:lnSpc>
            </a:pPr>
            <a:r>
              <a:rPr lang="en-US" b="true" sz="76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OWNERSHIP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2842" y="1144591"/>
            <a:ext cx="6049081" cy="481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Private sector ownership (private enterprises and private practices) dominates the healthcare facility landscape, accounting for the majority of the ownership.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Smaller categories like Armed Forces, Parastatals, State Corporations, Humanitarian Agencies, and Religious Councils (Supreme Council for Kenya Muslims) own fewer facilities, each with single-digit counts.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54535" y="2675341"/>
            <a:ext cx="9522910" cy="5701842"/>
          </a:xfrm>
          <a:custGeom>
            <a:avLst/>
            <a:gdLst/>
            <a:ahLst/>
            <a:cxnLst/>
            <a:rect r="r" b="b" t="t" l="l"/>
            <a:pathLst>
              <a:path h="5701842" w="9522910">
                <a:moveTo>
                  <a:pt x="0" y="0"/>
                </a:moveTo>
                <a:lnTo>
                  <a:pt x="9522910" y="0"/>
                </a:lnTo>
                <a:lnTo>
                  <a:pt x="9522910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-803071"/>
            <a:ext cx="12793571" cy="9861786"/>
            <a:chOff x="0" y="0"/>
            <a:chExt cx="3369500" cy="2597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9500" cy="2597343"/>
            </a:xfrm>
            <a:custGeom>
              <a:avLst/>
              <a:gdLst/>
              <a:ahLst/>
              <a:cxnLst/>
              <a:rect r="r" b="b" t="t" l="l"/>
              <a:pathLst>
                <a:path h="2597343" w="3369500">
                  <a:moveTo>
                    <a:pt x="60514" y="0"/>
                  </a:moveTo>
                  <a:lnTo>
                    <a:pt x="3308986" y="0"/>
                  </a:lnTo>
                  <a:cubicBezTo>
                    <a:pt x="3342407" y="0"/>
                    <a:pt x="3369500" y="27093"/>
                    <a:pt x="3369500" y="60514"/>
                  </a:cubicBezTo>
                  <a:lnTo>
                    <a:pt x="3369500" y="2536829"/>
                  </a:lnTo>
                  <a:cubicBezTo>
                    <a:pt x="3369500" y="2552878"/>
                    <a:pt x="3363125" y="2568270"/>
                    <a:pt x="3351776" y="2579619"/>
                  </a:cubicBezTo>
                  <a:cubicBezTo>
                    <a:pt x="3340427" y="2590967"/>
                    <a:pt x="3325035" y="2597343"/>
                    <a:pt x="3308986" y="2597343"/>
                  </a:cubicBezTo>
                  <a:lnTo>
                    <a:pt x="60514" y="2597343"/>
                  </a:lnTo>
                  <a:cubicBezTo>
                    <a:pt x="27093" y="2597343"/>
                    <a:pt x="0" y="2570250"/>
                    <a:pt x="0" y="2536829"/>
                  </a:cubicBezTo>
                  <a:lnTo>
                    <a:pt x="0" y="60514"/>
                  </a:lnTo>
                  <a:cubicBezTo>
                    <a:pt x="0" y="27093"/>
                    <a:pt x="27093" y="0"/>
                    <a:pt x="60514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69500" cy="2635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2135" y="1573913"/>
            <a:ext cx="3372989" cy="115097"/>
            <a:chOff x="0" y="0"/>
            <a:chExt cx="888359" cy="303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8359" cy="30314"/>
            </a:xfrm>
            <a:custGeom>
              <a:avLst/>
              <a:gdLst/>
              <a:ahLst/>
              <a:cxnLst/>
              <a:rect r="r" b="b" t="t" l="l"/>
              <a:pathLst>
                <a:path h="30314" w="888359">
                  <a:moveTo>
                    <a:pt x="15157" y="0"/>
                  </a:moveTo>
                  <a:lnTo>
                    <a:pt x="873203" y="0"/>
                  </a:lnTo>
                  <a:cubicBezTo>
                    <a:pt x="881573" y="0"/>
                    <a:pt x="888359" y="6786"/>
                    <a:pt x="888359" y="15157"/>
                  </a:cubicBezTo>
                  <a:lnTo>
                    <a:pt x="888359" y="15157"/>
                  </a:lnTo>
                  <a:cubicBezTo>
                    <a:pt x="888359" y="23528"/>
                    <a:pt x="881573" y="30314"/>
                    <a:pt x="873203" y="30314"/>
                  </a:cubicBezTo>
                  <a:lnTo>
                    <a:pt x="15157" y="30314"/>
                  </a:lnTo>
                  <a:cubicBezTo>
                    <a:pt x="6786" y="30314"/>
                    <a:pt x="0" y="23528"/>
                    <a:pt x="0" y="15157"/>
                  </a:cubicBezTo>
                  <a:lnTo>
                    <a:pt x="0" y="15157"/>
                  </a:lnTo>
                  <a:cubicBezTo>
                    <a:pt x="0" y="6786"/>
                    <a:pt x="6786" y="0"/>
                    <a:pt x="151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8359" cy="68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02135" y="2168734"/>
            <a:ext cx="9939736" cy="5949531"/>
          </a:xfrm>
          <a:custGeom>
            <a:avLst/>
            <a:gdLst/>
            <a:ahLst/>
            <a:cxnLst/>
            <a:rect r="r" b="b" t="t" l="l"/>
            <a:pathLst>
              <a:path h="5949531" w="9939736">
                <a:moveTo>
                  <a:pt x="0" y="0"/>
                </a:moveTo>
                <a:lnTo>
                  <a:pt x="9939736" y="0"/>
                </a:lnTo>
                <a:lnTo>
                  <a:pt x="9939736" y="5949532"/>
                </a:lnTo>
                <a:lnTo>
                  <a:pt x="0" y="5949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4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2135" y="505460"/>
            <a:ext cx="6745978" cy="106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2"/>
              </a:lnSpc>
            </a:pPr>
            <a:r>
              <a:rPr lang="en-US" b="true" sz="76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BED CAPACITY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2842" y="1144591"/>
            <a:ext cx="6049081" cy="295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Kenyatta National Hospital has the highest number of beds.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Biafra lions clinic,aga khan university hospital (buruburu)  and biafra medical clinic despite having an inpatient department have no bed capacity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-803071"/>
            <a:ext cx="12793571" cy="9861786"/>
            <a:chOff x="0" y="0"/>
            <a:chExt cx="3369500" cy="2597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9500" cy="2597343"/>
            </a:xfrm>
            <a:custGeom>
              <a:avLst/>
              <a:gdLst/>
              <a:ahLst/>
              <a:cxnLst/>
              <a:rect r="r" b="b" t="t" l="l"/>
              <a:pathLst>
                <a:path h="2597343" w="3369500">
                  <a:moveTo>
                    <a:pt x="60514" y="0"/>
                  </a:moveTo>
                  <a:lnTo>
                    <a:pt x="3308986" y="0"/>
                  </a:lnTo>
                  <a:cubicBezTo>
                    <a:pt x="3342407" y="0"/>
                    <a:pt x="3369500" y="27093"/>
                    <a:pt x="3369500" y="60514"/>
                  </a:cubicBezTo>
                  <a:lnTo>
                    <a:pt x="3369500" y="2536829"/>
                  </a:lnTo>
                  <a:cubicBezTo>
                    <a:pt x="3369500" y="2552878"/>
                    <a:pt x="3363125" y="2568270"/>
                    <a:pt x="3351776" y="2579619"/>
                  </a:cubicBezTo>
                  <a:cubicBezTo>
                    <a:pt x="3340427" y="2590967"/>
                    <a:pt x="3325035" y="2597343"/>
                    <a:pt x="3308986" y="2597343"/>
                  </a:cubicBezTo>
                  <a:lnTo>
                    <a:pt x="60514" y="2597343"/>
                  </a:lnTo>
                  <a:cubicBezTo>
                    <a:pt x="27093" y="2597343"/>
                    <a:pt x="0" y="2570250"/>
                    <a:pt x="0" y="2536829"/>
                  </a:cubicBezTo>
                  <a:lnTo>
                    <a:pt x="0" y="60514"/>
                  </a:lnTo>
                  <a:cubicBezTo>
                    <a:pt x="0" y="27093"/>
                    <a:pt x="27093" y="0"/>
                    <a:pt x="60514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69500" cy="2635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253768" y="9058715"/>
            <a:ext cx="15921577" cy="3086100"/>
            <a:chOff x="0" y="0"/>
            <a:chExt cx="419333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333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3337">
                  <a:moveTo>
                    <a:pt x="24799" y="0"/>
                  </a:moveTo>
                  <a:lnTo>
                    <a:pt x="4168538" y="0"/>
                  </a:lnTo>
                  <a:cubicBezTo>
                    <a:pt x="4175115" y="0"/>
                    <a:pt x="4181423" y="2613"/>
                    <a:pt x="4186074" y="7263"/>
                  </a:cubicBezTo>
                  <a:cubicBezTo>
                    <a:pt x="4190724" y="11914"/>
                    <a:pt x="4193337" y="18222"/>
                    <a:pt x="4193337" y="24799"/>
                  </a:cubicBezTo>
                  <a:lnTo>
                    <a:pt x="4193337" y="788001"/>
                  </a:lnTo>
                  <a:cubicBezTo>
                    <a:pt x="4193337" y="794578"/>
                    <a:pt x="4190724" y="800886"/>
                    <a:pt x="4186074" y="805537"/>
                  </a:cubicBezTo>
                  <a:cubicBezTo>
                    <a:pt x="4181423" y="810187"/>
                    <a:pt x="4175115" y="812800"/>
                    <a:pt x="4168538" y="812800"/>
                  </a:cubicBezTo>
                  <a:lnTo>
                    <a:pt x="24799" y="812800"/>
                  </a:lnTo>
                  <a:cubicBezTo>
                    <a:pt x="18222" y="812800"/>
                    <a:pt x="11914" y="810187"/>
                    <a:pt x="7263" y="805537"/>
                  </a:cubicBezTo>
                  <a:cubicBezTo>
                    <a:pt x="2613" y="800886"/>
                    <a:pt x="0" y="794578"/>
                    <a:pt x="0" y="788001"/>
                  </a:cubicBezTo>
                  <a:lnTo>
                    <a:pt x="0" y="24799"/>
                  </a:lnTo>
                  <a:cubicBezTo>
                    <a:pt x="0" y="18222"/>
                    <a:pt x="2613" y="11914"/>
                    <a:pt x="7263" y="7263"/>
                  </a:cubicBezTo>
                  <a:cubicBezTo>
                    <a:pt x="11914" y="2613"/>
                    <a:pt x="18222" y="0"/>
                    <a:pt x="24799" y="0"/>
                  </a:cubicBezTo>
                  <a:close/>
                </a:path>
              </a:pathLst>
            </a:custGeom>
            <a:solidFill>
              <a:srgbClr val="14B19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333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375442" y="9058715"/>
            <a:ext cx="14519442" cy="3086100"/>
            <a:chOff x="0" y="0"/>
            <a:chExt cx="382405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4051" cy="812800"/>
            </a:xfrm>
            <a:custGeom>
              <a:avLst/>
              <a:gdLst/>
              <a:ahLst/>
              <a:cxnLst/>
              <a:rect r="r" b="b" t="t" l="l"/>
              <a:pathLst>
                <a:path h="812800" w="3824051">
                  <a:moveTo>
                    <a:pt x="27194" y="0"/>
                  </a:moveTo>
                  <a:lnTo>
                    <a:pt x="3796857" y="0"/>
                  </a:lnTo>
                  <a:cubicBezTo>
                    <a:pt x="3811875" y="0"/>
                    <a:pt x="3824051" y="12175"/>
                    <a:pt x="3824051" y="27194"/>
                  </a:cubicBezTo>
                  <a:lnTo>
                    <a:pt x="3824051" y="785606"/>
                  </a:lnTo>
                  <a:cubicBezTo>
                    <a:pt x="3824051" y="800625"/>
                    <a:pt x="3811875" y="812800"/>
                    <a:pt x="3796857" y="812800"/>
                  </a:cubicBezTo>
                  <a:lnTo>
                    <a:pt x="27194" y="812800"/>
                  </a:lnTo>
                  <a:cubicBezTo>
                    <a:pt x="12175" y="812800"/>
                    <a:pt x="0" y="800625"/>
                    <a:pt x="0" y="785606"/>
                  </a:cubicBezTo>
                  <a:lnTo>
                    <a:pt x="0" y="27194"/>
                  </a:lnTo>
                  <a:cubicBezTo>
                    <a:pt x="0" y="12175"/>
                    <a:pt x="12175" y="0"/>
                    <a:pt x="27194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2405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2135" y="1573913"/>
            <a:ext cx="3372989" cy="115097"/>
            <a:chOff x="0" y="0"/>
            <a:chExt cx="888359" cy="303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8359" cy="30314"/>
            </a:xfrm>
            <a:custGeom>
              <a:avLst/>
              <a:gdLst/>
              <a:ahLst/>
              <a:cxnLst/>
              <a:rect r="r" b="b" t="t" l="l"/>
              <a:pathLst>
                <a:path h="30314" w="888359">
                  <a:moveTo>
                    <a:pt x="15157" y="0"/>
                  </a:moveTo>
                  <a:lnTo>
                    <a:pt x="873203" y="0"/>
                  </a:lnTo>
                  <a:cubicBezTo>
                    <a:pt x="881573" y="0"/>
                    <a:pt x="888359" y="6786"/>
                    <a:pt x="888359" y="15157"/>
                  </a:cubicBezTo>
                  <a:lnTo>
                    <a:pt x="888359" y="15157"/>
                  </a:lnTo>
                  <a:cubicBezTo>
                    <a:pt x="888359" y="23528"/>
                    <a:pt x="881573" y="30314"/>
                    <a:pt x="873203" y="30314"/>
                  </a:cubicBezTo>
                  <a:lnTo>
                    <a:pt x="15157" y="30314"/>
                  </a:lnTo>
                  <a:cubicBezTo>
                    <a:pt x="6786" y="30314"/>
                    <a:pt x="0" y="23528"/>
                    <a:pt x="0" y="15157"/>
                  </a:cubicBezTo>
                  <a:lnTo>
                    <a:pt x="0" y="15157"/>
                  </a:lnTo>
                  <a:cubicBezTo>
                    <a:pt x="0" y="6786"/>
                    <a:pt x="6786" y="0"/>
                    <a:pt x="151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8359" cy="68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02135" y="2641922"/>
            <a:ext cx="9983112" cy="5949531"/>
          </a:xfrm>
          <a:custGeom>
            <a:avLst/>
            <a:gdLst/>
            <a:ahLst/>
            <a:cxnLst/>
            <a:rect r="r" b="b" t="t" l="l"/>
            <a:pathLst>
              <a:path h="5949531" w="9983112">
                <a:moveTo>
                  <a:pt x="0" y="0"/>
                </a:moveTo>
                <a:lnTo>
                  <a:pt x="9983112" y="0"/>
                </a:lnTo>
                <a:lnTo>
                  <a:pt x="9983112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2135" y="505460"/>
            <a:ext cx="6745978" cy="106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2"/>
              </a:lnSpc>
            </a:pPr>
            <a:r>
              <a:rPr lang="en-US" b="true" sz="760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COTS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2842" y="1144591"/>
            <a:ext cx="6049081" cy="741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Kenyatta National Hospital again leads with the highest number of cots, exceeding 400 cots, followed by Pumwani Maternity Hospital and Nairobi Hospital.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24240"/>
                </a:solidFill>
                <a:latin typeface="Canva Sans"/>
                <a:ea typeface="Canva Sans"/>
                <a:cs typeface="Canva Sans"/>
                <a:sym typeface="Canva Sans"/>
              </a:rPr>
              <a:t>Many of the facilities with just one cot do not provide inpatient services including: Dap Health Clinic,Kenya Airports Employees Association, Rapha Mission Clinic, Abra Health Services just to name a few. These facilities are primarily medical clinics or small specialized services (like a maternity home), which may offer outpatient care but lack the resources to provide inpatient care.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3774" y="0"/>
            <a:ext cx="10397768" cy="11111844"/>
            <a:chOff x="0" y="0"/>
            <a:chExt cx="2738507" cy="2926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8507" cy="2926576"/>
            </a:xfrm>
            <a:custGeom>
              <a:avLst/>
              <a:gdLst/>
              <a:ahLst/>
              <a:cxnLst/>
              <a:rect r="r" b="b" t="t" l="l"/>
              <a:pathLst>
                <a:path h="2926576" w="2738507">
                  <a:moveTo>
                    <a:pt x="74458" y="0"/>
                  </a:moveTo>
                  <a:lnTo>
                    <a:pt x="2664049" y="0"/>
                  </a:lnTo>
                  <a:cubicBezTo>
                    <a:pt x="2683797" y="0"/>
                    <a:pt x="2702735" y="7845"/>
                    <a:pt x="2716699" y="21808"/>
                  </a:cubicBezTo>
                  <a:cubicBezTo>
                    <a:pt x="2730662" y="35772"/>
                    <a:pt x="2738507" y="54710"/>
                    <a:pt x="2738507" y="74458"/>
                  </a:cubicBezTo>
                  <a:lnTo>
                    <a:pt x="2738507" y="2852119"/>
                  </a:lnTo>
                  <a:cubicBezTo>
                    <a:pt x="2738507" y="2871866"/>
                    <a:pt x="2730662" y="2890804"/>
                    <a:pt x="2716699" y="2904768"/>
                  </a:cubicBezTo>
                  <a:cubicBezTo>
                    <a:pt x="2702735" y="2918731"/>
                    <a:pt x="2683797" y="2926576"/>
                    <a:pt x="2664049" y="2926576"/>
                  </a:cubicBezTo>
                  <a:lnTo>
                    <a:pt x="74458" y="2926576"/>
                  </a:lnTo>
                  <a:cubicBezTo>
                    <a:pt x="54710" y="2926576"/>
                    <a:pt x="35772" y="2918731"/>
                    <a:pt x="21808" y="2904768"/>
                  </a:cubicBezTo>
                  <a:cubicBezTo>
                    <a:pt x="7845" y="2890804"/>
                    <a:pt x="0" y="2871866"/>
                    <a:pt x="0" y="2852119"/>
                  </a:cubicBezTo>
                  <a:lnTo>
                    <a:pt x="0" y="74458"/>
                  </a:lnTo>
                  <a:cubicBezTo>
                    <a:pt x="0" y="54710"/>
                    <a:pt x="7845" y="35772"/>
                    <a:pt x="21808" y="21808"/>
                  </a:cubicBezTo>
                  <a:cubicBezTo>
                    <a:pt x="35772" y="7845"/>
                    <a:pt x="54710" y="0"/>
                    <a:pt x="74458" y="0"/>
                  </a:cubicBezTo>
                  <a:close/>
                </a:path>
              </a:pathLst>
            </a:custGeom>
            <a:solidFill>
              <a:srgbClr val="0485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38507" cy="2964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55259" y="9058715"/>
            <a:ext cx="19043259" cy="3086100"/>
            <a:chOff x="0" y="0"/>
            <a:chExt cx="501550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5509" cy="812800"/>
            </a:xfrm>
            <a:custGeom>
              <a:avLst/>
              <a:gdLst/>
              <a:ahLst/>
              <a:cxnLst/>
              <a:rect r="r" b="b" t="t" l="l"/>
              <a:pathLst>
                <a:path h="812800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92066"/>
                  </a:lnTo>
                  <a:cubicBezTo>
                    <a:pt x="5015509" y="797565"/>
                    <a:pt x="5013324" y="802839"/>
                    <a:pt x="5009436" y="806727"/>
                  </a:cubicBezTo>
                  <a:cubicBezTo>
                    <a:pt x="5005548" y="810616"/>
                    <a:pt x="5000274" y="812800"/>
                    <a:pt x="4994775" y="812800"/>
                  </a:cubicBezTo>
                  <a:lnTo>
                    <a:pt x="20734" y="812800"/>
                  </a:lnTo>
                  <a:cubicBezTo>
                    <a:pt x="15235" y="812800"/>
                    <a:pt x="9961" y="810616"/>
                    <a:pt x="6073" y="806727"/>
                  </a:cubicBezTo>
                  <a:cubicBezTo>
                    <a:pt x="2184" y="802839"/>
                    <a:pt x="0" y="797565"/>
                    <a:pt x="0" y="792066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1550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375442" y="9058715"/>
            <a:ext cx="14774963" cy="3086100"/>
            <a:chOff x="0" y="0"/>
            <a:chExt cx="389134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91348" cy="812800"/>
            </a:xfrm>
            <a:custGeom>
              <a:avLst/>
              <a:gdLst/>
              <a:ahLst/>
              <a:cxnLst/>
              <a:rect r="r" b="b" t="t" l="l"/>
              <a:pathLst>
                <a:path h="812800" w="3891348">
                  <a:moveTo>
                    <a:pt x="26723" y="0"/>
                  </a:moveTo>
                  <a:lnTo>
                    <a:pt x="3864625" y="0"/>
                  </a:lnTo>
                  <a:cubicBezTo>
                    <a:pt x="3879384" y="0"/>
                    <a:pt x="3891348" y="11964"/>
                    <a:pt x="3891348" y="26723"/>
                  </a:cubicBezTo>
                  <a:lnTo>
                    <a:pt x="3891348" y="786077"/>
                  </a:lnTo>
                  <a:cubicBezTo>
                    <a:pt x="3891348" y="800836"/>
                    <a:pt x="3879384" y="812800"/>
                    <a:pt x="3864625" y="812800"/>
                  </a:cubicBezTo>
                  <a:lnTo>
                    <a:pt x="26723" y="812800"/>
                  </a:lnTo>
                  <a:cubicBezTo>
                    <a:pt x="11964" y="812800"/>
                    <a:pt x="0" y="800836"/>
                    <a:pt x="0" y="786077"/>
                  </a:cubicBezTo>
                  <a:lnTo>
                    <a:pt x="0" y="26723"/>
                  </a:lnTo>
                  <a:cubicBezTo>
                    <a:pt x="0" y="11964"/>
                    <a:pt x="11964" y="0"/>
                    <a:pt x="26723" y="0"/>
                  </a:cubicBezTo>
                  <a:close/>
                </a:path>
              </a:pathLst>
            </a:custGeom>
            <a:solidFill>
              <a:srgbClr val="109A9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9134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8825" y="1808538"/>
            <a:ext cx="5188120" cy="47625"/>
            <a:chOff x="0" y="0"/>
            <a:chExt cx="136641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66418" cy="12543"/>
            </a:xfrm>
            <a:custGeom>
              <a:avLst/>
              <a:gdLst/>
              <a:ahLst/>
              <a:cxnLst/>
              <a:rect r="r" b="b" t="t" l="l"/>
              <a:pathLst>
                <a:path h="12543" w="1366418">
                  <a:moveTo>
                    <a:pt x="6272" y="0"/>
                  </a:moveTo>
                  <a:lnTo>
                    <a:pt x="1360147" y="0"/>
                  </a:lnTo>
                  <a:cubicBezTo>
                    <a:pt x="1361810" y="0"/>
                    <a:pt x="1363405" y="661"/>
                    <a:pt x="1364581" y="1837"/>
                  </a:cubicBezTo>
                  <a:cubicBezTo>
                    <a:pt x="1365758" y="3013"/>
                    <a:pt x="1366418" y="4608"/>
                    <a:pt x="1366418" y="6272"/>
                  </a:cubicBezTo>
                  <a:lnTo>
                    <a:pt x="1366418" y="6272"/>
                  </a:lnTo>
                  <a:cubicBezTo>
                    <a:pt x="1366418" y="7935"/>
                    <a:pt x="1365758" y="9530"/>
                    <a:pt x="1364581" y="10706"/>
                  </a:cubicBezTo>
                  <a:cubicBezTo>
                    <a:pt x="1363405" y="11882"/>
                    <a:pt x="1361810" y="12543"/>
                    <a:pt x="1360147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6641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508969" y="2786713"/>
            <a:ext cx="5185973" cy="5538418"/>
          </a:xfrm>
          <a:custGeom>
            <a:avLst/>
            <a:gdLst/>
            <a:ahLst/>
            <a:cxnLst/>
            <a:rect r="r" b="b" t="t" l="l"/>
            <a:pathLst>
              <a:path h="5538418" w="5185973">
                <a:moveTo>
                  <a:pt x="0" y="0"/>
                </a:moveTo>
                <a:lnTo>
                  <a:pt x="5185973" y="0"/>
                </a:lnTo>
                <a:lnTo>
                  <a:pt x="5185973" y="5538418"/>
                </a:lnTo>
                <a:lnTo>
                  <a:pt x="0" y="553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04328" y="234083"/>
            <a:ext cx="1653378" cy="1572775"/>
          </a:xfrm>
          <a:custGeom>
            <a:avLst/>
            <a:gdLst/>
            <a:ahLst/>
            <a:cxnLst/>
            <a:rect r="r" b="b" t="t" l="l"/>
            <a:pathLst>
              <a:path h="1572775" w="1653378">
                <a:moveTo>
                  <a:pt x="0" y="0"/>
                </a:moveTo>
                <a:lnTo>
                  <a:pt x="1653377" y="0"/>
                </a:lnTo>
                <a:lnTo>
                  <a:pt x="1653377" y="1572775"/>
                </a:lnTo>
                <a:lnTo>
                  <a:pt x="0" y="1572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01251" y="1095375"/>
            <a:ext cx="5307717" cy="148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8"/>
              </a:lnSpc>
            </a:pPr>
            <a:r>
              <a:rPr lang="en-US" b="true" sz="5418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OTHER  OBSERVATIONS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6040" y="3987472"/>
            <a:ext cx="5132717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Majority of the people in charge of the facilities are nursing officers in-charge, with a frequency of 294 constituting 33.07% of all positions.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334058" y="2053958"/>
            <a:ext cx="5723648" cy="1120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7232" indent="-273616" lvl="1">
              <a:lnSpc>
                <a:spcPts val="3548"/>
              </a:lnSpc>
              <a:buFont typeface="Arial"/>
              <a:buChar char="•"/>
            </a:pPr>
            <a:r>
              <a:rPr lang="en-US" sz="2534">
                <a:solidFill>
                  <a:srgbClr val="048581"/>
                </a:solidFill>
                <a:latin typeface="Poppins"/>
                <a:ea typeface="Poppins"/>
                <a:cs typeface="Poppins"/>
                <a:sym typeface="Poppins"/>
              </a:rPr>
              <a:t>Medical superintendent are the least officials in charge with a frequency of 25 constituting 2.81% of all positions.</a:t>
            </a:r>
          </a:p>
          <a:p>
            <a:pPr algn="just">
              <a:lnSpc>
                <a:spcPts val="3548"/>
              </a:lnSpc>
            </a:pPr>
          </a:p>
          <a:p>
            <a:pPr algn="just" marL="547232" indent="-273616" lvl="1">
              <a:lnSpc>
                <a:spcPts val="3548"/>
              </a:lnSpc>
              <a:buFont typeface="Arial"/>
              <a:buChar char="•"/>
            </a:pPr>
            <a:r>
              <a:rPr lang="en-US" sz="2534">
                <a:solidFill>
                  <a:srgbClr val="048581"/>
                </a:solidFill>
                <a:latin typeface="Poppins"/>
                <a:ea typeface="Poppins"/>
                <a:cs typeface="Poppins"/>
                <a:sym typeface="Poppins"/>
              </a:rPr>
              <a:t>There are 25 nursing home in Nairobi, accounting for 2.81% of the total health facilities.</a:t>
            </a:r>
          </a:p>
          <a:p>
            <a:pPr algn="just">
              <a:lnSpc>
                <a:spcPts val="3548"/>
              </a:lnSpc>
            </a:pPr>
          </a:p>
          <a:p>
            <a:pPr algn="just" marL="547232" indent="-273616" lvl="1">
              <a:lnSpc>
                <a:spcPts val="3548"/>
              </a:lnSpc>
              <a:buFont typeface="Arial"/>
              <a:buChar char="•"/>
            </a:pPr>
            <a:r>
              <a:rPr lang="en-US" sz="2534">
                <a:solidFill>
                  <a:srgbClr val="048581"/>
                </a:solidFill>
                <a:latin typeface="Poppins"/>
                <a:ea typeface="Poppins"/>
                <a:cs typeface="Poppins"/>
                <a:sym typeface="Poppins"/>
              </a:rPr>
              <a:t>VCT Centers account for 6.3% of the total healthcare facilities.</a:t>
            </a:r>
          </a:p>
          <a:p>
            <a:pPr algn="just">
              <a:lnSpc>
                <a:spcPts val="3548"/>
              </a:lnSpc>
            </a:pPr>
          </a:p>
          <a:p>
            <a:pPr algn="just" marL="547232" indent="-273616" lvl="1">
              <a:lnSpc>
                <a:spcPts val="3548"/>
              </a:lnSpc>
              <a:buFont typeface="Arial"/>
              <a:buChar char="•"/>
            </a:pPr>
            <a:r>
              <a:rPr lang="en-US" sz="2534">
                <a:solidFill>
                  <a:srgbClr val="048581"/>
                </a:solidFill>
                <a:latin typeface="Poppins"/>
                <a:ea typeface="Poppins"/>
                <a:cs typeface="Poppins"/>
                <a:sym typeface="Poppins"/>
              </a:rPr>
              <a:t>The only Radiology Unit is The Plaza X-Ray Services.</a:t>
            </a: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>
              <a:lnSpc>
                <a:spcPts val="3548"/>
              </a:lnSpc>
            </a:pPr>
          </a:p>
          <a:p>
            <a:pPr algn="just" marL="547232" indent="-273616" lvl="1">
              <a:lnSpc>
                <a:spcPts val="3548"/>
              </a:lnSpc>
              <a:buFont typeface="Arial"/>
              <a:buChar char="•"/>
            </a:pP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DAGTw-bfQXI</dc:identifier>
  <dcterms:modified xsi:type="dcterms:W3CDTF">2011-08-01T06:04:30Z</dcterms:modified>
  <cp:revision>1</cp:revision>
  <dc:title>Green And White Illustrative Medical Healthcare Presentation</dc:title>
</cp:coreProperties>
</file>