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embeddedFontLst>
    <p:embeddedFont>
      <p:font typeface="Lato" panose="020F0502020204030203" pitchFamily="34" charset="0"/>
      <p:regular r:id="rId48"/>
      <p:bold r:id="rId49"/>
      <p:italic r:id="rId50"/>
      <p:boldItalic r:id="rId51"/>
    </p:embeddedFont>
    <p:embeddedFont>
      <p:font typeface="Raleway" pitchFamily="2" charset="0"/>
      <p:regular r:id="rId52"/>
      <p:bold r:id="rId53"/>
      <p:italic r:id="rId54"/>
      <p:boldItalic r:id="rId55"/>
    </p:embeddedFont>
    <p:embeddedFont>
      <p:font typeface="Roboto Mono" panose="020F0502020204030204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ebtiHe4yuh+lyaec0S9Qmoq4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FAEA03-B150-4EF0-A3CA-68018264A60B}">
  <a:tblStyle styleId="{69FAEA03-B150-4EF0-A3CA-68018264A6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86" y="-166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6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5eee9ae16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e9ae16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5eee9ae16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424a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5dc424a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c424ac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5dc424ac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f578389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5ef578389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ee9ae16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5eee9ae16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ee9ae16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5eee9ae16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ee9ae16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5eee9ae16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f57838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5ef57838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578389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5ef578389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ee9ae1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5eee9ae16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ee9ae16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5eee9ae16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5eee9ae1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ee9ae16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5eee9ae16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ee9ae16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5eee9ae16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ee9ae16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5eee9ae16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ee9ae16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5eee9ae16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eafb25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5eeafb25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5" name="Google Shape;4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almanac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dog.com/guides/html/beginner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ee9ae167_0_1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c424acd6_0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attribute</a:t>
            </a:r>
            <a:endParaRPr/>
          </a:p>
        </p:txBody>
      </p:sp>
      <p:sp>
        <p:nvSpPr>
          <p:cNvPr id="161" name="Google Shape;161;g5dc424acd6_0_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"background: red; padding: 15px; color: white"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 red box!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200"/>
          </a:p>
        </p:txBody>
      </p:sp>
      <p:sp>
        <p:nvSpPr>
          <p:cNvPr id="162" name="Google Shape;162;g5dc424acd6_0_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CSS can be added to any element using the style attribute </a:t>
            </a:r>
            <a:endParaRPr sz="1800"/>
          </a:p>
        </p:txBody>
      </p:sp>
      <p:pic>
        <p:nvPicPr>
          <p:cNvPr id="163" name="Google Shape;163;g5dc424ac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3404725"/>
            <a:ext cx="2266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tag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&lt;style type=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"text/css"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text will be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"color: blue"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style attribute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can override the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/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&lt;style&gt; element can be included inside the &lt;head&gt; or &lt;body&gt; of the document, and the styles will still be applied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however it is recommended that you include your styles in the &lt;head&gt; for organizational purposes</a:t>
            </a:r>
            <a:endParaRPr sz="180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050" y="4259950"/>
            <a:ext cx="2714625" cy="733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424acd6_0_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an external stylesheet</a:t>
            </a:r>
            <a:endParaRPr/>
          </a:p>
        </p:txBody>
      </p:sp>
      <p:pic>
        <p:nvPicPr>
          <p:cNvPr id="177" name="Google Shape;177;g5dc424acd6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575" y="1853850"/>
            <a:ext cx="4117024" cy="239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5dc424acd6_0_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The HTML External Resource Link element (&lt;link&gt;) links the current document to an external resource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It is most commonly used to link to stylesheets, but is also used to set site icons among other things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Syntax &amp; Vocabulary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l="6537" r="-9971"/>
          <a:stretch/>
        </p:blipFill>
        <p:spPr>
          <a:xfrm>
            <a:off x="4721900" y="2344850"/>
            <a:ext cx="4772150" cy="19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800" y="2571750"/>
            <a:ext cx="3651074" cy="16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f5783892_0_4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91" name="Google Shape;191;g5ef5783892_0_4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Research how to add a site icon using the link element. Use your picture as an icon on your profile page from the previous class</a:t>
            </a:r>
            <a:endParaRPr sz="1800"/>
          </a:p>
        </p:txBody>
      </p:sp>
      <p:pic>
        <p:nvPicPr>
          <p:cNvPr id="192" name="Google Shape;192;g5ef5783892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800" y="2959025"/>
            <a:ext cx="23717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ee9ae167_0_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Selectors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ee9ae167_0_11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Element Selectors</a:t>
            </a:r>
            <a:endParaRPr/>
          </a:p>
        </p:txBody>
      </p:sp>
      <p:sp>
        <p:nvSpPr>
          <p:cNvPr id="203" name="Google Shape;203;g5eee9ae167_0_11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&lt;p&gt;What color do you like?&lt;/p&gt;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&lt;div&gt;I like blue.&lt;/div&gt;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prefer BLACK!&lt;/p&gt;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p elements are red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 color: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div elements are blue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5eee9ae167_0_11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This is the simplest way to target all elements of a given type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g5eee9ae167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600" y="3033638"/>
            <a:ext cx="4486275" cy="1533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Class Selectors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4274100" cy="26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&gt;HTML&lt;/li&gt;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&gt;CSS&lt;/li&gt;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Bold elements with the class "first"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.first { font-weight: bold;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cross elements with the class "done"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.done { text-decoration: line-through;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7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Syntax is a dot followed by a class name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A class name can be value without spaces, placed within an HTML class attribute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It’s up to you to choose a class names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Many elements can have the same class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One element can have multiple classes separated by whitespace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r="61712" b="41475"/>
          <a:stretch/>
        </p:blipFill>
        <p:spPr>
          <a:xfrm>
            <a:off x="3164300" y="4251775"/>
            <a:ext cx="1407700" cy="819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ee9ae167_0_15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19" name="Google Shape;219;g5eee9ae167_0_15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Docus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Inzikuru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Yekaterina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Volkova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Jeruto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Kiptum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text-transform: uppercase;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#first { background-color: goldenrod;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#second { background-color: silver;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#third { background-color: #CD7F32;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220" name="Google Shape;220;g5eee9ae167_0_15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The ID selector consists of a hash(#), followed by the ID of a given element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Any element can have a unique ID set with the id attribute.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Up to you to choose an ID name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Best  way to select a single element.</a:t>
            </a:r>
            <a:endParaRPr sz="1800"/>
          </a:p>
        </p:txBody>
      </p:sp>
      <p:pic>
        <p:nvPicPr>
          <p:cNvPr id="221" name="Google Shape;221;g5eee9ae167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950" y="4129650"/>
            <a:ext cx="3790918" cy="10138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f5783892_0_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27" name="Google Shape;227;g5ef5783892_0_1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How do you style logo image?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g5ef5783892_0_1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Give your tag an “id”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9" name="Google Shape;229;g5ef578389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279" y="2548325"/>
            <a:ext cx="3471500" cy="200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5ef5783892_0_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5112" y="2484543"/>
            <a:ext cx="3763060" cy="200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vs Class</a:t>
            </a:r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2982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an ID to style only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 class to reuse styles on more than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l="9608"/>
          <a:stretch/>
        </p:blipFill>
        <p:spPr>
          <a:xfrm>
            <a:off x="4203950" y="1746050"/>
            <a:ext cx="4625275" cy="2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Research other CSS selectors and what they do. Use the following type of selectors in your code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Element selector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ID and Class selectors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Descendant selectors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Direct descendant selectors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f5783892_0_4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Common Style Properties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Properties</a:t>
            </a: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font-family: Times, serif..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size and spacing: letter-spacing; font-size; line-height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Fonts-decoration: underline, none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Fonts-alignment: center, justify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weight: from 100 to 900; light; bold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 fonts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15"/>
          <p:cNvSpPr txBox="1">
            <a:spLocks noGrp="1"/>
          </p:cNvSpPr>
          <p:nvPr>
            <p:ph type="body" idx="2"/>
          </p:nvPr>
        </p:nvSpPr>
        <p:spPr>
          <a:xfrm>
            <a:off x="4932950" y="2351875"/>
            <a:ext cx="3774300" cy="123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&lt;!-- cdn link to paste in your &lt;head&gt; --&gt;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&lt;link rel="stylesheet" href="https://use.fontawesome.com/releases/v5.0.10/css/all.css"&gt;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4665075" y="1853850"/>
            <a:ext cx="30000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Font-Awesome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Colors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579075" y="2078875"/>
          <a:ext cx="3336600" cy="2362626"/>
        </p:xfrm>
        <a:graphic>
          <a:graphicData uri="http://schemas.openxmlformats.org/drawingml/2006/table">
            <a:tbl>
              <a:tblPr>
                <a:noFill/>
                <a:tableStyleId>{69FAEA03-B150-4EF0-A3CA-68018264A60B}</a:tableStyleId>
              </a:tblPr>
              <a:tblGrid>
                <a:gridCol w="16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Name of Color</a:t>
                      </a:r>
                      <a:endParaRPr sz="800" b="1" u="none" strike="noStrike" cap="none">
                        <a:solidFill>
                          <a:srgbClr val="41484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orange, blue, purple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Hexadecimal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#FFFFFF, #ffaabb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RGB</a:t>
                      </a:r>
                      <a:endParaRPr sz="800" b="1" u="none" strike="noStrike" cap="none">
                        <a:solidFill>
                          <a:srgbClr val="41484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rgb(255, 255, 255)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HSL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hsl(0, 0%, 100%)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HSV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hsv(0, 0%, 100%)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HWB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hwb(0, 100%, 0%)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10160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rgbClr val="41484D"/>
                          </a:solidFill>
                        </a:rPr>
                        <a:t>CMYK</a:t>
                      </a:r>
                      <a:endParaRPr sz="8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cmyk(0%, 0%, 0%, 0%)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Colors can be represented in different ways in CSS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inbuilt colors - use by name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RGB stands for Red Green Blue. Each value is between 0 and 255. For same values of R, G and B, you get a shade of grey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HSL, HSV, HWB, CMYK are rarely used, research how they work and when you can use them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vs Background Color</a:t>
            </a:r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768" y="1798843"/>
            <a:ext cx="3640924" cy="2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9425" y="2196700"/>
            <a:ext cx="4754575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ee9ae167_0_9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Units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77" name="Google Shape;277;g5eee9ae167_0_90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8" name="Google Shape;278;g5eee9ae167_0_90"/>
          <p:cNvGraphicFramePr/>
          <p:nvPr/>
        </p:nvGraphicFramePr>
        <p:xfrm>
          <a:off x="579075" y="2078875"/>
          <a:ext cx="3336600" cy="2149326"/>
        </p:xfrm>
        <a:graphic>
          <a:graphicData uri="http://schemas.openxmlformats.org/drawingml/2006/table">
            <a:tbl>
              <a:tblPr>
                <a:noFill/>
                <a:tableStyleId>{69FAEA03-B150-4EF0-A3CA-68018264A60B}</a:tableStyleId>
              </a:tblPr>
              <a:tblGrid>
                <a:gridCol w="16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666666"/>
                          </a:solidFill>
                        </a:rPr>
                        <a:t>Unit</a:t>
                      </a:r>
                      <a:endParaRPr sz="1000" b="1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666666"/>
                          </a:solidFill>
                        </a:rPr>
                        <a:t>Description</a:t>
                      </a:r>
                      <a:endParaRPr sz="1000" b="1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px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Pixels are relative to the viewing device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pt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points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em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2em means twice the size of the current font size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175">
                <a:tc>
                  <a:txBody>
                    <a:bodyPr/>
                    <a:lstStyle/>
                    <a:p>
                      <a:pPr marL="0" marR="101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%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rgbClr val="666666"/>
                          </a:solidFill>
                        </a:rPr>
                        <a:t>Relative to the parent element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9" name="Google Shape;279;g5eee9ae167_0_90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several different units for expressing a length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Many CSS properties take "length" values, such as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width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font-size</a:t>
            </a:r>
            <a:endParaRPr sz="14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Length is a number followed by a length unit, such as 10px, 2em, etc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the value is 0, the unit is not needed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some CSS properties, negative lengths are allowed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ee9ae167_0_17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5" name="Google Shape;285;g5eee9ae167_0_17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difference between </a:t>
            </a:r>
            <a:r>
              <a:rPr lang="en-US" b="1"/>
              <a:t>serif</a:t>
            </a:r>
            <a:r>
              <a:rPr lang="en-US"/>
              <a:t> and a </a:t>
            </a:r>
            <a:r>
              <a:rPr lang="en-US" b="1"/>
              <a:t>san-serif</a:t>
            </a:r>
            <a:r>
              <a:rPr lang="en-US"/>
              <a:t> fonts? Get examples of both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List all units that can be used in CSS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>
            <a:spLocks noGrp="1"/>
          </p:cNvSpPr>
          <p:nvPr>
            <p:ph type="title"/>
          </p:nvPr>
        </p:nvSpPr>
        <p:spPr>
          <a:xfrm>
            <a:off x="328250" y="12903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ee9ae167_0_1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Box Model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6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content area contains the "real" content of an element like text, images etc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padding area extends from the content area to include additional space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border area extends from the padding area to give the element a borders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margin area extends from the border area to include an empty area used to separate the element from its neighbors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963450"/>
            <a:ext cx="3638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Width &amp; Height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or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8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lang="en-US" b="1"/>
              <a:t>height</a:t>
            </a:r>
            <a:r>
              <a:rPr lang="en-US"/>
              <a:t> and </a:t>
            </a:r>
            <a:r>
              <a:rPr lang="en-US" b="1"/>
              <a:t>width</a:t>
            </a:r>
            <a:r>
              <a:rPr lang="en-US"/>
              <a:t> properties are used to set the height and width of an element.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height and width can be set to auto (this is default - the browser calculates the height and width),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You can also specify length values, like px, cm, etc., or percent (%) of the containing block.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lang="en-US" b="1"/>
              <a:t>max-width</a:t>
            </a:r>
            <a:r>
              <a:rPr lang="en-US"/>
              <a:t>/</a:t>
            </a:r>
            <a:r>
              <a:rPr lang="en-US" b="1"/>
              <a:t>min-width </a:t>
            </a:r>
            <a:r>
              <a:rPr lang="en-US"/>
              <a:t>property is used to set the maximum/minimum width of an element. Same for height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ee9ae167_0_6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310" name="Google Shape;310;g5eee9ae167_0_6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7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g5eee9ae167_0_6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padding properties are used to generate space around an element's content, inside of any borders.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padding for each side of an element (top, right, bottom, and left)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padding properties in one property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ee9ae167_0_6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Border</a:t>
            </a:r>
            <a:endParaRPr/>
          </a:p>
        </p:txBody>
      </p:sp>
      <p:sp>
        <p:nvSpPr>
          <p:cNvPr id="317" name="Google Shape;317;g5eee9ae167_0_6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5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border-color: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border-style: solid;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8" name="Google Shape;318;g5eee9ae167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2600" y="1797500"/>
            <a:ext cx="4361399" cy="28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ee9ae167_0_7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Margin</a:t>
            </a:r>
            <a:endParaRPr/>
          </a:p>
        </p:txBody>
      </p:sp>
      <p:sp>
        <p:nvSpPr>
          <p:cNvPr id="324" name="Google Shape;324;g5eee9ae167_0_72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g5eee9ae167_0_72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margin properties are used to create space around elements, outside of any defined borders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margin for each side of an element (top, right, bottom, and left)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margin properties in one property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Border Radius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161" y="1966449"/>
            <a:ext cx="3146654" cy="21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201" y="1713637"/>
            <a:ext cx="2803508" cy="283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Box Shadow</a:t>
            </a:r>
            <a:endParaRPr/>
          </a:p>
        </p:txBody>
      </p:sp>
      <p:pic>
        <p:nvPicPr>
          <p:cNvPr id="338" name="Google Shape;33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42" y="1938177"/>
            <a:ext cx="4295735" cy="246533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>
            <a:spLocks noGrp="1"/>
          </p:cNvSpPr>
          <p:nvPr>
            <p:ph type="body" idx="1"/>
          </p:nvPr>
        </p:nvSpPr>
        <p:spPr>
          <a:xfrm>
            <a:off x="4686726" y="2078875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Absolute */ p {   width: 50px; }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parent */ p {   width: 50%; }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font size */ p {   width: 2em; 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CSS – Div Design Tips</a:t>
            </a:r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body" idx="1"/>
          </p:nvPr>
        </p:nvSpPr>
        <p:spPr>
          <a:xfrm>
            <a:off x="613263" y="1983250"/>
            <a:ext cx="7920900" cy="276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White background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background: white;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Internal space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Small radius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Light shadow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box-shadow: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rgba(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,.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the width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automatic margins on right/left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Pseudo Classes</a:t>
            </a:r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Button turns blue pointed at*/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button:hover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Visited links turn green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a:visited { color: green;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First paragraph is bigger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p:first-child { font-size: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1.2em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/>
          </a:p>
        </p:txBody>
      </p:sp>
      <p:sp>
        <p:nvSpPr>
          <p:cNvPr id="352" name="Google Shape;352;p26"/>
          <p:cNvSpPr txBox="1">
            <a:spLocks noGrp="1"/>
          </p:cNvSpPr>
          <p:nvPr>
            <p:ph type="body" idx="2"/>
          </p:nvPr>
        </p:nvSpPr>
        <p:spPr>
          <a:xfrm>
            <a:off x="4643600" y="2078875"/>
            <a:ext cx="3774300" cy="29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 pseudo-class is a keyword added to a selector that specifies a special state of the selected element.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For example, :hover can be used to change a button's color when the user's pointer hovers over it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With pseudo-classes you can style an element in relation to external factors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sz="1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Descendant Selectors</a:t>
            </a:r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body" idx="2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h1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children of the element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id="banner"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white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1961459"/>
            <a:ext cx="4037647" cy="150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0" y="3679142"/>
            <a:ext cx="1449316" cy="92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548425" y="3368207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sz="10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Direct Descendant</a:t>
            </a:r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body" idx="2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which are direct children of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li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direct children of </a:t>
            </a:r>
            <a:r>
              <a:rPr lang="en-US" b="1">
                <a:latin typeface="Raleway"/>
                <a:ea typeface="Raleway"/>
                <a:cs typeface="Raleway"/>
                <a:sym typeface="Raleway"/>
              </a:rPr>
              <a:t>id="navigation"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blue.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807" y="1751377"/>
            <a:ext cx="2967180" cy="180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450" y="3792512"/>
            <a:ext cx="1940673" cy="902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548425" y="3368207"/>
            <a:ext cx="3774300" cy="329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00" b="0" i="0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sz="10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Quizz</a:t>
            </a:r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Live-Code - Profile Page 2</a:t>
            </a:r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body" idx="1"/>
          </p:nvPr>
        </p:nvSpPr>
        <p:spPr>
          <a:xfrm>
            <a:off x="729325" y="1704125"/>
            <a:ext cx="610619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Let's ﬁnish our live-code and get this ﬁnal result!</a:t>
            </a:r>
            <a:endParaRPr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16" y="1934937"/>
            <a:ext cx="5601325" cy="326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eeafb2503_1_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91" name="Google Shape;391;g5eeafb2503_1_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Guides/References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“A reference guide to the many features of CSS”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https://css-tricks.com/almanac/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HTML Dog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https://htmldog.com/guides/html/beginner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  <p:sp>
        <p:nvSpPr>
          <p:cNvPr id="392" name="Google Shape;392;g5eeafb2503_1_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Web design blogs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Smashing Magazine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This material was prepared using Le Wagon resources and shall not be used outside the context of ETC Coding.</a:t>
            </a:r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id="116" name="Google Shape;116;p4" descr="The minimal structure of an HTML documen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b="1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lang="en-US" b="1"/>
              <a:t>html</a:t>
            </a:r>
            <a:r>
              <a:rPr lang="en-US"/>
              <a:t> element is also called the root element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lang="en-US" b="1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lang="en-US" b="1"/>
              <a:t>title</a:t>
            </a:r>
            <a:r>
              <a:rPr lang="en-US"/>
              <a:t> element appear in the browser title bar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lang="en-US" b="1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2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lang="en-US" sz="1050" b="0" i="0" u="none" strike="noStrike" cap="non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4605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 b="0" i="0" u="none" strike="noStrike" cap="non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sz="1050" b="0" i="0" u="none" strike="noStrike" cap="non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300" b="0" i="0" u="none" strike="noStrike" cap="non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2040</Words>
  <Application>Microsoft Office PowerPoint</Application>
  <PresentationFormat>On-screen Show (16:9)</PresentationFormat>
  <Paragraphs>299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Lato</vt:lpstr>
      <vt:lpstr>Raleway</vt:lpstr>
      <vt:lpstr>Arial</vt:lpstr>
      <vt:lpstr>Roboto Mono</vt:lpstr>
      <vt:lpstr>Streamline</vt:lpstr>
      <vt:lpstr>HTML &amp; CSS </vt:lpstr>
      <vt:lpstr>Front-end languages </vt:lpstr>
      <vt:lpstr>HTML Basics</vt:lpstr>
      <vt:lpstr>HTML</vt:lpstr>
      <vt:lpstr>Page Structure</vt:lpstr>
      <vt:lpstr>Basic Syntax</vt:lpstr>
      <vt:lpstr>Basic Tags List</vt:lpstr>
      <vt:lpstr>HTML - Quizz</vt:lpstr>
      <vt:lpstr>Live Code: Profile Page</vt:lpstr>
      <vt:lpstr>Exercise</vt:lpstr>
      <vt:lpstr>CSS Basics</vt:lpstr>
      <vt:lpstr>Adding CSS - Using The style attribute</vt:lpstr>
      <vt:lpstr>Adding CSS - Using the style tag</vt:lpstr>
      <vt:lpstr>Adding CSS - Using an external stylesheet</vt:lpstr>
      <vt:lpstr>Syntax &amp; Vocabulary</vt:lpstr>
      <vt:lpstr>Exercise</vt:lpstr>
      <vt:lpstr>CSS Selectors</vt:lpstr>
      <vt:lpstr>Element Selectors</vt:lpstr>
      <vt:lpstr>Class Selectors</vt:lpstr>
      <vt:lpstr>ID Selectors</vt:lpstr>
      <vt:lpstr>ID Selectors</vt:lpstr>
      <vt:lpstr>ID vs Class</vt:lpstr>
      <vt:lpstr>Exercise</vt:lpstr>
      <vt:lpstr>Common Style Properties</vt:lpstr>
      <vt:lpstr>Text Properties</vt:lpstr>
      <vt:lpstr>Colors </vt:lpstr>
      <vt:lpstr>Text vs Background Color</vt:lpstr>
      <vt:lpstr>Units </vt:lpstr>
      <vt:lpstr>Exercise</vt:lpstr>
      <vt:lpstr>CSS Box Model</vt:lpstr>
      <vt:lpstr>Box Model</vt:lpstr>
      <vt:lpstr>Width &amp; Height</vt:lpstr>
      <vt:lpstr>Padding</vt:lpstr>
      <vt:lpstr>Border</vt:lpstr>
      <vt:lpstr>Margin</vt:lpstr>
      <vt:lpstr>Border Radius</vt:lpstr>
      <vt:lpstr>Box Shadow</vt:lpstr>
      <vt:lpstr>CSS – Div Design Tips</vt:lpstr>
      <vt:lpstr>Pseudo Classes</vt:lpstr>
      <vt:lpstr>Descendant Selectors</vt:lpstr>
      <vt:lpstr>Direct Descendant</vt:lpstr>
      <vt:lpstr>Quizz</vt:lpstr>
      <vt:lpstr>Live-Code - Profile Page 2</vt:lpstr>
      <vt:lpstr>Resources</vt:lpstr>
      <vt:lpstr>Disclaimer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</dc:creator>
  <cp:lastModifiedBy>Priscilla Nambafu</cp:lastModifiedBy>
  <cp:revision>1</cp:revision>
  <dcterms:modified xsi:type="dcterms:W3CDTF">2025-07-24T15:01:03Z</dcterms:modified>
</cp:coreProperties>
</file>