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Raleway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  <p:embeddedFont>
      <p:font typeface="Roboto Mon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4" roundtripDataSignature="AMtx7mjebtiHe4yuh+lyaec0S9Qmoq4z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FAEA03-B150-4EF0-A3CA-68018264A60B}">
  <a:tblStyle styleId="{69FAEA03-B150-4EF0-A3CA-68018264A60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Mono-italic.fntdata"/><Relationship Id="rId61" Type="http://schemas.openxmlformats.org/officeDocument/2006/relationships/font" Target="fonts/RobotoMono-bold.fntdata"/><Relationship Id="rId20" Type="http://schemas.openxmlformats.org/officeDocument/2006/relationships/slide" Target="slides/slide14.xml"/><Relationship Id="rId64" Type="http://customschemas.google.com/relationships/presentationmetadata" Target="metadata"/><Relationship Id="rId63" Type="http://schemas.openxmlformats.org/officeDocument/2006/relationships/font" Target="fonts/RobotoMon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RobotoMono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5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4.xml"/><Relationship Id="rId54" Type="http://schemas.openxmlformats.org/officeDocument/2006/relationships/font" Target="fonts/Raleway-italic.fntdata"/><Relationship Id="rId13" Type="http://schemas.openxmlformats.org/officeDocument/2006/relationships/slide" Target="slides/slide7.xml"/><Relationship Id="rId57" Type="http://schemas.openxmlformats.org/officeDocument/2006/relationships/font" Target="fonts/Lato-bold.fntdata"/><Relationship Id="rId12" Type="http://schemas.openxmlformats.org/officeDocument/2006/relationships/slide" Target="slides/slide6.xml"/><Relationship Id="rId56" Type="http://schemas.openxmlformats.org/officeDocument/2006/relationships/font" Target="fonts/Lato-regular.fntdata"/><Relationship Id="rId15" Type="http://schemas.openxmlformats.org/officeDocument/2006/relationships/slide" Target="slides/slide9.xml"/><Relationship Id="rId59" Type="http://schemas.openxmlformats.org/officeDocument/2006/relationships/font" Target="fonts/Lato-boldItalic.fntdata"/><Relationship Id="rId14" Type="http://schemas.openxmlformats.org/officeDocument/2006/relationships/slide" Target="slides/slide8.xml"/><Relationship Id="rId58" Type="http://schemas.openxmlformats.org/officeDocument/2006/relationships/font" Target="fonts/La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ee9ae1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5eee9ae1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Minimum is 2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eee9ae16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5eee9ae1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dc424acd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5dc424ac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dc424acd6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5dc424ac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ef578389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5ef578389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ee9ae16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5eee9ae16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ee9ae16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5eee9ae16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5eee9ae16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5eee9ae16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ef578389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5ef578389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ef578389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5ef578389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eee9ae167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5eee9ae16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eee9ae16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5eee9ae16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ee9ae1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5eee9ae1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eee9ae1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5eee9ae1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eee9ae167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5eee9ae16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eee9ae167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5eee9ae16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eee9ae167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5eee9ae16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2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2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5eeafb25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5eeafb25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3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31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0" name="Google Shape;80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4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4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" name="Google Shape;24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0" name="Google Shape;30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7" name="Google Shape;37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34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5" name="Google Shape;45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5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" name="Google Shape;62;p3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3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6"/>
          <p:cNvSpPr txBox="1"/>
          <p:nvPr/>
        </p:nvSpPr>
        <p:spPr>
          <a:xfrm>
            <a:off x="140618" y="4749851"/>
            <a:ext cx="23985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#ETCIVKAMPALACODE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3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3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3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css-tricks.com/almanac/" TargetMode="External"/><Relationship Id="rId4" Type="http://schemas.openxmlformats.org/officeDocument/2006/relationships/hyperlink" Target="https://htmldog.com/guides/html/beginner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HTML &amp; CSS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eee9ae167_0_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50" name="Google Shape;150;g5eee9ae167_0_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Research different HTML tags and complete the following tasks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HTML table with names and email addresses of your friends. The table should have column headings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Create an HTML form where users can register with their first name, last name, email address and password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Create two pages;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A page listing  your friends  by name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Clicking any name should link to the person’s profile page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a list of 5 websites with beginner friendly content on HTML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Find out how to upload your work to Github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eee9ae167_0_1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CSS Basics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dc424acd6_0_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Adding CSS - Using The style attribute</a:t>
            </a:r>
            <a:endParaRPr/>
          </a:p>
        </p:txBody>
      </p:sp>
      <p:sp>
        <p:nvSpPr>
          <p:cNvPr id="161" name="Google Shape;161;g5dc424acd6_0_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style=</a:t>
            </a:r>
            <a:r>
              <a:rPr lang="en-US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"background: red; padding: 15px; color: white"</a:t>
            </a: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A red box!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00"/>
          </a:p>
        </p:txBody>
      </p:sp>
      <p:sp>
        <p:nvSpPr>
          <p:cNvPr id="162" name="Google Shape;162;g5dc424acd6_0_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CSS can be added to any element using the style attribute </a:t>
            </a:r>
            <a:endParaRPr sz="1800"/>
          </a:p>
        </p:txBody>
      </p:sp>
      <p:pic>
        <p:nvPicPr>
          <p:cNvPr id="163" name="Google Shape;163;g5dc424acd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3404725"/>
            <a:ext cx="22669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Adding CSS - Using the style tag</a:t>
            </a:r>
            <a:endParaRPr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&lt;style type=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"text/css"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color: green;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&lt;/style&gt;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text will be green.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style=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"color: blue"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The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style attribute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can override the green.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/>
          </a:p>
        </p:txBody>
      </p:sp>
      <p:sp>
        <p:nvSpPr>
          <p:cNvPr id="170" name="Google Shape;170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&lt;style&gt; element can be included inside the &lt;head&gt; or &lt;body&gt; of the document, and the styles will still be applied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however it is recommended that you include your styles in the &lt;head&gt; for organizational purposes</a:t>
            </a:r>
            <a:endParaRPr sz="1800"/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9050" y="4259950"/>
            <a:ext cx="2714625" cy="733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dc424acd6_0_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Adding CSS - Using an external stylesheet</a:t>
            </a:r>
            <a:endParaRPr/>
          </a:p>
        </p:txBody>
      </p:sp>
      <p:pic>
        <p:nvPicPr>
          <p:cNvPr id="177" name="Google Shape;177;g5dc424acd6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575" y="1853850"/>
            <a:ext cx="4117024" cy="2392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5dc424acd6_0_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The HTML External Resource Link element (&lt;link&gt;) links the current document to an external resource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It is most commonly used to link to stylesheets, but is also used to set site icons among other things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Syntax &amp; Vocabulary</a:t>
            </a:r>
            <a:endParaRPr/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6537" r="-9971" t="0"/>
          <a:stretch/>
        </p:blipFill>
        <p:spPr>
          <a:xfrm>
            <a:off x="4721900" y="2344850"/>
            <a:ext cx="4772150" cy="19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800" y="2571750"/>
            <a:ext cx="3651074" cy="166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f5783892_0_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191" name="Google Shape;191;g5ef5783892_0_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Research how to add a site icon using the link element. Use your picture as an icon on your profile page from the previous class</a:t>
            </a:r>
            <a:endParaRPr sz="1800"/>
          </a:p>
        </p:txBody>
      </p:sp>
      <p:pic>
        <p:nvPicPr>
          <p:cNvPr id="192" name="Google Shape;192;g5ef5783892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00" y="2959025"/>
            <a:ext cx="23717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5eee9ae167_0_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CSS Selectors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eee9ae167_0_1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Element Selectors</a:t>
            </a:r>
            <a:endParaRPr/>
          </a:p>
        </p:txBody>
      </p:sp>
      <p:sp>
        <p:nvSpPr>
          <p:cNvPr id="203" name="Google Shape;203;g5eee9ae167_0_11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&lt;p&gt;What color do you like?&lt;/p&gt;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&lt;div&gt;I like blue.&lt;/div&gt;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&lt;p&gt;I prefer BLACK!&lt;/p&gt;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Make p elements are red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{ color: red;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Make div elements are blue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color: blue;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g5eee9ae167_0_11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This is the simplest way to target all elements of a given type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5" name="Google Shape;205;g5eee9ae167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7600" y="3033638"/>
            <a:ext cx="4486275" cy="15335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Class Selectors</a:t>
            </a:r>
            <a:endParaRPr/>
          </a:p>
        </p:txBody>
      </p:sp>
      <p:sp>
        <p:nvSpPr>
          <p:cNvPr id="211" name="Google Shape;211;p21"/>
          <p:cNvSpPr txBox="1"/>
          <p:nvPr>
            <p:ph idx="1" type="body"/>
          </p:nvPr>
        </p:nvSpPr>
        <p:spPr>
          <a:xfrm>
            <a:off x="729325" y="2078875"/>
            <a:ext cx="4274100" cy="2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-US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"first done"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&gt;HTML&lt;/li&gt;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-US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"second done"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&gt;CSS&lt;/li&gt;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&lt;li </a:t>
            </a:r>
            <a:r>
              <a:rPr lang="en-US" sz="10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US" sz="10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"third"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0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JavaScript</a:t>
            </a: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&lt;/li&gt;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&lt;/ul&gt;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Bold elements with the class "first" */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.first { font-weight: bold;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cross elements with the class "done" */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.done { text-decoration: line-through; }</a:t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2" name="Google Shape;212;p21"/>
          <p:cNvSpPr txBox="1"/>
          <p:nvPr>
            <p:ph idx="2" type="body"/>
          </p:nvPr>
        </p:nvSpPr>
        <p:spPr>
          <a:xfrm>
            <a:off x="4643600" y="2078875"/>
            <a:ext cx="3774300" cy="27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Syntax is a dot followed by a class name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A class name can be value without spaces, placed within an HTML class attribute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It’s up to you to choose a class names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Many elements can have the same class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400">
                <a:latin typeface="Raleway"/>
                <a:ea typeface="Raleway"/>
                <a:cs typeface="Raleway"/>
                <a:sym typeface="Raleway"/>
              </a:rPr>
              <a:t>One element can have multiple classes separated by whitespace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13" name="Google Shape;213;p21"/>
          <p:cNvPicPr preferRelativeResize="0"/>
          <p:nvPr/>
        </p:nvPicPr>
        <p:blipFill rotWithShape="1">
          <a:blip r:embed="rId3">
            <a:alphaModFix/>
          </a:blip>
          <a:srcRect b="41475" l="0" r="61712" t="0"/>
          <a:stretch/>
        </p:blipFill>
        <p:spPr>
          <a:xfrm>
            <a:off x="3164300" y="4251775"/>
            <a:ext cx="1407700" cy="819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Front-end languages 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782250" y="1778800"/>
            <a:ext cx="4575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languages your browser speaks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225" y="2196700"/>
            <a:ext cx="5378842" cy="264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ee9ae167_0_15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ID Selectors</a:t>
            </a:r>
            <a:endParaRPr/>
          </a:p>
        </p:txBody>
      </p:sp>
      <p:sp>
        <p:nvSpPr>
          <p:cNvPr id="219" name="Google Shape;219;g5eee9ae167_0_15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id=</a:t>
            </a:r>
            <a:r>
              <a:rPr lang="en-US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"first"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Docus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Inzikuru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id=</a:t>
            </a:r>
            <a:r>
              <a:rPr lang="en-US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"second"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Yekaterina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Volkova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&lt;p id=</a:t>
            </a:r>
            <a:r>
              <a:rPr lang="en-US" sz="105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"third"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Jeruto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Kiptum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&lt;/p&gt;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text-transform: uppercase;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#first { background-color: goldenrod;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#second { background-color: silver;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#third { background-color: #CD7F32;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20" name="Google Shape;220;g5eee9ae167_0_15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The ID selector consists of a hash(#), followed by the ID of a given element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Any element can have a unique ID set with the id attribute.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Up to you to choose an ID name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Best  way to select a single element.</a:t>
            </a:r>
            <a:endParaRPr sz="1800"/>
          </a:p>
        </p:txBody>
      </p:sp>
      <p:pic>
        <p:nvPicPr>
          <p:cNvPr id="221" name="Google Shape;221;g5eee9ae167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50" y="4129650"/>
            <a:ext cx="3790918" cy="1013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5ef5783892_0_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ID Selectors</a:t>
            </a:r>
            <a:endParaRPr/>
          </a:p>
        </p:txBody>
      </p:sp>
      <p:sp>
        <p:nvSpPr>
          <p:cNvPr id="227" name="Google Shape;227;g5ef5783892_0_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How do you style logo image?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8" name="Google Shape;228;g5ef5783892_0_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Give your tag an “id”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29" name="Google Shape;229;g5ef5783892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279" y="2548325"/>
            <a:ext cx="3471500" cy="200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5ef5783892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5112" y="2484543"/>
            <a:ext cx="3763060" cy="2001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ID vs Class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729325" y="2078875"/>
            <a:ext cx="2982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Use an ID to style only one element on the page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>
                <a:latin typeface="Raleway"/>
                <a:ea typeface="Raleway"/>
                <a:cs typeface="Raleway"/>
                <a:sym typeface="Raleway"/>
              </a:rPr>
              <a:t>Use a class to reuse styles on more than one element on the page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37" name="Google Shape;237;p22"/>
          <p:cNvPicPr preferRelativeResize="0"/>
          <p:nvPr/>
        </p:nvPicPr>
        <p:blipFill rotWithShape="1">
          <a:blip r:embed="rId3">
            <a:alphaModFix/>
          </a:blip>
          <a:srcRect b="0" l="9608" r="0" t="0"/>
          <a:stretch/>
        </p:blipFill>
        <p:spPr>
          <a:xfrm>
            <a:off x="4203950" y="1746050"/>
            <a:ext cx="4625275" cy="24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800"/>
              <a:t>Research other CSS selectors and what they do. Use the following type of selectors in your code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Element selector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ID and Class selectors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Descendant selectors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 sz="1800"/>
              <a:t>Direct descendant selectors</a:t>
            </a:r>
            <a:endParaRPr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f5783892_0_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Common Style Properties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Text Properties</a:t>
            </a:r>
            <a:endParaRPr/>
          </a:p>
        </p:txBody>
      </p:sp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729450" y="185385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font-family: Times, serif..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 - size and spacing: letter-spacing; font-size; line-height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Fonts-decoration: underline, none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Fonts-alignment: center, justify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Fonts - weight: from 100 to 900; light; bold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Google fonts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5" name="Google Shape;255;p15"/>
          <p:cNvSpPr txBox="1"/>
          <p:nvPr>
            <p:ph idx="2" type="body"/>
          </p:nvPr>
        </p:nvSpPr>
        <p:spPr>
          <a:xfrm>
            <a:off x="4932950" y="2351875"/>
            <a:ext cx="3774300" cy="123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&lt;!-- cdn link to paste in your &lt;head&gt; --&gt;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&lt;link rel="stylesheet" href="https://use.fontawesome.com/releases/v5.0.10/css/all.css"&gt;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6" name="Google Shape;256;p15"/>
          <p:cNvSpPr txBox="1"/>
          <p:nvPr/>
        </p:nvSpPr>
        <p:spPr>
          <a:xfrm>
            <a:off x="4665075" y="1853850"/>
            <a:ext cx="30000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Font-Awesome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Colors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 txBox="1"/>
          <p:nvPr/>
        </p:nvSpPr>
        <p:spPr>
          <a:xfrm>
            <a:off x="879325" y="3493250"/>
            <a:ext cx="3336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579075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{69FAEA03-B150-4EF0-A3CA-68018264A60B}</a:tableStyleId>
              </a:tblPr>
              <a:tblGrid>
                <a:gridCol w="1668300"/>
                <a:gridCol w="1668300"/>
              </a:tblGrid>
              <a:tr h="216175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41484D"/>
                          </a:solidFill>
                        </a:rPr>
                        <a:t>Name of Color</a:t>
                      </a:r>
                      <a:endParaRPr b="1" sz="800" u="none" cap="none" strike="noStrike">
                        <a:solidFill>
                          <a:srgbClr val="41484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orange, blue, purple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16175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41484D"/>
                          </a:solidFill>
                        </a:rPr>
                        <a:t>Hexadecimal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#FFFFFF, #ffaabb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16175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41484D"/>
                          </a:solidFill>
                        </a:rPr>
                        <a:t>RGB</a:t>
                      </a:r>
                      <a:endParaRPr b="1" sz="800" u="none" cap="none" strike="noStrike">
                        <a:solidFill>
                          <a:srgbClr val="41484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rgb(255, 255, 255)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16175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41484D"/>
                          </a:solidFill>
                        </a:rPr>
                        <a:t>HSL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hsl(0, 0%, 100%)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16175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41484D"/>
                          </a:solidFill>
                        </a:rPr>
                        <a:t>HSV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hsv(0, 0%, 100%)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16175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41484D"/>
                          </a:solidFill>
                        </a:rPr>
                        <a:t>HWB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hwb(0, 100%, 0%)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16175">
                <a:tc>
                  <a:txBody>
                    <a:bodyPr/>
                    <a:lstStyle/>
                    <a:p>
                      <a:pPr indent="0" lvl="0" marL="10160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n-US" sz="800" u="none" cap="none" strike="noStrike">
                          <a:solidFill>
                            <a:srgbClr val="41484D"/>
                          </a:solidFill>
                        </a:rPr>
                        <a:t>CMYK</a:t>
                      </a:r>
                      <a:endParaRPr b="1" sz="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/>
                        <a:t>cmyk(0%, 0%, 0%, 0%)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p13"/>
          <p:cNvSpPr txBox="1"/>
          <p:nvPr>
            <p:ph idx="2" type="body"/>
          </p:nvPr>
        </p:nvSpPr>
        <p:spPr>
          <a:xfrm>
            <a:off x="4643600" y="2078875"/>
            <a:ext cx="37743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Colors can be represented in different ways in CSS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CSS has inbuilt colors - use by name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RGB stands for Red Green Blue. Each value is between 0 and 255. For same values of R, G and B, you get a shade of grey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HSL, HSV, HWB, CMYK are rarely used, research how they work and when you can use them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Text vs Background Color</a:t>
            </a:r>
            <a:endParaRPr/>
          </a:p>
        </p:txBody>
      </p:sp>
      <p:pic>
        <p:nvPicPr>
          <p:cNvPr id="270" name="Google Shape;2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768" y="1798843"/>
            <a:ext cx="3640924" cy="20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89425" y="2196700"/>
            <a:ext cx="4754575" cy="15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eee9ae167_0_9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Units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</p:txBody>
      </p:sp>
      <p:sp>
        <p:nvSpPr>
          <p:cNvPr id="277" name="Google Shape;277;g5eee9ae167_0_90"/>
          <p:cNvSpPr txBox="1"/>
          <p:nvPr/>
        </p:nvSpPr>
        <p:spPr>
          <a:xfrm>
            <a:off x="879325" y="3493250"/>
            <a:ext cx="33366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278" name="Google Shape;278;g5eee9ae167_0_90"/>
          <p:cNvGraphicFramePr/>
          <p:nvPr/>
        </p:nvGraphicFramePr>
        <p:xfrm>
          <a:off x="579075" y="207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{69FAEA03-B150-4EF0-A3CA-68018264A60B}</a:tableStyleId>
              </a:tblPr>
              <a:tblGrid>
                <a:gridCol w="1668300"/>
                <a:gridCol w="1668300"/>
              </a:tblGrid>
              <a:tr h="21617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666666"/>
                          </a:solidFill>
                        </a:rPr>
                        <a:t>Unit</a:t>
                      </a:r>
                      <a:endParaRPr b="1" sz="10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666666"/>
                          </a:solidFill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617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</a:rPr>
                        <a:t>px</a:t>
                      </a:r>
                      <a:endParaRPr sz="10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</a:rPr>
                        <a:t>Pixels are relative to the viewing device</a:t>
                      </a:r>
                      <a:endParaRPr sz="10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617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</a:rPr>
                        <a:t>pt</a:t>
                      </a:r>
                      <a:endParaRPr sz="10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</a:rPr>
                        <a:t>points</a:t>
                      </a:r>
                      <a:endParaRPr sz="10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617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</a:rPr>
                        <a:t>em</a:t>
                      </a:r>
                      <a:endParaRPr sz="10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</a:rPr>
                        <a:t>2em means twice the size of the current font size</a:t>
                      </a:r>
                      <a:endParaRPr sz="10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16175">
                <a:tc>
                  <a:txBody>
                    <a:bodyPr/>
                    <a:lstStyle/>
                    <a:p>
                      <a:pPr indent="0" lvl="0" marL="0" marR="1016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</a:rPr>
                        <a:t>%</a:t>
                      </a:r>
                      <a:endParaRPr sz="10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</a:rPr>
                        <a:t>Relative to the parent element</a:t>
                      </a:r>
                      <a:endParaRPr sz="1000" u="none" cap="none" strike="noStrike">
                        <a:solidFill>
                          <a:srgbClr val="666666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" name="Google Shape;279;g5eee9ae167_0_90"/>
          <p:cNvSpPr txBox="1"/>
          <p:nvPr>
            <p:ph idx="2" type="body"/>
          </p:nvPr>
        </p:nvSpPr>
        <p:spPr>
          <a:xfrm>
            <a:off x="4643600" y="2078875"/>
            <a:ext cx="37743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CSS has several different units for expressing a length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Many CSS properties take "length" values, such as </a:t>
            </a:r>
            <a:r>
              <a:rPr b="1"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width</a:t>
            </a: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margin</a:t>
            </a: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padding</a:t>
            </a: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font-size</a:t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Length is a number followed by a length unit, such as 10px, 2em, etc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If the value is 0, the unit is not needed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For some CSS properties, negative lengths are allowed</a:t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eee9ae167_0_1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285" name="Google Shape;285;g5eee9ae167_0_1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difference between </a:t>
            </a:r>
            <a:r>
              <a:rPr b="1" lang="en-US"/>
              <a:t>serif</a:t>
            </a:r>
            <a:r>
              <a:rPr lang="en-US"/>
              <a:t> and a </a:t>
            </a:r>
            <a:r>
              <a:rPr b="1" lang="en-US"/>
              <a:t>san-serif</a:t>
            </a:r>
            <a:r>
              <a:rPr lang="en-US"/>
              <a:t> fonts? Get examples of both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List all units that can be used in CSS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ee9ae167_0_6"/>
          <p:cNvSpPr txBox="1"/>
          <p:nvPr>
            <p:ph type="title"/>
          </p:nvPr>
        </p:nvSpPr>
        <p:spPr>
          <a:xfrm>
            <a:off x="328250" y="12903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HTML Basics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eee9ae167_0_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CSS Box Model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Box Model</a:t>
            </a:r>
            <a:endParaRPr/>
          </a:p>
        </p:txBody>
      </p:sp>
      <p:sp>
        <p:nvSpPr>
          <p:cNvPr id="296" name="Google Shape;296;p16"/>
          <p:cNvSpPr txBox="1"/>
          <p:nvPr>
            <p:ph idx="2" type="body"/>
          </p:nvPr>
        </p:nvSpPr>
        <p:spPr>
          <a:xfrm>
            <a:off x="4643600" y="2078875"/>
            <a:ext cx="3774300" cy="26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content area contains the "real" content of an element like text, images etc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padding area extends from the content area to include additional space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border area extends from the padding area to give the element a borders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margin area extends from the border area to include an empty area used to separate the element from its neighbors</a:t>
            </a:r>
            <a:endParaRPr/>
          </a:p>
        </p:txBody>
      </p:sp>
      <p:pic>
        <p:nvPicPr>
          <p:cNvPr id="297" name="Google Shape;2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963450"/>
            <a:ext cx="36385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Width &amp; Height</a:t>
            </a:r>
            <a:endParaRPr/>
          </a:p>
        </p:txBody>
      </p:sp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or */</a:t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dashed green;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4" name="Google Shape;304;p17"/>
          <p:cNvSpPr txBox="1"/>
          <p:nvPr>
            <p:ph idx="2" type="body"/>
          </p:nvPr>
        </p:nvSpPr>
        <p:spPr>
          <a:xfrm>
            <a:off x="4643600" y="2078875"/>
            <a:ext cx="3774300" cy="28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</a:t>
            </a:r>
            <a:r>
              <a:rPr b="1" lang="en-US"/>
              <a:t>height</a:t>
            </a:r>
            <a:r>
              <a:rPr lang="en-US"/>
              <a:t> and </a:t>
            </a:r>
            <a:r>
              <a:rPr b="1" lang="en-US"/>
              <a:t>width</a:t>
            </a:r>
            <a:r>
              <a:rPr lang="en-US"/>
              <a:t> properties are used to set the height and width of an element.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height and width can be set to auto (this is default - the browser calculates the height and width),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You can also specify length values, like px, cm, etc., or percent (%) of the containing block.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</a:t>
            </a:r>
            <a:r>
              <a:rPr b="1" lang="en-US"/>
              <a:t>max-width</a:t>
            </a:r>
            <a:r>
              <a:rPr lang="en-US"/>
              <a:t>/</a:t>
            </a:r>
            <a:r>
              <a:rPr b="1" lang="en-US"/>
              <a:t>min-width </a:t>
            </a:r>
            <a:r>
              <a:rPr lang="en-US"/>
              <a:t>property is used to set the maximum/minimum width of an element. Same for height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5eee9ae167_0_6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Padding</a:t>
            </a:r>
            <a:endParaRPr/>
          </a:p>
        </p:txBody>
      </p:sp>
      <p:sp>
        <p:nvSpPr>
          <p:cNvPr id="310" name="Google Shape;310;g5eee9ae167_0_66"/>
          <p:cNvSpPr txBox="1"/>
          <p:nvPr>
            <p:ph idx="1" type="body"/>
          </p:nvPr>
        </p:nvSpPr>
        <p:spPr>
          <a:xfrm>
            <a:off x="729325" y="2078875"/>
            <a:ext cx="3774300" cy="2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padding-left: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11" name="Google Shape;311;g5eee9ae167_0_6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CSS padding properties are used to generate space around an element's content, inside of any borders.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There are properties for setting the padding for each side of an element (top, right, bottom, and left)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To shorten the code, it is possible to specify all the padding properties in one property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eee9ae167_0_6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Border</a:t>
            </a:r>
            <a:endParaRPr/>
          </a:p>
        </p:txBody>
      </p:sp>
      <p:sp>
        <p:nvSpPr>
          <p:cNvPr id="317" name="Google Shape;317;g5eee9ae167_0_60"/>
          <p:cNvSpPr txBox="1"/>
          <p:nvPr>
            <p:ph idx="1" type="body"/>
          </p:nvPr>
        </p:nvSpPr>
        <p:spPr>
          <a:xfrm>
            <a:off x="729325" y="2078875"/>
            <a:ext cx="3774300" cy="25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border: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border-width: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border-color: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border-style: solid;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solid red;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dashed green;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border-left: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dotted black;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18" name="Google Shape;318;g5eee9ae167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2600" y="1797500"/>
            <a:ext cx="4361399" cy="282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eee9ae167_0_7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Margin</a:t>
            </a:r>
            <a:endParaRPr/>
          </a:p>
        </p:txBody>
      </p:sp>
      <p:sp>
        <p:nvSpPr>
          <p:cNvPr id="324" name="Google Shape;324;g5eee9ae167_0_7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 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div {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margin-top: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margin-right: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margin-bottom: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margin-left: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5" name="Google Shape;325;g5eee9ae167_0_7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 CSS margin properties are used to create space around elements, outside of any defined borders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There are properties for setting the margin for each side of an element (top, right, bottom, and left)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To shorten the code, it is possible to specify all the margin properties in one property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Border Radius</a:t>
            </a:r>
            <a:endParaRPr/>
          </a:p>
        </p:txBody>
      </p:sp>
      <p:pic>
        <p:nvPicPr>
          <p:cNvPr id="331" name="Google Shape;3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161" y="1966449"/>
            <a:ext cx="3146654" cy="214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1201" y="1713637"/>
            <a:ext cx="2803508" cy="283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Box Shadow</a:t>
            </a:r>
            <a:endParaRPr/>
          </a:p>
        </p:txBody>
      </p:sp>
      <p:pic>
        <p:nvPicPr>
          <p:cNvPr id="338" name="Google Shape;3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42" y="1938177"/>
            <a:ext cx="4295735" cy="246533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9"/>
          <p:cNvSpPr txBox="1"/>
          <p:nvPr>
            <p:ph idx="1" type="body"/>
          </p:nvPr>
        </p:nvSpPr>
        <p:spPr>
          <a:xfrm>
            <a:off x="4686726" y="2078875"/>
            <a:ext cx="3774300" cy="226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/* Absolute */ p {   width: 50px; }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/* Relative to parent */ p {   width: 50%; }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-US">
                <a:latin typeface="Raleway"/>
                <a:ea typeface="Raleway"/>
                <a:cs typeface="Raleway"/>
                <a:sym typeface="Raleway"/>
              </a:rPr>
              <a:t>/* Relative to font size */ p {   width: 2em; 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CSS – Div Design Tips</a:t>
            </a:r>
            <a:endParaRPr/>
          </a:p>
        </p:txBody>
      </p:sp>
      <p:sp>
        <p:nvSpPr>
          <p:cNvPr id="345" name="Google Shape;345;p20"/>
          <p:cNvSpPr txBox="1"/>
          <p:nvPr>
            <p:ph idx="1" type="body"/>
          </p:nvPr>
        </p:nvSpPr>
        <p:spPr>
          <a:xfrm>
            <a:off x="613263" y="1983250"/>
            <a:ext cx="7920900" cy="27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White background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background: white;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Internal space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padding: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Small radius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border-radius: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4px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Light shadow */</a:t>
            </a:r>
            <a:endParaRPr sz="105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box-shadow: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rgba(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,.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Set the width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width: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300px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Set automatic margins on right/left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margin: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105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auto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Pseudo Classes</a:t>
            </a:r>
            <a:endParaRPr/>
          </a:p>
        </p:txBody>
      </p:sp>
      <p:sp>
        <p:nvSpPr>
          <p:cNvPr id="351" name="Google Shape;351;p2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Button turns blue pointed at*/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button:hover { color: blue;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Visited links turn green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a:visited { color: green; }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/* First paragraph is bigger */</a:t>
            </a:r>
            <a:endParaRPr sz="105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p:first-child { font-size: </a:t>
            </a:r>
            <a:r>
              <a:rPr lang="en-US" sz="105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1.2em</a:t>
            </a:r>
            <a:r>
              <a:rPr lang="en-US" sz="105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  <a:endParaRPr/>
          </a:p>
        </p:txBody>
      </p:sp>
      <p:sp>
        <p:nvSpPr>
          <p:cNvPr id="352" name="Google Shape;352;p26"/>
          <p:cNvSpPr txBox="1"/>
          <p:nvPr>
            <p:ph idx="2" type="body"/>
          </p:nvPr>
        </p:nvSpPr>
        <p:spPr>
          <a:xfrm>
            <a:off x="4643600" y="2078875"/>
            <a:ext cx="3774300" cy="29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A pseudo-class is a keyword added to a selector that specifies a special state of the selected element.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For example, :hover can be used to change a button's color when the user's pointer hovers over it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With pseudo-classes you can style an element in relation to external factors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792975" y="1778775"/>
            <a:ext cx="7993800" cy="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It's a markup language (== structure)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0" i="0" lang="en-US" sz="14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HTML tags help you identify content, and browser default styles will apply</a:t>
            </a:r>
            <a:endParaRPr b="0" i="0" sz="1400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HTML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375" y="2338425"/>
            <a:ext cx="3911769" cy="27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Descendant Selectors</a:t>
            </a:r>
            <a:endParaRPr/>
          </a:p>
        </p:txBody>
      </p:sp>
      <p:sp>
        <p:nvSpPr>
          <p:cNvPr id="358" name="Google Shape;358;p24"/>
          <p:cNvSpPr txBox="1"/>
          <p:nvPr>
            <p:ph idx="2" type="body"/>
          </p:nvPr>
        </p:nvSpPr>
        <p:spPr>
          <a:xfrm>
            <a:off x="4821276" y="277592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h1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children of the element </a:t>
            </a: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id="banner"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will be white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9" name="Google Shape;3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1961459"/>
            <a:ext cx="4037647" cy="1506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0" y="3679142"/>
            <a:ext cx="1449316" cy="92229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4"/>
          <p:cNvSpPr txBox="1"/>
          <p:nvPr/>
        </p:nvSpPr>
        <p:spPr>
          <a:xfrm>
            <a:off x="548425" y="3368207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combined with</a:t>
            </a:r>
            <a:endParaRPr b="0" i="0" sz="10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Direct Descendant</a:t>
            </a:r>
            <a:endParaRPr/>
          </a:p>
        </p:txBody>
      </p:sp>
      <p:sp>
        <p:nvSpPr>
          <p:cNvPr id="367" name="Google Shape;367;p25"/>
          <p:cNvSpPr txBox="1"/>
          <p:nvPr>
            <p:ph idx="2" type="body"/>
          </p:nvPr>
        </p:nvSpPr>
        <p:spPr>
          <a:xfrm>
            <a:off x="4821276" y="2775920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elements which are direct children of </a:t>
            </a: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li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elements direct children of </a:t>
            </a:r>
            <a:r>
              <a:rPr b="1" lang="en-US">
                <a:latin typeface="Raleway"/>
                <a:ea typeface="Raleway"/>
                <a:cs typeface="Raleway"/>
                <a:sym typeface="Raleway"/>
              </a:rPr>
              <a:t>id="navigation"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will be blue.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68" name="Google Shape;3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807" y="1751377"/>
            <a:ext cx="2967180" cy="1803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0" y="3792512"/>
            <a:ext cx="1940673" cy="90248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25"/>
          <p:cNvSpPr txBox="1"/>
          <p:nvPr/>
        </p:nvSpPr>
        <p:spPr>
          <a:xfrm>
            <a:off x="548425" y="3368207"/>
            <a:ext cx="3774300" cy="32978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en-US" sz="1000" u="none" cap="none" strike="noStrike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combined with</a:t>
            </a:r>
            <a:endParaRPr b="0" i="0" sz="10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Quizz</a:t>
            </a:r>
            <a:endParaRPr/>
          </a:p>
        </p:txBody>
      </p:sp>
      <p:sp>
        <p:nvSpPr>
          <p:cNvPr id="376" name="Google Shape;376;p2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77" name="Google Shape;377;p2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Live-Code - Profile Page 2</a:t>
            </a:r>
            <a:endParaRPr/>
          </a:p>
        </p:txBody>
      </p:sp>
      <p:sp>
        <p:nvSpPr>
          <p:cNvPr id="383" name="Google Shape;383;p28"/>
          <p:cNvSpPr txBox="1"/>
          <p:nvPr>
            <p:ph idx="1" type="body"/>
          </p:nvPr>
        </p:nvSpPr>
        <p:spPr>
          <a:xfrm>
            <a:off x="729325" y="1704125"/>
            <a:ext cx="610619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Let's ﬁnish our live-code and get this ﬁnal result!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384" name="Google Shape;384;p2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85" name="Google Shape;3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416" y="1973944"/>
            <a:ext cx="5601325" cy="3269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5eeafb2503_1_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91" name="Google Shape;391;g5eeafb2503_1_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Guides/References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“A reference guide to the many features of CSS”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https://css-tricks.com/almanac/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HTML Dog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https://htmldog.com/guides/html/beginner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  <p:sp>
        <p:nvSpPr>
          <p:cNvPr id="392" name="Google Shape;392;g5eeafb2503_1_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/>
              <a:t>Web design blogs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Smashing Magazine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Disclaimer</a:t>
            </a:r>
            <a:endParaRPr/>
          </a:p>
        </p:txBody>
      </p:sp>
      <p:sp>
        <p:nvSpPr>
          <p:cNvPr id="398" name="Google Shape;398;p2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This material was prepared using Le Wagon resources and shall not be used outside the context of ETC Coding.</a:t>
            </a:r>
            <a:endParaRPr/>
          </a:p>
        </p:txBody>
      </p:sp>
      <p:sp>
        <p:nvSpPr>
          <p:cNvPr id="399" name="Google Shape;399;p2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Page Structure</a:t>
            </a:r>
            <a:endParaRPr/>
          </a:p>
        </p:txBody>
      </p:sp>
      <p:pic>
        <p:nvPicPr>
          <p:cNvPr descr="The minimal structure of an HTML document."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077108"/>
            <a:ext cx="3914151" cy="23964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>
            <p:ph idx="2" type="body"/>
          </p:nvPr>
        </p:nvSpPr>
        <p:spPr>
          <a:xfrm>
            <a:off x="4643600" y="1743050"/>
            <a:ext cx="43305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US"/>
              <a:t>Document type declaration</a:t>
            </a:r>
            <a:r>
              <a:rPr lang="en-US"/>
              <a:t>, tells the browser that you are using HTML5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Contains the entire web page.The </a:t>
            </a:r>
            <a:r>
              <a:rPr b="1" lang="en-US"/>
              <a:t>html</a:t>
            </a:r>
            <a:r>
              <a:rPr lang="en-US"/>
              <a:t> element is also called the root element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b="1" lang="en-US"/>
              <a:t>head</a:t>
            </a:r>
            <a:r>
              <a:rPr lang="en-US"/>
              <a:t> contains descriptive information about the document, such as the title, the style sheets, scripts, and other “meta” information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A </a:t>
            </a:r>
            <a:r>
              <a:rPr b="1" lang="en-US"/>
              <a:t>meta</a:t>
            </a:r>
            <a:r>
              <a:rPr lang="en-US"/>
              <a:t> element can be used to provide all sorts of information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Contents of the  </a:t>
            </a:r>
            <a:r>
              <a:rPr b="1" lang="en-US"/>
              <a:t>title</a:t>
            </a:r>
            <a:r>
              <a:rPr lang="en-US"/>
              <a:t> element appear in the browser title bar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/>
              <a:t>The </a:t>
            </a:r>
            <a:r>
              <a:rPr b="1" lang="en-US"/>
              <a:t>body</a:t>
            </a:r>
            <a:r>
              <a:rPr lang="en-US"/>
              <a:t> element contains everything that we want to show up in the browser window.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Syntax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900" y="1921750"/>
            <a:ext cx="5323275" cy="25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Basic Tags List</a:t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1650" y="1853850"/>
            <a:ext cx="4650602" cy="314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-US"/>
              <a:t>HTML - Quizz</a:t>
            </a:r>
            <a:endParaRPr/>
          </a:p>
        </p:txBody>
      </p:sp>
      <p:sp>
        <p:nvSpPr>
          <p:cNvPr id="135" name="Google Shape;135;p9"/>
          <p:cNvSpPr txBox="1"/>
          <p:nvPr>
            <p:ph idx="2" type="body"/>
          </p:nvPr>
        </p:nvSpPr>
        <p:spPr>
          <a:xfrm>
            <a:off x="5369700" y="1943963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name of the tag?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is the content?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/>
              <a:t>What are the 2 attributes (name and value)?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797700" y="1943963"/>
            <a:ext cx="3774300" cy="226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en-US" sz="105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&lt;a href=</a:t>
            </a:r>
            <a:r>
              <a:rPr b="0" i="0" lang="en-US" sz="105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"http://innovationvillage.co.ug/"</a:t>
            </a:r>
            <a:r>
              <a:rPr b="0" i="0" lang="en-US" sz="105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target=</a:t>
            </a:r>
            <a:r>
              <a:rPr b="0" i="0" lang="en-US" sz="1050" u="none" cap="none" strike="noStrike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"_blank"</a:t>
            </a:r>
            <a:r>
              <a:rPr b="0" i="0" lang="en-US" sz="105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0" i="0" sz="105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146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en-US" sz="105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050" u="none" cap="none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Innovation</a:t>
            </a:r>
            <a:r>
              <a:rPr b="0" i="0" lang="en-US" sz="105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-US" sz="1050" u="none" cap="none" strike="noStrike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Village</a:t>
            </a:r>
            <a:endParaRPr b="0" i="0" sz="1050" u="none" cap="none" strike="noStrike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&lt;/a&gt;</a:t>
            </a:r>
            <a:endParaRPr b="0" i="0" sz="1300" u="none" cap="none" strike="noStrike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727800" y="11964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Live Code: Profile Page</a:t>
            </a:r>
            <a:endParaRPr/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-US"/>
              <a:t>Let’s make a profile page!</a:t>
            </a:r>
            <a:endParaRPr/>
          </a:p>
        </p:txBody>
      </p:sp>
      <p:sp>
        <p:nvSpPr>
          <p:cNvPr id="143" name="Google Shape;143;p1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377" y="457400"/>
            <a:ext cx="7937301" cy="4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Laura</dc:creator>
</cp:coreProperties>
</file>