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74" r:id="rId6"/>
    <p:sldId id="275" r:id="rId7"/>
    <p:sldId id="259" r:id="rId8"/>
    <p:sldId id="266" r:id="rId9"/>
    <p:sldId id="276" r:id="rId10"/>
    <p:sldId id="272" r:id="rId11"/>
    <p:sldId id="268" r:id="rId12"/>
    <p:sldId id="270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43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B9C0-4243-4013-8357-8DCA1FFD6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B4422-7DF8-4148-ADF2-E5DF66CEB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2D8CE-F082-4876-AE52-4D09BFD3D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0D9C-9AC9-4AA4-B5B4-7DE676123075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C4575-CC0E-4C98-99CB-79EC2A7D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F4110-47F4-4757-9F2C-17D3853A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D827-C763-4558-A05A-6F493AF9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6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1BA1-3866-4E77-B4E6-4B4A4A5E0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DB14E-89B0-430D-B574-C7653EACC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B7736-9EFE-4857-B988-7445A7FF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0D9C-9AC9-4AA4-B5B4-7DE676123075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D78DB-53D8-4A06-87EF-18E80B27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8B30E-88B6-4162-B63F-9062C186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D827-C763-4558-A05A-6F493AF9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2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6A2AC0-B758-4735-AA1D-E6193930DE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18401-9738-4C3D-BF46-D2B9B2792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94F7A-1AB6-4F61-AF15-03F4BC9A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0D9C-9AC9-4AA4-B5B4-7DE676123075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3A5E1-2892-4402-8FAE-C5DB3A03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82404-236F-47B9-86C9-615DFC4F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D827-C763-4558-A05A-6F493AF9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2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90C8F-A351-4A24-8F0B-43EAB6B7B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127FC-E2A4-42EE-A170-EABE1EC51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FD922-5D55-4E97-98D2-A7B70C9A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0D9C-9AC9-4AA4-B5B4-7DE676123075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2CBFB-EC1A-4459-A163-E6C51996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A3E8E-E7C7-4824-8E60-E85481EE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D827-C763-4558-A05A-6F493AF9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6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5256A-5F07-4417-98F9-8E36DE72A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1225A-4A5B-47B0-BEE6-32298A1D6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E5A4-3B38-4754-B4B5-96C723C4C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0D9C-9AC9-4AA4-B5B4-7DE676123075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02B21-D0F6-462D-9C21-445A8148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086FE-1EF8-4B50-9068-BCDE3D599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D827-C763-4558-A05A-6F493AF9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9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34A8C-E819-4863-945D-9C540785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DA422-3003-454D-A3BC-FE91E8CF2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74EE6-368D-4699-ADE9-55910C1D3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9FECB-1197-4332-94DB-1345F4238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0D9C-9AC9-4AA4-B5B4-7DE676123075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B34E5-4848-474C-AC14-918ADB7A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2CA27-A201-4C89-817D-73317A71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D827-C763-4558-A05A-6F493AF9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1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0F6B2-72F3-4F28-9F2B-F408E2DE9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FD07F-FD8B-4C97-8924-BB51171B9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886A7-9DD6-4027-B775-3B11C87A7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A9E07-201D-4CE3-93A9-89F37EFFF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F4F8B-4DC6-4D40-BA21-89764CC7B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B7AD11-C2E8-432E-BACF-243CA9C8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0D9C-9AC9-4AA4-B5B4-7DE676123075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A8CE42-6F90-4C2E-9900-7580192AC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BCC0E1-7D1C-44CC-9C41-A6C4B0AE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D827-C763-4558-A05A-6F493AF9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7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22F70-BE38-4F90-A293-2A01F4C1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50723-5A35-4624-94ED-24D9BB4A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0D9C-9AC9-4AA4-B5B4-7DE676123075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4EA218-0277-4A0E-83A3-3956403F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818C31-1A37-411E-8575-32541849E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D827-C763-4558-A05A-6F493AF9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2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414817-EC94-4627-91DB-3D2E5BBD6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0D9C-9AC9-4AA4-B5B4-7DE676123075}" type="datetimeFigureOut">
              <a:rPr lang="en-US" smtClean="0"/>
              <a:t>5/8/18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84781-7210-4D45-8514-1C63FB9B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39653-2A78-4A69-A511-458904C9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D827-C763-4558-A05A-6F493AF9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4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B85E9-4E52-4FEA-9C47-FEA1E29FB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5BF9A-51B5-47CB-BDC5-9E4CD269C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51D4B-9B3D-4274-A85A-74A8B7CA9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06D19-CCA1-4CFB-99E9-6CA2599B2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0D9C-9AC9-4AA4-B5B4-7DE676123075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08CF5-93FE-44E9-89BF-15E802D1C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B5812-B675-4B98-95DD-7DB7AF992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D827-C763-4558-A05A-6F493AF9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0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06A2A-8E29-4F4F-812B-3B2FE1995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7912B-338F-4CFA-892B-A08E71BE7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9ACBB-1906-4B98-A46D-697194500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D0268-A138-437E-8FE6-1B8500C16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0D9C-9AC9-4AA4-B5B4-7DE676123075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E5195-F8F6-4203-A3CA-9D972B91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6AEE9-7A29-4313-A7E3-5FFA91AF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D827-C763-4558-A05A-6F493AF9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9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7D23F0-9BE2-4A8E-953E-A120B551E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7F6A0-65F9-4300-98AE-E1C84E38C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B87A0-4A7C-406A-B87E-BC8148471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F0D9C-9AC9-4AA4-B5B4-7DE676123075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22492-5009-44F2-8171-BC4CD57FF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9D450-04E5-4954-ADFF-02FAE39A5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DD827-C763-4558-A05A-6F493AF92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0">
            <a:extLst>
              <a:ext uri="{FF2B5EF4-FFF2-40B4-BE49-F238E27FC236}">
                <a16:creationId xmlns:a16="http://schemas.microsoft.com/office/drawing/2014/main" id="{029DE7B6-DC7C-4BA1-B406-EDDA0C0A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A2DB3-21BE-40C6-8528-E539D342B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620" y="1306071"/>
            <a:ext cx="5478379" cy="266340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Digital Voting using Ethereum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0DF04-A193-44EC-A12F-145ECFE31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9620" y="4106004"/>
            <a:ext cx="5478380" cy="1860883"/>
          </a:xfrm>
        </p:spPr>
        <p:txBody>
          <a:bodyPr>
            <a:normAutofit/>
          </a:bodyPr>
          <a:lstStyle/>
          <a:p>
            <a:pPr algn="l"/>
            <a:r>
              <a:rPr lang="en-US" sz="1700" dirty="0">
                <a:solidFill>
                  <a:srgbClr val="FFFFFF"/>
                </a:solidFill>
              </a:rPr>
              <a:t>Abheeshta Reddy </a:t>
            </a:r>
          </a:p>
          <a:p>
            <a:pPr algn="l"/>
            <a:r>
              <a:rPr lang="en-US" sz="1700" dirty="0">
                <a:solidFill>
                  <a:srgbClr val="FFFFFF"/>
                </a:solidFill>
              </a:rPr>
              <a:t>Deepika Reddy(1643290)</a:t>
            </a:r>
          </a:p>
          <a:p>
            <a:pPr algn="l"/>
            <a:r>
              <a:rPr lang="en-US" sz="1700" dirty="0">
                <a:solidFill>
                  <a:srgbClr val="FFFFFF"/>
                </a:solidFill>
              </a:rPr>
              <a:t>Naresh Kumar</a:t>
            </a:r>
          </a:p>
          <a:p>
            <a:pPr algn="l"/>
            <a:r>
              <a:rPr lang="en-US" sz="1700" dirty="0">
                <a:solidFill>
                  <a:srgbClr val="FFFFFF"/>
                </a:solidFill>
              </a:rPr>
              <a:t>Priscilla </a:t>
            </a:r>
            <a:r>
              <a:rPr lang="en-US" sz="1700" dirty="0" err="1">
                <a:solidFill>
                  <a:srgbClr val="FFFFFF"/>
                </a:solidFill>
              </a:rPr>
              <a:t>Imandi</a:t>
            </a:r>
            <a:endParaRPr lang="en-US" sz="1700" dirty="0">
              <a:solidFill>
                <a:srgbClr val="FFFFFF"/>
              </a:solidFill>
            </a:endParaRPr>
          </a:p>
          <a:p>
            <a:pPr algn="l"/>
            <a:r>
              <a:rPr lang="en-US" sz="1700" dirty="0" err="1">
                <a:solidFill>
                  <a:srgbClr val="FFFFFF"/>
                </a:solidFill>
              </a:rPr>
              <a:t>Rajeshwari</a:t>
            </a:r>
            <a:r>
              <a:rPr lang="en-US" sz="1700" dirty="0">
                <a:solidFill>
                  <a:srgbClr val="FFFFFF"/>
                </a:solidFill>
              </a:rPr>
              <a:t> Ravi(1637406)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39" y="2149990"/>
            <a:ext cx="2697480" cy="231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82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accent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C33A-30AC-4B50-A180-3DB7E8883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170911"/>
            <a:ext cx="10827589" cy="4930246"/>
          </a:xfrm>
        </p:spPr>
        <p:txBody>
          <a:bodyPr anchor="ctr">
            <a:normAutofit/>
          </a:bodyPr>
          <a:lstStyle/>
          <a:p>
            <a:pPr algn="just"/>
            <a:r>
              <a:rPr lang="en-IN" sz="3200" dirty="0"/>
              <a:t>Rules of the election cannot be changed, once the smart contract is deployed. </a:t>
            </a:r>
          </a:p>
          <a:p>
            <a:pPr algn="just"/>
            <a:r>
              <a:rPr lang="en-IN" sz="3200" dirty="0"/>
              <a:t>Sometimes, changes may be inevitable like change in voter ID rules, change in candidates. </a:t>
            </a:r>
          </a:p>
          <a:p>
            <a:pPr algn="just"/>
            <a:r>
              <a:rPr lang="en-IN" sz="3200" dirty="0"/>
              <a:t>Smart contract code should be robust. Smart contracts are read sequentially and if a critical piece is missing, the contract won’t run. “Tiniest mistake can be very costly”. </a:t>
            </a:r>
          </a:p>
          <a:p>
            <a:pPr algn="just"/>
            <a:r>
              <a:rPr lang="en-IN" sz="3200" dirty="0"/>
              <a:t>Ethereum blockchain cannot be accessible by everyone.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728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456291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accent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C33A-30AC-4B50-A180-3DB7E8883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170911"/>
            <a:ext cx="10827589" cy="4930246"/>
          </a:xfrm>
        </p:spPr>
        <p:txBody>
          <a:bodyPr anchor="ctr">
            <a:normAutofit/>
          </a:bodyPr>
          <a:lstStyle/>
          <a:p>
            <a:pPr algn="just"/>
            <a:r>
              <a:rPr lang="en-IN" sz="3200" dirty="0"/>
              <a:t>Timer to election, limited amount of time to vote as in real election. </a:t>
            </a:r>
          </a:p>
          <a:p>
            <a:pPr algn="just"/>
            <a:r>
              <a:rPr lang="en-IN" sz="3200" dirty="0"/>
              <a:t>Start the analysis, once the time runs out and display the votes publicly. </a:t>
            </a:r>
          </a:p>
          <a:p>
            <a:pPr algn="just"/>
            <a:r>
              <a:rPr lang="en-IN" sz="3200" dirty="0"/>
              <a:t>Restrict who can vote in the election based on whether they are registered or not.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728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334434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accent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C33A-30AC-4B50-A180-3DB7E8883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170911"/>
            <a:ext cx="10827589" cy="4930246"/>
          </a:xfrm>
        </p:spPr>
        <p:txBody>
          <a:bodyPr anchor="ctr">
            <a:normAutofit/>
          </a:bodyPr>
          <a:lstStyle/>
          <a:p>
            <a:pPr algn="just"/>
            <a:r>
              <a:rPr lang="en-IN" sz="3200" dirty="0"/>
              <a:t>Digital voting using DAPP allows us to see all the candidates in the election, keep track of how many votes each one is receiving. </a:t>
            </a:r>
          </a:p>
          <a:p>
            <a:pPr algn="just"/>
            <a:r>
              <a:rPr lang="en-IN" sz="3200" dirty="0"/>
              <a:t>Votes are recorded and counted only once. Votes cannot be changed. </a:t>
            </a:r>
          </a:p>
          <a:p>
            <a:pPr algn="just"/>
            <a:endParaRPr lang="en-IN" sz="3200" dirty="0"/>
          </a:p>
          <a:p>
            <a:pPr marL="0" indent="0" algn="ctr">
              <a:buNone/>
            </a:pPr>
            <a:r>
              <a:rPr lang="en-IN" sz="3200" b="1" dirty="0">
                <a:solidFill>
                  <a:schemeClr val="accent1"/>
                </a:solidFill>
              </a:rPr>
              <a:t>“VOTE WITH CONFIDENCE”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728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595" y="417643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08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accent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82154" y="2674990"/>
            <a:ext cx="555504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chemeClr val="accent1"/>
                </a:solidFill>
              </a:rPr>
              <a:t>Thank You </a:t>
            </a:r>
            <a:r>
              <a:rPr lang="en-US" sz="8000" dirty="0">
                <a:solidFill>
                  <a:schemeClr val="accent1"/>
                </a:solidFill>
                <a:sym typeface="Wingdings" panose="05000000000000000000" pitchFamily="2" charset="2"/>
              </a:rPr>
              <a:t></a:t>
            </a:r>
            <a:endParaRPr lang="en-IN" sz="8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145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accent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>
                <a:solidFill>
                  <a:schemeClr val="accent1"/>
                </a:solidFill>
              </a:rPr>
              <a:t>Centralized Web Application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99" y="1207698"/>
            <a:ext cx="3804636" cy="3938288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2573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Why DAPP for Digital Voting?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167" y="2811002"/>
            <a:ext cx="3988136" cy="3429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99359" y="1629975"/>
            <a:ext cx="459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Centralized Web Application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65270" y="3855284"/>
            <a:ext cx="459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Decentralized Web Application</a:t>
            </a:r>
          </a:p>
        </p:txBody>
      </p:sp>
      <p:sp>
        <p:nvSpPr>
          <p:cNvPr id="12" name="Left Arrow 11"/>
          <p:cNvSpPr/>
          <p:nvPr/>
        </p:nvSpPr>
        <p:spPr>
          <a:xfrm>
            <a:off x="4298385" y="1557634"/>
            <a:ext cx="595223" cy="4517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>
            <a:off x="7382628" y="3791479"/>
            <a:ext cx="502576" cy="462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4298385" y="2253512"/>
            <a:ext cx="2897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Votes can change.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Election rules can change.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52336" y="4490269"/>
            <a:ext cx="5684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Count votes only once.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Don’t change the votes.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Most votes wins. </a:t>
            </a:r>
          </a:p>
          <a:p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2212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accent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D6B04-F2A6-4F67-8032-54742F05C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64" y="-741872"/>
            <a:ext cx="11004919" cy="6635995"/>
          </a:xfrm>
        </p:spPr>
        <p:txBody>
          <a:bodyPr anchor="ctr">
            <a:normAutofit/>
          </a:bodyPr>
          <a:lstStyle/>
          <a:p>
            <a:pPr algn="just"/>
            <a:r>
              <a:rPr lang="en-US" sz="2400" dirty="0"/>
              <a:t>Smart contracts are self-executing contracts.</a:t>
            </a:r>
          </a:p>
          <a:p>
            <a:pPr algn="just"/>
            <a:r>
              <a:rPr lang="en-US" sz="2400" dirty="0"/>
              <a:t>The terms of the agreement are directly written into lines of code.</a:t>
            </a:r>
          </a:p>
          <a:p>
            <a:pPr algn="just"/>
            <a:r>
              <a:rPr lang="en-US" sz="2400" dirty="0"/>
              <a:t>The code and the agreements contained therein exist across a distributed, decentralized blockchain network.</a:t>
            </a:r>
          </a:p>
          <a:p>
            <a:pPr algn="just"/>
            <a:r>
              <a:rPr lang="en-US" sz="2400" b="1" dirty="0"/>
              <a:t>Solidity</a:t>
            </a:r>
            <a:r>
              <a:rPr lang="en-US" sz="2400" dirty="0"/>
              <a:t> is a contract-oriented programming language used for writing smart contracts. It is used for implementing smart contracts on various blockchain platforms.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SMART CONTRACTS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615" y="3688385"/>
            <a:ext cx="7827033" cy="335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4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accent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D6B04-F2A6-4F67-8032-54742F05C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232" y="1927754"/>
            <a:ext cx="3776085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Ganache</a:t>
            </a:r>
            <a:r>
              <a:rPr lang="en-US" sz="3200" dirty="0"/>
              <a:t>:</a:t>
            </a:r>
          </a:p>
          <a:p>
            <a:r>
              <a:rPr lang="en-US" sz="2400" dirty="0"/>
              <a:t>Ganache is a personal block chain for Ethereum development.</a:t>
            </a:r>
          </a:p>
          <a:p>
            <a:r>
              <a:rPr lang="en-US" sz="2400" dirty="0"/>
              <a:t>It is used to deploy contracts, develop your applications, and run tests.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TECHNOLOGIES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F798D8-8767-914D-A630-F234112A5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990" y="1470609"/>
            <a:ext cx="6644956" cy="42099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7A805B-10C3-8941-A2CF-5D5D451FF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03" y="493596"/>
            <a:ext cx="870280" cy="9770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9ADA18-BBDC-0440-AF65-25DC947DB6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70" y="4471974"/>
            <a:ext cx="4131608" cy="169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77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accent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D6B04-F2A6-4F67-8032-54742F05C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80" y="2096744"/>
            <a:ext cx="458290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MetaMask</a:t>
            </a:r>
            <a:r>
              <a:rPr lang="en-US" dirty="0"/>
              <a:t>:</a:t>
            </a:r>
          </a:p>
          <a:p>
            <a:r>
              <a:rPr lang="en-US" dirty="0" err="1"/>
              <a:t>MetaMask</a:t>
            </a:r>
            <a:r>
              <a:rPr lang="en-US" dirty="0"/>
              <a:t> is the bridge between the traditional internet and the decentralized economy on the Ethereum blockchain.</a:t>
            </a:r>
          </a:p>
          <a:p>
            <a:r>
              <a:rPr lang="en-US" dirty="0"/>
              <a:t> It allows you to run Ethereum </a:t>
            </a:r>
            <a:r>
              <a:rPr lang="en-US" dirty="0" err="1"/>
              <a:t>dApps</a:t>
            </a:r>
            <a:r>
              <a:rPr lang="en-US" dirty="0"/>
              <a:t> right in your browser without running a full Ethereum node.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TECHNOLOGIES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B16E65-106C-9D49-8808-ED28EDB40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80" y="365125"/>
            <a:ext cx="1392518" cy="15282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30FC16-E646-2E4C-B48B-C2EC83392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208" y="1893414"/>
            <a:ext cx="44958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18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accent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7E36B0-830B-9C4D-9449-01DE0A147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631" y="1690688"/>
            <a:ext cx="3790018" cy="4377204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Meta Mask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B16E65-106C-9D49-8808-ED28EDB40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80" y="365125"/>
            <a:ext cx="1392518" cy="15282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9A021A-43E2-184F-B6AA-CDFEDB6FF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598" y="1690688"/>
            <a:ext cx="45593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67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accent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C33A-30AC-4B50-A180-3DB7E8883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158" y="1927754"/>
            <a:ext cx="10387642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Truffle</a:t>
            </a:r>
            <a:r>
              <a:rPr lang="en-US" sz="3200" dirty="0"/>
              <a:t>:</a:t>
            </a:r>
          </a:p>
          <a:p>
            <a:r>
              <a:rPr lang="en-US" sz="2400" dirty="0"/>
              <a:t>Truffle framework allows to create a decentralized application on the </a:t>
            </a:r>
            <a:r>
              <a:rPr lang="en-US" sz="2400" dirty="0" err="1"/>
              <a:t>ethereum</a:t>
            </a:r>
            <a:r>
              <a:rPr lang="en-US" sz="2400" dirty="0"/>
              <a:t> network.</a:t>
            </a:r>
          </a:p>
          <a:p>
            <a:r>
              <a:rPr lang="en-US" sz="2400" dirty="0"/>
              <a:t>We can perform migration to deploy our smart contract so that we can interact with the application using truffle or the app.</a:t>
            </a:r>
          </a:p>
          <a:p>
            <a:r>
              <a:rPr lang="en-US" sz="2400" dirty="0"/>
              <a:t>Test cases have been written in ‘Mocha’ and ‘Chai’ – frameworks built on Truffle.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Web3.js</a:t>
            </a:r>
          </a:p>
          <a:p>
            <a:r>
              <a:rPr lang="en-US" sz="2400" dirty="0"/>
              <a:t>Web3.js is the official Ethereum </a:t>
            </a:r>
            <a:r>
              <a:rPr lang="en-US" sz="2400" dirty="0" err="1"/>
              <a:t>Javascript</a:t>
            </a:r>
            <a:r>
              <a:rPr lang="en-US" sz="2400" dirty="0"/>
              <a:t> API. You use it to interact with your Ethereum smart contracts.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TECHNOLOGIES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FB621-7324-7B47-846E-4FC381E04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58" y="570035"/>
            <a:ext cx="1708676" cy="144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2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accent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C33A-30AC-4B50-A180-3DB7E8883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170911"/>
            <a:ext cx="10827589" cy="4930246"/>
          </a:xfrm>
        </p:spPr>
        <p:txBody>
          <a:bodyPr anchor="ctr">
            <a:normAutofit/>
          </a:bodyPr>
          <a:lstStyle/>
          <a:p>
            <a:pPr algn="just"/>
            <a:r>
              <a:rPr lang="en-IN" sz="3200" dirty="0"/>
              <a:t>Client side application written in HTML, CSS and JS. Instead of connecting this to backend web server we will connect it to local block chain(Ganache)</a:t>
            </a:r>
          </a:p>
          <a:p>
            <a:pPr algn="just"/>
            <a:r>
              <a:rPr lang="en-IN" sz="3200" dirty="0"/>
              <a:t>Write all the code to the decentralized  app with the smart contract. </a:t>
            </a:r>
          </a:p>
          <a:p>
            <a:pPr algn="just"/>
            <a:r>
              <a:rPr lang="en-IN" sz="3200" dirty="0" err="1"/>
              <a:t>Complile</a:t>
            </a:r>
            <a:r>
              <a:rPr lang="en-IN" sz="3200" dirty="0"/>
              <a:t> smart contract and deploy to local block chain. </a:t>
            </a:r>
          </a:p>
          <a:p>
            <a:pPr algn="just"/>
            <a:r>
              <a:rPr lang="en-IN" sz="3200" dirty="0"/>
              <a:t> We will allow accounts in the network to use our application and vote.  </a:t>
            </a:r>
          </a:p>
          <a:p>
            <a:pPr algn="just"/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728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WORKING</a:t>
            </a:r>
          </a:p>
        </p:txBody>
      </p:sp>
    </p:spTree>
    <p:extLst>
      <p:ext uri="{BB962C8B-B14F-4D97-AF65-F5344CB8AC3E}">
        <p14:creationId xmlns:p14="http://schemas.microsoft.com/office/powerpoint/2010/main" val="3593334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accent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2BDD0E-6976-6E4B-973B-D2F13C24C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976" y="2324472"/>
            <a:ext cx="4425885" cy="2005479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728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WORKING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75CC98-CDE4-1E4E-AB84-739367228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323" y="2324472"/>
            <a:ext cx="4342442" cy="200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78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395</Words>
  <Application>Microsoft Macintosh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Digital Voting using Ethereum</vt:lpstr>
      <vt:lpstr>Why DAPP for Digital Voting?</vt:lpstr>
      <vt:lpstr>SMART CONTRACTS</vt:lpstr>
      <vt:lpstr>TECHNOLOGIES</vt:lpstr>
      <vt:lpstr>TECHNOLOGIES</vt:lpstr>
      <vt:lpstr>Meta Mask</vt:lpstr>
      <vt:lpstr>TECHNOLOGIES</vt:lpstr>
      <vt:lpstr>WORKING</vt:lpstr>
      <vt:lpstr>WORKING</vt:lpstr>
      <vt:lpstr>LIMITATIONS</vt:lpstr>
      <vt:lpstr>FUTURE WORK</vt:lpstr>
      <vt:lpstr>CONCLUSION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DAAP</dc:title>
  <dc:creator>Rajeshwari</dc:creator>
  <cp:lastModifiedBy>Sindhoor Hanumansetty</cp:lastModifiedBy>
  <cp:revision>39</cp:revision>
  <dcterms:created xsi:type="dcterms:W3CDTF">2018-05-08T00:47:59Z</dcterms:created>
  <dcterms:modified xsi:type="dcterms:W3CDTF">2018-05-08T18:37:04Z</dcterms:modified>
</cp:coreProperties>
</file>