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7"/>
  </p:notesMasterIdLst>
  <p:handoutMasterIdLst>
    <p:handoutMasterId r:id="rId18"/>
  </p:handoutMasterIdLst>
  <p:sldIdLst>
    <p:sldId id="340" r:id="rId2"/>
    <p:sldId id="335" r:id="rId3"/>
    <p:sldId id="336" r:id="rId4"/>
    <p:sldId id="338" r:id="rId5"/>
    <p:sldId id="339" r:id="rId6"/>
    <p:sldId id="341" r:id="rId7"/>
    <p:sldId id="337" r:id="rId8"/>
    <p:sldId id="350" r:id="rId9"/>
    <p:sldId id="347" r:id="rId10"/>
    <p:sldId id="343" r:id="rId11"/>
    <p:sldId id="344" r:id="rId12"/>
    <p:sldId id="345" r:id="rId13"/>
    <p:sldId id="348" r:id="rId14"/>
    <p:sldId id="349" r:id="rId15"/>
    <p:sldId id="346" r:id="rId1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FF"/>
    <a:srgbClr val="FF0066"/>
    <a:srgbClr val="009900"/>
    <a:srgbClr val="030305"/>
    <a:srgbClr val="66FF66"/>
    <a:srgbClr val="C25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707" autoAdjust="0"/>
  </p:normalViewPr>
  <p:slideViewPr>
    <p:cSldViewPr>
      <p:cViewPr varScale="1">
        <p:scale>
          <a:sx n="108" d="100"/>
          <a:sy n="108" d="100"/>
        </p:scale>
        <p:origin x="-12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93" d="100"/>
          <a:sy n="93" d="100"/>
        </p:scale>
        <p:origin x="-29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8649"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38915" name="Rectangle 3"/>
          <p:cNvSpPr>
            <a:spLocks noGrp="1" noChangeArrowheads="1"/>
          </p:cNvSpPr>
          <p:nvPr>
            <p:ph type="dt" sz="quarter" idx="1"/>
          </p:nvPr>
        </p:nvSpPr>
        <p:spPr bwMode="auto">
          <a:xfrm>
            <a:off x="3973369" y="0"/>
            <a:ext cx="3037031"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ChangeArrowheads="1"/>
          </p:cNvSpPr>
          <p:nvPr>
            <p:ph type="ftr" sz="quarter" idx="2"/>
          </p:nvPr>
        </p:nvSpPr>
        <p:spPr bwMode="auto">
          <a:xfrm>
            <a:off x="0" y="8831263"/>
            <a:ext cx="3038649"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38917" name="Rectangle 5"/>
          <p:cNvSpPr>
            <a:spLocks noGrp="1" noChangeArrowheads="1"/>
          </p:cNvSpPr>
          <p:nvPr>
            <p:ph type="sldNum" sz="quarter" idx="3"/>
          </p:nvPr>
        </p:nvSpPr>
        <p:spPr bwMode="auto">
          <a:xfrm>
            <a:off x="3973369" y="8831263"/>
            <a:ext cx="3037031"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F837B64-D29A-4A28-84F9-D664FB4D6663}" type="slidenum">
              <a:rPr lang="en-US"/>
              <a:pPr>
                <a:defRPr/>
              </a:pPr>
              <a:t>‹#›</a:t>
            </a:fld>
            <a:endParaRPr lang="en-US"/>
          </a:p>
        </p:txBody>
      </p:sp>
    </p:spTree>
    <p:extLst>
      <p:ext uri="{BB962C8B-B14F-4D97-AF65-F5344CB8AC3E}">
        <p14:creationId xmlns:p14="http://schemas.microsoft.com/office/powerpoint/2010/main" val="3249133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1"/>
            <a:ext cx="3038649"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973369" y="1"/>
            <a:ext cx="3037031"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68400" y="687388"/>
            <a:ext cx="4672013"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5" name="Rectangle 5"/>
          <p:cNvSpPr>
            <a:spLocks noGrp="1" noChangeArrowheads="1"/>
          </p:cNvSpPr>
          <p:nvPr>
            <p:ph type="body" sz="quarter" idx="3"/>
          </p:nvPr>
        </p:nvSpPr>
        <p:spPr bwMode="auto">
          <a:xfrm>
            <a:off x="934721" y="4419600"/>
            <a:ext cx="5140960" cy="419258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06" name="Rectangle 6"/>
          <p:cNvSpPr>
            <a:spLocks noGrp="1" noChangeArrowheads="1"/>
          </p:cNvSpPr>
          <p:nvPr>
            <p:ph type="ftr" sz="quarter" idx="4"/>
          </p:nvPr>
        </p:nvSpPr>
        <p:spPr bwMode="auto">
          <a:xfrm>
            <a:off x="0" y="8839200"/>
            <a:ext cx="3038649"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973369" y="8839200"/>
            <a:ext cx="3037031"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1B60A6C-C3BF-4F22-A3CA-3C4F7791631F}" type="slidenum">
              <a:rPr lang="en-US"/>
              <a:pPr>
                <a:defRPr/>
              </a:pPr>
              <a:t>‹#›</a:t>
            </a:fld>
            <a:endParaRPr lang="en-US"/>
          </a:p>
        </p:txBody>
      </p:sp>
    </p:spTree>
    <p:extLst>
      <p:ext uri="{BB962C8B-B14F-4D97-AF65-F5344CB8AC3E}">
        <p14:creationId xmlns:p14="http://schemas.microsoft.com/office/powerpoint/2010/main" val="1698916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lgn="ctr">
              <a:defRPr/>
            </a:pPr>
            <a:endParaRPr kumimoji="1" lang="en-US"/>
          </a:p>
        </p:txBody>
      </p:sp>
      <p:pic>
        <p:nvPicPr>
          <p:cNvPr id="5" name="Picture 3"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algn="ctr">
              <a:defRPr/>
            </a:pPr>
            <a:endParaRPr kumimoji="1" lang="en-US"/>
          </a:p>
        </p:txBody>
      </p:sp>
      <p:pic>
        <p:nvPicPr>
          <p:cNvPr id="7" name="Picture 5"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1235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9BF0D4A5-661D-423B-B9AC-1D1D9446886E}" type="slidenum">
              <a:rPr lang="en-US"/>
              <a:pPr>
                <a:defRPr/>
              </a:pPr>
              <a:t>‹#›</a:t>
            </a:fld>
            <a:endParaRPr lang="en-US"/>
          </a:p>
        </p:txBody>
      </p:sp>
    </p:spTree>
    <p:extLst>
      <p:ext uri="{BB962C8B-B14F-4D97-AF65-F5344CB8AC3E}">
        <p14:creationId xmlns:p14="http://schemas.microsoft.com/office/powerpoint/2010/main" val="109785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8AA23F7-B24E-447D-BB9A-C2413CB22271}" type="slidenum">
              <a:rPr lang="en-US"/>
              <a:pPr>
                <a:defRPr/>
              </a:pPr>
              <a:t>‹#›</a:t>
            </a:fld>
            <a:endParaRPr lang="en-US"/>
          </a:p>
        </p:txBody>
      </p:sp>
    </p:spTree>
    <p:extLst>
      <p:ext uri="{BB962C8B-B14F-4D97-AF65-F5344CB8AC3E}">
        <p14:creationId xmlns:p14="http://schemas.microsoft.com/office/powerpoint/2010/main" val="160136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00CA106-98A1-40BC-9EF8-66A6FAA86D65}" type="slidenum">
              <a:rPr lang="en-US"/>
              <a:pPr>
                <a:defRPr/>
              </a:pPr>
              <a:t>‹#›</a:t>
            </a:fld>
            <a:endParaRPr lang="en-US"/>
          </a:p>
        </p:txBody>
      </p:sp>
    </p:spTree>
    <p:extLst>
      <p:ext uri="{BB962C8B-B14F-4D97-AF65-F5344CB8AC3E}">
        <p14:creationId xmlns:p14="http://schemas.microsoft.com/office/powerpoint/2010/main" val="205231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EE89DCC6-CE42-4E6A-8875-7FD693B10DBD}" type="slidenum">
              <a:rPr lang="en-US"/>
              <a:pPr>
                <a:defRPr/>
              </a:pPr>
              <a:t>‹#›</a:t>
            </a:fld>
            <a:endParaRPr lang="en-US"/>
          </a:p>
        </p:txBody>
      </p:sp>
    </p:spTree>
    <p:extLst>
      <p:ext uri="{BB962C8B-B14F-4D97-AF65-F5344CB8AC3E}">
        <p14:creationId xmlns:p14="http://schemas.microsoft.com/office/powerpoint/2010/main" val="18516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F333E05-0D0D-4DB3-B462-0AE6DF0556B5}" type="slidenum">
              <a:rPr lang="en-US"/>
              <a:pPr>
                <a:defRPr/>
              </a:pPr>
              <a:t>‹#›</a:t>
            </a:fld>
            <a:endParaRPr lang="en-US"/>
          </a:p>
        </p:txBody>
      </p:sp>
    </p:spTree>
    <p:extLst>
      <p:ext uri="{BB962C8B-B14F-4D97-AF65-F5344CB8AC3E}">
        <p14:creationId xmlns:p14="http://schemas.microsoft.com/office/powerpoint/2010/main" val="429097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E6FB8C9-CBAF-4A75-AE84-2A872153B214}" type="slidenum">
              <a:rPr lang="en-US"/>
              <a:pPr>
                <a:defRPr/>
              </a:pPr>
              <a:t>‹#›</a:t>
            </a:fld>
            <a:endParaRPr lang="en-US"/>
          </a:p>
        </p:txBody>
      </p:sp>
    </p:spTree>
    <p:extLst>
      <p:ext uri="{BB962C8B-B14F-4D97-AF65-F5344CB8AC3E}">
        <p14:creationId xmlns:p14="http://schemas.microsoft.com/office/powerpoint/2010/main" val="5573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202C2D5E-E4BD-4B4B-B6D1-9DF7D0246403}" type="slidenum">
              <a:rPr lang="en-US"/>
              <a:pPr>
                <a:defRPr/>
              </a:pPr>
              <a:t>‹#›</a:t>
            </a:fld>
            <a:endParaRPr lang="en-US"/>
          </a:p>
        </p:txBody>
      </p:sp>
    </p:spTree>
    <p:extLst>
      <p:ext uri="{BB962C8B-B14F-4D97-AF65-F5344CB8AC3E}">
        <p14:creationId xmlns:p14="http://schemas.microsoft.com/office/powerpoint/2010/main" val="145935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0E8ABFA-4F41-4801-9E30-5D2BEE051BFC}" type="slidenum">
              <a:rPr lang="en-US"/>
              <a:pPr>
                <a:defRPr/>
              </a:pPr>
              <a:t>‹#›</a:t>
            </a:fld>
            <a:endParaRPr lang="en-US"/>
          </a:p>
        </p:txBody>
      </p:sp>
    </p:spTree>
    <p:extLst>
      <p:ext uri="{BB962C8B-B14F-4D97-AF65-F5344CB8AC3E}">
        <p14:creationId xmlns:p14="http://schemas.microsoft.com/office/powerpoint/2010/main" val="372259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23C9228-E713-4DAA-8EA1-2C4EFB256A22}" type="slidenum">
              <a:rPr lang="en-US"/>
              <a:pPr>
                <a:defRPr/>
              </a:pPr>
              <a:t>‹#›</a:t>
            </a:fld>
            <a:endParaRPr lang="en-US"/>
          </a:p>
        </p:txBody>
      </p:sp>
    </p:spTree>
    <p:extLst>
      <p:ext uri="{BB962C8B-B14F-4D97-AF65-F5344CB8AC3E}">
        <p14:creationId xmlns:p14="http://schemas.microsoft.com/office/powerpoint/2010/main" val="14655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A8ECEF7-D8FD-4121-887F-07DE40EA3612}" type="slidenum">
              <a:rPr lang="en-US"/>
              <a:pPr>
                <a:defRPr/>
              </a:pPr>
              <a:t>‹#›</a:t>
            </a:fld>
            <a:endParaRPr lang="en-US"/>
          </a:p>
        </p:txBody>
      </p:sp>
    </p:spTree>
    <p:extLst>
      <p:ext uri="{BB962C8B-B14F-4D97-AF65-F5344CB8AC3E}">
        <p14:creationId xmlns:p14="http://schemas.microsoft.com/office/powerpoint/2010/main" val="15865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615E374-FCA9-4078-9C71-C42DAC542054}" type="slidenum">
              <a:rPr lang="en-US"/>
              <a:pPr>
                <a:defRPr/>
              </a:pPr>
              <a:t>‹#›</a:t>
            </a:fld>
            <a:endParaRPr lang="en-US"/>
          </a:p>
        </p:txBody>
      </p:sp>
    </p:spTree>
    <p:extLst>
      <p:ext uri="{BB962C8B-B14F-4D97-AF65-F5344CB8AC3E}">
        <p14:creationId xmlns:p14="http://schemas.microsoft.com/office/powerpoint/2010/main" val="31309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C2540A"/>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11330" name="Rectangle 2"/>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lstStyle/>
          <a:p>
            <a:pPr algn="ctr">
              <a:defRPr/>
            </a:pPr>
            <a:endParaRPr kumimoji="1" lang="en-US"/>
          </a:p>
        </p:txBody>
      </p:sp>
      <p:sp>
        <p:nvSpPr>
          <p:cNvPr id="611331"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lstStyle/>
          <a:p>
            <a:pPr>
              <a:defRPr/>
            </a:pPr>
            <a:endParaRPr lang="en-US"/>
          </a:p>
        </p:txBody>
      </p:sp>
      <p:pic>
        <p:nvPicPr>
          <p:cNvPr id="1028"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1336"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11337"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611338" name="Rectangle 10"/>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9C75953-8558-461B-AAA3-F2638F0A2088}" type="slidenum">
              <a:rPr lang="en-US"/>
              <a:pPr>
                <a:defRPr/>
              </a:pPr>
              <a:t>‹#›</a:t>
            </a:fld>
            <a:endParaRPr lang="en-US"/>
          </a:p>
        </p:txBody>
      </p:sp>
      <p:sp>
        <p:nvSpPr>
          <p:cNvPr id="611339" name="Text Box 11"/>
          <p:cNvSpPr txBox="1">
            <a:spLocks noChangeArrowheads="1"/>
          </p:cNvSpPr>
          <p:nvPr userDrawn="1"/>
        </p:nvSpPr>
        <p:spPr bwMode="auto">
          <a:xfrm>
            <a:off x="6913908" y="6357593"/>
            <a:ext cx="1905000" cy="228600"/>
          </a:xfrm>
          <a:prstGeom prst="rect">
            <a:avLst/>
          </a:prstGeom>
          <a:noFill/>
          <a:ln w="9525">
            <a:noFill/>
            <a:miter lim="800000"/>
            <a:headEnd/>
            <a:tailEnd/>
          </a:ln>
          <a:effectLst/>
        </p:spPr>
        <p:txBody>
          <a:bodyPr wrap="square">
            <a:spAutoFit/>
          </a:bodyPr>
          <a:lstStyle/>
          <a:p>
            <a:pPr>
              <a:defRPr/>
            </a:pPr>
            <a:r>
              <a:rPr lang="en-US" sz="900" dirty="0" err="1"/>
              <a:t>Eick</a:t>
            </a:r>
            <a:r>
              <a:rPr lang="en-US" sz="900" dirty="0"/>
              <a:t>: </a:t>
            </a:r>
            <a:r>
              <a:rPr lang="en-US" sz="900" dirty="0" smtClean="0"/>
              <a:t>Q-Learning</a:t>
            </a:r>
            <a:r>
              <a:rPr lang="en-US" sz="900" baseline="0" dirty="0" smtClean="0"/>
              <a:t> for the PD-World</a:t>
            </a:r>
            <a:endParaRPr lang="en-US" sz="900" i="1" dirty="0">
              <a:solidFill>
                <a:srgbClr val="C2540A"/>
              </a:solidFill>
            </a:endParaRPr>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horstmann.com/gridworld/gridworld-manual.html" TargetMode="External"/><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hyperlink" Target="http://cs.stanford.edu/people/karpathy/reinforcejs/gridworld_td.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1250" y="228600"/>
            <a:ext cx="7620000" cy="4114800"/>
          </a:xfrm>
        </p:spPr>
        <p:txBody>
          <a:bodyPr/>
          <a:lstStyle/>
          <a:p>
            <a:r>
              <a:rPr lang="en-US" dirty="0" smtClean="0">
                <a:solidFill>
                  <a:srgbClr val="7030A0"/>
                </a:solidFill>
              </a:rPr>
              <a:t>COSC 6368</a:t>
            </a:r>
            <a:br>
              <a:rPr lang="en-US" dirty="0" smtClean="0">
                <a:solidFill>
                  <a:srgbClr val="7030A0"/>
                </a:solidFill>
              </a:rPr>
            </a:br>
            <a:r>
              <a:rPr lang="en-US" dirty="0" smtClean="0"/>
              <a:t>Project 2 Fall 2017</a:t>
            </a:r>
            <a:br>
              <a:rPr lang="en-US" dirty="0" smtClean="0"/>
            </a:br>
            <a:r>
              <a:rPr lang="en-US" dirty="0" smtClean="0"/>
              <a:t>Individual Project </a:t>
            </a:r>
            <a:br>
              <a:rPr lang="en-US" dirty="0" smtClean="0"/>
            </a:br>
            <a:r>
              <a:rPr lang="en-US" i="1" dirty="0">
                <a:solidFill>
                  <a:srgbClr val="FF0000"/>
                </a:solidFill>
              </a:rPr>
              <a:t>Learning Paths from Feedback Using Q-Learning</a:t>
            </a:r>
          </a:p>
        </p:txBody>
      </p:sp>
      <p:pic>
        <p:nvPicPr>
          <p:cNvPr id="1026" name="Picture 2" descr="C:\Users\8yetula8\Desktop\2017-Wor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572000"/>
            <a:ext cx="1905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38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Recommended</a:t>
            </a:r>
            <a:br>
              <a:rPr lang="en-US" sz="3600" dirty="0" smtClean="0"/>
            </a:br>
            <a:r>
              <a:rPr lang="en-US" sz="3600" dirty="0" smtClean="0"/>
              <a:t>Reinforcement Learning State Space</a:t>
            </a:r>
            <a:endParaRPr lang="en-US" sz="3600" dirty="0"/>
          </a:p>
        </p:txBody>
      </p:sp>
      <p:sp>
        <p:nvSpPr>
          <p:cNvPr id="3" name="Content Placeholder 2"/>
          <p:cNvSpPr>
            <a:spLocks noGrp="1"/>
          </p:cNvSpPr>
          <p:nvPr>
            <p:ph idx="1"/>
          </p:nvPr>
        </p:nvSpPr>
        <p:spPr>
          <a:xfrm>
            <a:off x="914400" y="1600200"/>
            <a:ext cx="8153400" cy="4267200"/>
          </a:xfrm>
        </p:spPr>
        <p:txBody>
          <a:bodyPr/>
          <a:lstStyle/>
          <a:p>
            <a:pPr marL="0" indent="0">
              <a:buNone/>
            </a:pPr>
            <a:r>
              <a:rPr lang="en-US" sz="1900" dirty="0" smtClean="0">
                <a:latin typeface="Arial" panose="020B0604020202020204" pitchFamily="34" charset="0"/>
                <a:cs typeface="Arial" panose="020B0604020202020204" pitchFamily="34" charset="0"/>
              </a:rPr>
              <a:t>In this approach reinforcement learning states have the form </a:t>
            </a:r>
            <a:r>
              <a:rPr lang="en-US" sz="1900" b="1" dirty="0" smtClean="0">
                <a:latin typeface="Arial" panose="020B0604020202020204" pitchFamily="34" charset="0"/>
                <a:cs typeface="Arial" panose="020B0604020202020204" pitchFamily="34" charset="0"/>
              </a:rPr>
              <a:t>(</a:t>
            </a:r>
            <a:r>
              <a:rPr lang="en-US" sz="1900" b="1" dirty="0" err="1" smtClean="0">
                <a:latin typeface="Arial" panose="020B0604020202020204" pitchFamily="34" charset="0"/>
                <a:cs typeface="Arial" panose="020B0604020202020204" pitchFamily="34" charset="0"/>
              </a:rPr>
              <a:t>i,j,x</a:t>
            </a:r>
            <a:r>
              <a:rPr lang="en-US" sz="1900" b="1" dirty="0" smtClean="0">
                <a:latin typeface="Arial" panose="020B0604020202020204" pitchFamily="34" charset="0"/>
                <a:cs typeface="Arial" panose="020B0604020202020204" pitchFamily="34" charset="0"/>
              </a:rPr>
              <a:t>) </a:t>
            </a:r>
            <a:r>
              <a:rPr lang="en-US" sz="1900" dirty="0" smtClean="0">
                <a:latin typeface="Arial" panose="020B0604020202020204" pitchFamily="34" charset="0"/>
                <a:cs typeface="Arial" panose="020B0604020202020204" pitchFamily="34" charset="0"/>
              </a:rPr>
              <a:t>where”</a:t>
            </a:r>
          </a:p>
          <a:p>
            <a:r>
              <a:rPr lang="en-US" sz="1900" dirty="0" smtClean="0">
                <a:latin typeface="Arial" panose="020B0604020202020204" pitchFamily="34" charset="0"/>
                <a:cs typeface="Arial" panose="020B0604020202020204" pitchFamily="34" charset="0"/>
              </a:rPr>
              <a:t>(</a:t>
            </a:r>
            <a:r>
              <a:rPr lang="en-US" sz="1900" dirty="0" err="1" smtClean="0">
                <a:latin typeface="Arial" panose="020B0604020202020204" pitchFamily="34" charset="0"/>
                <a:cs typeface="Arial" panose="020B0604020202020204" pitchFamily="34" charset="0"/>
              </a:rPr>
              <a:t>i,j</a:t>
            </a:r>
            <a:r>
              <a:rPr lang="en-US" sz="1900" dirty="0" smtClean="0">
                <a:latin typeface="Arial" panose="020B0604020202020204" pitchFamily="34" charset="0"/>
                <a:cs typeface="Arial" panose="020B0604020202020204" pitchFamily="34" charset="0"/>
              </a:rPr>
              <a:t>) is the position of the agent </a:t>
            </a:r>
          </a:p>
          <a:p>
            <a:r>
              <a:rPr lang="en-US" sz="1900" dirty="0" smtClean="0">
                <a:latin typeface="Arial" panose="020B0604020202020204" pitchFamily="34" charset="0"/>
                <a:cs typeface="Arial" panose="020B0604020202020204" pitchFamily="34" charset="0"/>
              </a:rPr>
              <a:t>x is 1 if the agent carries a block; otherwise, 0.</a:t>
            </a:r>
          </a:p>
          <a:p>
            <a:pPr marL="0" indent="0">
              <a:buNone/>
            </a:pPr>
            <a:r>
              <a:rPr lang="en-US" sz="1900" dirty="0" smtClean="0">
                <a:latin typeface="Arial" panose="020B0604020202020204" pitchFamily="34" charset="0"/>
                <a:cs typeface="Arial" panose="020B0604020202020204" pitchFamily="34" charset="0"/>
              </a:rPr>
              <a:t>That is the state space has only 50 states.</a:t>
            </a:r>
          </a:p>
          <a:p>
            <a:pPr marL="0" indent="0">
              <a:buNone/>
            </a:pPr>
            <a:r>
              <a:rPr lang="en-US" sz="1900" dirty="0" smtClean="0">
                <a:latin typeface="Arial" panose="020B0604020202020204" pitchFamily="34" charset="0"/>
                <a:cs typeface="Arial" panose="020B0604020202020204" pitchFamily="34" charset="0"/>
              </a:rPr>
              <a:t>Discussion:</a:t>
            </a:r>
          </a:p>
          <a:p>
            <a:pPr marL="457200" indent="-457200">
              <a:buFont typeface="+mj-lt"/>
              <a:buAutoNum type="arabicPeriod"/>
            </a:pPr>
            <a:r>
              <a:rPr lang="en-US" sz="1900" dirty="0" smtClean="0">
                <a:latin typeface="Arial" panose="020B0604020202020204" pitchFamily="34" charset="0"/>
                <a:cs typeface="Arial" panose="020B0604020202020204" pitchFamily="34" charset="0"/>
              </a:rPr>
              <a:t>The algorithm initially learns paths between pickup states and </a:t>
            </a:r>
            <a:r>
              <a:rPr lang="en-US" sz="1900" dirty="0" err="1" smtClean="0">
                <a:latin typeface="Arial" panose="020B0604020202020204" pitchFamily="34" charset="0"/>
                <a:cs typeface="Arial" panose="020B0604020202020204" pitchFamily="34" charset="0"/>
              </a:rPr>
              <a:t>dropoff</a:t>
            </a:r>
            <a:r>
              <a:rPr lang="en-US" sz="1900" dirty="0" smtClean="0">
                <a:latin typeface="Arial" panose="020B0604020202020204" pitchFamily="34" charset="0"/>
                <a:cs typeface="Arial" panose="020B0604020202020204" pitchFamily="34" charset="0"/>
              </a:rPr>
              <a:t> states</a:t>
            </a:r>
            <a:r>
              <a:rPr lang="en-US" sz="1900" dirty="0" smtClean="0">
                <a:latin typeface="Lucida Bright"/>
                <a:cs typeface="Arial" panose="020B0604020202020204" pitchFamily="34" charset="0"/>
              </a:rPr>
              <a:t>—different paths for x=1 or for x=0</a:t>
            </a:r>
          </a:p>
          <a:p>
            <a:pPr marL="457200" indent="-457200">
              <a:buFont typeface="+mj-lt"/>
              <a:buAutoNum type="arabicPeriod"/>
            </a:pPr>
            <a:r>
              <a:rPr lang="en-US" sz="1900" dirty="0" smtClean="0">
                <a:latin typeface="Lucida Bright"/>
                <a:cs typeface="Arial" panose="020B0604020202020204" pitchFamily="34" charset="0"/>
              </a:rPr>
              <a:t>Minor complication: The </a:t>
            </a:r>
            <a:r>
              <a:rPr lang="en-US" sz="1900" dirty="0" smtClean="0">
                <a:latin typeface="Arial" panose="020B0604020202020204" pitchFamily="34" charset="0"/>
                <a:cs typeface="Arial" panose="020B0604020202020204" pitchFamily="34" charset="0"/>
              </a:rPr>
              <a:t>q-values of those paths will decrease is soon as the particular pickup state runs out of blocks or the particular </a:t>
            </a:r>
            <a:r>
              <a:rPr lang="en-US" sz="1900" dirty="0" err="1" smtClean="0">
                <a:latin typeface="Arial" panose="020B0604020202020204" pitchFamily="34" charset="0"/>
                <a:cs typeface="Arial" panose="020B0604020202020204" pitchFamily="34" charset="0"/>
              </a:rPr>
              <a:t>dropoff</a:t>
            </a:r>
            <a:r>
              <a:rPr lang="en-US" sz="1900" dirty="0" smtClean="0">
                <a:latin typeface="Arial" panose="020B0604020202020204" pitchFamily="34" charset="0"/>
                <a:cs typeface="Arial" panose="020B0604020202020204" pitchFamily="34" charset="0"/>
              </a:rPr>
              <a:t> state cannot store any further blocks, as it is no longer attractive to visit these states. </a:t>
            </a: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smtClean="0"/>
          </a:p>
          <a:p>
            <a:pPr lvl="1"/>
            <a:endParaRPr lang="en-US" dirty="0" smtClean="0"/>
          </a:p>
          <a:p>
            <a:endParaRPr lang="en-US" dirty="0" smtClean="0"/>
          </a:p>
          <a:p>
            <a:pPr marL="514350" indent="-514350">
              <a:buFont typeface="+mj-lt"/>
              <a:buAutoNum type="alphaLcPeriod"/>
            </a:pPr>
            <a:endParaRPr lang="en-US" dirty="0"/>
          </a:p>
        </p:txBody>
      </p:sp>
      <p:sp>
        <p:nvSpPr>
          <p:cNvPr id="4" name="TextBox 3"/>
          <p:cNvSpPr txBox="1"/>
          <p:nvPr/>
        </p:nvSpPr>
        <p:spPr>
          <a:xfrm>
            <a:off x="1295400" y="5632938"/>
            <a:ext cx="7599388" cy="830997"/>
          </a:xfrm>
          <a:prstGeom prst="rect">
            <a:avLst/>
          </a:prstGeom>
          <a:noFill/>
        </p:spPr>
        <p:txBody>
          <a:bodyPr wrap="none" rtlCol="0">
            <a:spAutoFit/>
          </a:bodyPr>
          <a:lstStyle/>
          <a:p>
            <a:r>
              <a:rPr lang="en-US" b="1" dirty="0" smtClean="0">
                <a:solidFill>
                  <a:srgbClr val="FF0000"/>
                </a:solidFill>
              </a:rPr>
              <a:t>Comment: Use this Reinforcement Learning State Space</a:t>
            </a:r>
          </a:p>
          <a:p>
            <a:r>
              <a:rPr lang="en-US" b="1" dirty="0" smtClean="0">
                <a:solidFill>
                  <a:srgbClr val="FF0000"/>
                </a:solidFill>
              </a:rPr>
              <a:t>for Project2 and no other space!</a:t>
            </a:r>
            <a:endParaRPr lang="en-US" b="1" dirty="0">
              <a:solidFill>
                <a:srgbClr val="FF0000"/>
              </a:solidFill>
            </a:endParaRPr>
          </a:p>
        </p:txBody>
      </p:sp>
    </p:spTree>
    <p:extLst>
      <p:ext uri="{BB962C8B-B14F-4D97-AF65-F5344CB8AC3E}">
        <p14:creationId xmlns:p14="http://schemas.microsoft.com/office/powerpoint/2010/main" val="1712642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z="3600" dirty="0" smtClean="0"/>
              <a:t>Analysis of Attractive Paths</a:t>
            </a:r>
            <a:endParaRPr lang="en-US" sz="3600" dirty="0"/>
          </a:p>
        </p:txBody>
      </p:sp>
      <p:sp>
        <p:nvSpPr>
          <p:cNvPr id="3" name="Content Placeholder 2"/>
          <p:cNvSpPr>
            <a:spLocks noGrp="1"/>
          </p:cNvSpPr>
          <p:nvPr>
            <p:ph idx="1"/>
          </p:nvPr>
        </p:nvSpPr>
        <p:spPr>
          <a:xfrm>
            <a:off x="1143000" y="1828800"/>
            <a:ext cx="8001000" cy="4267200"/>
          </a:xfrm>
        </p:spPr>
        <p:txBody>
          <a:bodyPr/>
          <a:lstStyle/>
          <a:p>
            <a:pPr marL="0" indent="0">
              <a:buNone/>
            </a:pPr>
            <a:endParaRPr lang="en-US" sz="1900"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smtClean="0"/>
          </a:p>
          <a:p>
            <a:pPr lvl="1"/>
            <a:endParaRPr lang="en-US" dirty="0" smtClean="0"/>
          </a:p>
          <a:p>
            <a:endParaRPr lang="en-US" dirty="0" smtClean="0"/>
          </a:p>
          <a:p>
            <a:pPr marL="514350" indent="-514350">
              <a:buFont typeface="+mj-lt"/>
              <a:buAutoNum type="alphaLcPeriod"/>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4300"/>
            <a:ext cx="5029200" cy="4191000"/>
          </a:xfrm>
          <a:prstGeom prst="rect">
            <a:avLst/>
          </a:prstGeom>
          <a:noFill/>
          <a:ln>
            <a:noFill/>
          </a:ln>
        </p:spPr>
      </p:pic>
      <p:sp>
        <p:nvSpPr>
          <p:cNvPr id="5" name="TextBox 4"/>
          <p:cNvSpPr txBox="1"/>
          <p:nvPr/>
        </p:nvSpPr>
        <p:spPr>
          <a:xfrm>
            <a:off x="990600" y="5985300"/>
            <a:ext cx="7803739" cy="615553"/>
          </a:xfrm>
          <a:prstGeom prst="rect">
            <a:avLst/>
          </a:prstGeom>
          <a:noFill/>
        </p:spPr>
        <p:txBody>
          <a:bodyPr wrap="none" rtlCol="0">
            <a:spAutoFit/>
          </a:bodyPr>
          <a:lstStyle/>
          <a:p>
            <a:r>
              <a:rPr lang="en-US" dirty="0" smtClean="0"/>
              <a:t>See also: </a:t>
            </a:r>
            <a:r>
              <a:rPr lang="en-US" sz="1000" dirty="0">
                <a:hlinkClick r:id="rId3"/>
              </a:rPr>
              <a:t>http://</a:t>
            </a:r>
            <a:r>
              <a:rPr lang="en-US" sz="1000" dirty="0" smtClean="0">
                <a:hlinkClick r:id="rId3"/>
              </a:rPr>
              <a:t>horstmann.com/gridworld/gridworld-manual.html</a:t>
            </a:r>
            <a:r>
              <a:rPr lang="en-US" sz="1000" dirty="0" smtClean="0"/>
              <a:t> </a:t>
            </a:r>
            <a:r>
              <a:rPr lang="en-US" sz="1000" dirty="0"/>
              <a:t> </a:t>
            </a:r>
            <a:r>
              <a:rPr lang="en-US" sz="1000" dirty="0">
                <a:hlinkClick r:id="rId4"/>
              </a:rPr>
              <a:t>http://</a:t>
            </a:r>
            <a:r>
              <a:rPr lang="en-US" sz="1000" dirty="0" smtClean="0">
                <a:hlinkClick r:id="rId4"/>
              </a:rPr>
              <a:t>cs.stanford.edu/people/karpathy/reinforcejs/gridworld_td.html</a:t>
            </a:r>
            <a:r>
              <a:rPr lang="en-US" sz="1000" dirty="0" smtClean="0"/>
              <a:t> </a:t>
            </a:r>
          </a:p>
          <a:p>
            <a:endParaRPr lang="en-US" sz="1000" dirty="0"/>
          </a:p>
        </p:txBody>
      </p:sp>
    </p:spTree>
    <p:extLst>
      <p:ext uri="{BB962C8B-B14F-4D97-AF65-F5344CB8AC3E}">
        <p14:creationId xmlns:p14="http://schemas.microsoft.com/office/powerpoint/2010/main" val="2088060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17814" y="914400"/>
            <a:ext cx="7950200" cy="511175"/>
          </a:xfrm>
        </p:spPr>
        <p:txBody>
          <a:bodyPr/>
          <a:lstStyle/>
          <a:p>
            <a:pPr eaLnBrk="1" hangingPunct="1"/>
            <a:r>
              <a:rPr lang="en-US" dirty="0" smtClean="0"/>
              <a:t>TD-Q-Learning for the PD-World</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914400" y="1600200"/>
            <a:ext cx="7950200"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Goal</a:t>
            </a:r>
            <a:r>
              <a:rPr lang="en-US" sz="2900" dirty="0"/>
              <a:t>: Measure the utility of using action </a:t>
            </a:r>
            <a:r>
              <a:rPr lang="en-US" sz="2900" dirty="0" smtClean="0"/>
              <a:t>a in </a:t>
            </a:r>
            <a:r>
              <a:rPr lang="en-US" sz="2900" dirty="0"/>
              <a:t>state s, denoted by Q(</a:t>
            </a:r>
            <a:r>
              <a:rPr lang="en-US" sz="2900" dirty="0" err="1"/>
              <a:t>a,s</a:t>
            </a:r>
            <a:r>
              <a:rPr lang="en-US" sz="2900" dirty="0"/>
              <a:t>); the </a:t>
            </a:r>
            <a:r>
              <a:rPr lang="en-US" sz="2900" dirty="0" smtClean="0"/>
              <a:t>following update </a:t>
            </a:r>
            <a:r>
              <a:rPr lang="en-US" sz="2900" dirty="0"/>
              <a:t>formula is used every time an </a:t>
            </a:r>
            <a:r>
              <a:rPr lang="en-US" sz="2900" dirty="0" smtClean="0"/>
              <a:t>agent reaches </a:t>
            </a:r>
            <a:r>
              <a:rPr lang="en-US" sz="2900" dirty="0"/>
              <a:t>state s’ from s using actions a:  </a:t>
            </a:r>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smtClean="0">
                <a:sym typeface="Wingdings" pitchFamily="2" charset="2"/>
              </a:rPr>
              <a:t>(1-</a:t>
            </a:r>
            <a:r>
              <a:rPr lang="en-US" sz="2900" dirty="0" smtClean="0">
                <a:sym typeface="Symbol"/>
              </a:rPr>
              <a:t>)</a:t>
            </a:r>
            <a:r>
              <a:rPr lang="en-US" sz="2900" dirty="0" smtClean="0">
                <a:latin typeface="Symbol" panose="05050102010706020507" pitchFamily="18" charset="2"/>
                <a:sym typeface="Symbol"/>
              </a:rPr>
              <a:t>*</a:t>
            </a:r>
            <a:r>
              <a:rPr lang="en-US" sz="2900" dirty="0" smtClean="0"/>
              <a:t>Q(</a:t>
            </a:r>
            <a:r>
              <a:rPr lang="en-US" sz="2900" dirty="0" err="1" smtClean="0"/>
              <a:t>a,s</a:t>
            </a:r>
            <a:r>
              <a:rPr lang="en-US" sz="2900" dirty="0"/>
              <a:t>) + </a:t>
            </a:r>
          </a:p>
          <a:p>
            <a:pPr eaLnBrk="1" hangingPunct="1"/>
            <a:r>
              <a:rPr lang="en-US" sz="2900" dirty="0">
                <a:latin typeface="Trebuchet MS" pitchFamily="34" charset="0"/>
              </a:rPr>
              <a:t> </a:t>
            </a:r>
            <a:r>
              <a:rPr lang="en-US" sz="2900" dirty="0" smtClean="0">
                <a:sym typeface="Symbol"/>
              </a:rPr>
              <a:t></a:t>
            </a:r>
            <a:r>
              <a:rPr lang="en-US" sz="2900" dirty="0" smtClean="0">
                <a:latin typeface="Symbol" panose="05050102010706020507" pitchFamily="18" charset="2"/>
                <a:sym typeface="Symbol"/>
              </a:rPr>
              <a:t>*[</a:t>
            </a:r>
            <a:r>
              <a:rPr lang="en-US" sz="2900" dirty="0" smtClean="0">
                <a:latin typeface="Trebuchet MS" pitchFamily="34" charset="0"/>
              </a:rPr>
              <a:t>R(s’,</a:t>
            </a:r>
            <a:r>
              <a:rPr lang="en-US" sz="2900" dirty="0" err="1" smtClean="0">
                <a:latin typeface="Trebuchet MS" pitchFamily="34" charset="0"/>
              </a:rPr>
              <a:t>a,s</a:t>
            </a:r>
            <a:r>
              <a:rPr lang="en-US" sz="2900" dirty="0" smtClean="0">
                <a:latin typeface="Trebuchet MS" pitchFamily="34" charset="0"/>
              </a:rPr>
              <a:t>)</a:t>
            </a:r>
            <a:r>
              <a:rPr lang="en-US" sz="2900" dirty="0" smtClean="0"/>
              <a:t>+ </a:t>
            </a:r>
            <a:r>
              <a:rPr lang="en-US" sz="2900" dirty="0">
                <a:latin typeface="Trebuchet MS" pitchFamily="34" charset="0"/>
              </a:rPr>
              <a:t>γ</a:t>
            </a:r>
            <a:r>
              <a:rPr lang="en-US" sz="2900" dirty="0"/>
              <a:t>*</a:t>
            </a:r>
            <a:r>
              <a:rPr lang="en-US" sz="2900" dirty="0" err="1"/>
              <a:t>max</a:t>
            </a:r>
            <a:r>
              <a:rPr lang="en-US" sz="2900" baseline="-25000" dirty="0" err="1"/>
              <a:t>a’</a:t>
            </a:r>
            <a:r>
              <a:rPr lang="en-US" sz="2900" dirty="0" err="1"/>
              <a:t>Q</a:t>
            </a:r>
            <a:r>
              <a:rPr lang="en-US" sz="2900" dirty="0"/>
              <a:t>(</a:t>
            </a:r>
            <a:r>
              <a:rPr lang="en-US" sz="2900" dirty="0" err="1"/>
              <a:t>a’,s</a:t>
            </a:r>
            <a:r>
              <a:rPr lang="en-US" sz="2900" dirty="0" smtClean="0"/>
              <a:t>’)]</a:t>
            </a:r>
            <a:endParaRPr lang="en-US" sz="2900" dirty="0"/>
          </a:p>
          <a:p>
            <a:pPr eaLnBrk="1" hangingPunct="1"/>
            <a:endParaRPr lang="en-US" sz="2900" dirty="0"/>
          </a:p>
        </p:txBody>
      </p:sp>
      <p:sp>
        <p:nvSpPr>
          <p:cNvPr id="18438" name="Text Box 6"/>
          <p:cNvSpPr txBox="1">
            <a:spLocks noChangeArrowheads="1"/>
          </p:cNvSpPr>
          <p:nvPr/>
        </p:nvSpPr>
        <p:spPr bwMode="auto">
          <a:xfrm>
            <a:off x="878114" y="4495800"/>
            <a:ext cx="8229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sz="3200" dirty="0" smtClean="0">
                <a:sym typeface="Symbol"/>
              </a:rPr>
              <a:t> </a:t>
            </a:r>
            <a:r>
              <a:rPr lang="en-US" sz="2000" dirty="0" smtClean="0">
                <a:sym typeface="Symbol"/>
              </a:rPr>
              <a:t></a:t>
            </a:r>
            <a:r>
              <a:rPr lang="en-US" sz="2000" dirty="0" smtClean="0"/>
              <a:t> </a:t>
            </a:r>
            <a:r>
              <a:rPr lang="en-US" sz="2000" dirty="0"/>
              <a:t>is the learning rate; </a:t>
            </a:r>
            <a:r>
              <a:rPr lang="en-US" sz="2000" dirty="0">
                <a:latin typeface="Symbol" pitchFamily="18" charset="2"/>
              </a:rPr>
              <a:t>g</a:t>
            </a:r>
            <a:r>
              <a:rPr lang="en-US" sz="2000" dirty="0"/>
              <a:t> is the discount </a:t>
            </a:r>
            <a:r>
              <a:rPr lang="en-US" sz="2000" dirty="0" smtClean="0"/>
              <a:t>factor</a:t>
            </a:r>
          </a:p>
          <a:p>
            <a:pPr eaLnBrk="1" hangingPunct="1">
              <a:buFontTx/>
              <a:buChar char="•"/>
            </a:pPr>
            <a:r>
              <a:rPr lang="en-US" sz="2000" dirty="0"/>
              <a:t> </a:t>
            </a:r>
            <a:r>
              <a:rPr lang="en-US" sz="2000" dirty="0" smtClean="0"/>
              <a:t>a’ has to be an applicable operator in s’; e.g. pickup and drop-off are not applicable in a pickup/</a:t>
            </a:r>
            <a:r>
              <a:rPr lang="en-US" sz="2000" dirty="0" err="1" smtClean="0"/>
              <a:t>dropoff</a:t>
            </a:r>
            <a:r>
              <a:rPr lang="en-US" sz="2000" dirty="0" smtClean="0"/>
              <a:t> states if empty/full!</a:t>
            </a:r>
          </a:p>
          <a:p>
            <a:pPr eaLnBrk="1" hangingPunct="1">
              <a:buFontTx/>
              <a:buChar char="•"/>
            </a:pPr>
            <a:r>
              <a:rPr lang="en-US" sz="2000" dirty="0"/>
              <a:t> </a:t>
            </a:r>
            <a:r>
              <a:rPr lang="en-US" sz="2000" dirty="0" smtClean="0"/>
              <a:t>R(</a:t>
            </a:r>
            <a:r>
              <a:rPr lang="en-US" sz="2000" dirty="0" err="1" smtClean="0"/>
              <a:t>s’,a</a:t>
            </a:r>
            <a:r>
              <a:rPr lang="en-US" sz="2000" dirty="0" smtClean="0"/>
              <a:t> ,s) is the reward of reaching s’ from s</a:t>
            </a:r>
          </a:p>
          <a:p>
            <a:pPr eaLnBrk="1" hangingPunct="1"/>
            <a:r>
              <a:rPr lang="en-US" sz="2000" dirty="0"/>
              <a:t> </a:t>
            </a:r>
            <a:r>
              <a:rPr lang="en-US" sz="2000" dirty="0" smtClean="0"/>
              <a:t>  by applying a; e.g. -1 if moving, +12 if picking        </a:t>
            </a:r>
          </a:p>
          <a:p>
            <a:pPr eaLnBrk="1" hangingPunct="1"/>
            <a:r>
              <a:rPr lang="en-US" sz="2000" dirty="0"/>
              <a:t> </a:t>
            </a:r>
            <a:r>
              <a:rPr lang="en-US" sz="2000" dirty="0" smtClean="0"/>
              <a:t>  up or dropping blocks for the PD-World.  </a:t>
            </a:r>
            <a:endParaRPr lang="en-US" sz="2000" dirty="0"/>
          </a:p>
        </p:txBody>
      </p:sp>
      <p:sp>
        <p:nvSpPr>
          <p:cNvPr id="2" name="TextBox 1"/>
          <p:cNvSpPr txBox="1"/>
          <p:nvPr/>
        </p:nvSpPr>
        <p:spPr>
          <a:xfrm>
            <a:off x="1268540" y="302567"/>
            <a:ext cx="7495000" cy="461665"/>
          </a:xfrm>
          <a:prstGeom prst="rect">
            <a:avLst/>
          </a:prstGeom>
          <a:noFill/>
        </p:spPr>
        <p:txBody>
          <a:bodyPr wrap="none" rtlCol="0">
            <a:spAutoFit/>
          </a:bodyPr>
          <a:lstStyle/>
          <a:p>
            <a:r>
              <a:rPr lang="en-US" dirty="0" smtClean="0"/>
              <a:t>Remark: This is the QL approach you </a:t>
            </a:r>
            <a:r>
              <a:rPr lang="en-US" b="1" dirty="0" smtClean="0">
                <a:solidFill>
                  <a:srgbClr val="FF0000"/>
                </a:solidFill>
              </a:rPr>
              <a:t>must </a:t>
            </a:r>
            <a:r>
              <a:rPr lang="en-US" dirty="0" smtClean="0"/>
              <a:t>use in Project1!</a:t>
            </a:r>
            <a:endParaRPr lang="en-US" dirty="0"/>
          </a:p>
        </p:txBody>
      </p:sp>
    </p:spTree>
    <p:extLst>
      <p:ext uri="{BB962C8B-B14F-4D97-AF65-F5344CB8AC3E}">
        <p14:creationId xmlns:p14="http://schemas.microsoft.com/office/powerpoint/2010/main" val="1153218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1012825"/>
            <a:ext cx="5562600" cy="511175"/>
          </a:xfrm>
        </p:spPr>
        <p:txBody>
          <a:bodyPr/>
          <a:lstStyle/>
          <a:p>
            <a:pPr eaLnBrk="1" hangingPunct="1"/>
            <a:r>
              <a:rPr lang="en-US" dirty="0" smtClean="0"/>
              <a:t>SARSA</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1143000" y="1600200"/>
            <a:ext cx="77216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smtClean="0">
                <a:solidFill>
                  <a:srgbClr val="FF0066"/>
                </a:solidFill>
              </a:rPr>
              <a:t>Approach</a:t>
            </a:r>
            <a:r>
              <a:rPr lang="en-US" sz="2900" dirty="0" smtClean="0"/>
              <a:t>: SARSA selects, using the policy </a:t>
            </a:r>
            <a:r>
              <a:rPr lang="en-US" sz="2900" dirty="0" smtClean="0">
                <a:sym typeface="Symbol"/>
              </a:rPr>
              <a:t>, the action a’ to be applied to s’ and then updates Q-values as follows:</a:t>
            </a:r>
            <a:endParaRPr lang="en-US" sz="2900" dirty="0"/>
          </a:p>
          <a:p>
            <a:pPr eaLnBrk="1" hangingPunct="1"/>
            <a:r>
              <a:rPr lang="en-US" sz="2900" dirty="0" smtClean="0"/>
              <a:t>Q(</a:t>
            </a:r>
            <a:r>
              <a:rPr lang="en-US" sz="2900" dirty="0" err="1" smtClean="0"/>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R(s) + </a:t>
            </a:r>
            <a:r>
              <a:rPr lang="en-US" sz="2900" dirty="0" smtClean="0">
                <a:latin typeface="Trebuchet MS" pitchFamily="34" charset="0"/>
              </a:rPr>
              <a:t>γ</a:t>
            </a:r>
            <a:r>
              <a:rPr lang="en-US" sz="2900" dirty="0" smtClean="0"/>
              <a:t>*Q(</a:t>
            </a:r>
            <a:r>
              <a:rPr lang="en-US" sz="2900" dirty="0" err="1" smtClean="0"/>
              <a:t>a</a:t>
            </a:r>
            <a:r>
              <a:rPr lang="en-US" sz="2900" dirty="0" err="1"/>
              <a:t>’,s</a:t>
            </a:r>
            <a:r>
              <a:rPr lang="en-US" sz="2900" dirty="0"/>
              <a:t>’) </a:t>
            </a:r>
            <a:r>
              <a:rPr lang="en-US" sz="2900" dirty="0">
                <a:latin typeface="Symbol" pitchFamily="18" charset="2"/>
              </a:rPr>
              <a:t>-</a:t>
            </a:r>
            <a:r>
              <a:rPr lang="en-US" sz="2900" dirty="0"/>
              <a:t> Q(</a:t>
            </a:r>
            <a:r>
              <a:rPr lang="en-US" sz="2900" dirty="0" err="1"/>
              <a:t>a,s</a:t>
            </a:r>
            <a:r>
              <a:rPr lang="en-US" sz="2900" dirty="0"/>
              <a:t>) ]</a:t>
            </a:r>
          </a:p>
          <a:p>
            <a:pPr eaLnBrk="1" hangingPunct="1"/>
            <a:endParaRPr lang="en-US" sz="2900" dirty="0"/>
          </a:p>
        </p:txBody>
      </p:sp>
      <p:sp>
        <p:nvSpPr>
          <p:cNvPr id="18438" name="Text Box 6"/>
          <p:cNvSpPr txBox="1">
            <a:spLocks noChangeArrowheads="1"/>
          </p:cNvSpPr>
          <p:nvPr/>
        </p:nvSpPr>
        <p:spPr bwMode="auto">
          <a:xfrm>
            <a:off x="889000" y="4114800"/>
            <a:ext cx="8001000" cy="253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smtClean="0">
                <a:latin typeface="Trebuchet MS" pitchFamily="34" charset="0"/>
              </a:rPr>
              <a:t>SARSA vs. Q-Learning</a:t>
            </a:r>
            <a:endParaRPr lang="en-US" sz="3200" dirty="0"/>
          </a:p>
          <a:p>
            <a:pPr eaLnBrk="1" hangingPunct="1">
              <a:buFontTx/>
              <a:buChar char="•"/>
            </a:pPr>
            <a:r>
              <a:rPr lang="en-US" sz="3200" dirty="0" smtClean="0"/>
              <a:t> </a:t>
            </a:r>
            <a:r>
              <a:rPr lang="en-US" sz="1900" dirty="0" smtClean="0"/>
              <a:t>SARSA uses the actually taken action for the update and is therefore more realistic as it uses the employed policy; however, it has problems with convergence.</a:t>
            </a:r>
            <a:endParaRPr lang="en-US" sz="1900" dirty="0"/>
          </a:p>
          <a:p>
            <a:pPr eaLnBrk="1" hangingPunct="1">
              <a:buFontTx/>
              <a:buChar char="•"/>
            </a:pPr>
            <a:r>
              <a:rPr lang="en-US" sz="1900" dirty="0" smtClean="0"/>
              <a:t> Q-Learning is an off-policy learning algorithm and geared towards the optimal behavior although this might not be realistic to accomplish in practice, as in most applications policies are needed that allow for some exploration. </a:t>
            </a:r>
            <a:endParaRPr lang="en-US" sz="1900" dirty="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a:t>
            </a:r>
            <a:r>
              <a:rPr kumimoji="0" lang="en-US" sz="2800" b="0" i="0" u="none" strike="noStrike" cap="none" normalizeH="0" baseline="0" dirty="0" smtClean="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320922" cy="461665"/>
          </a:xfrm>
          <a:prstGeom prst="rect">
            <a:avLst/>
          </a:prstGeom>
          <a:noFill/>
        </p:spPr>
        <p:txBody>
          <a:bodyPr wrap="none" rtlCol="0">
            <a:spAutoFit/>
          </a:bodyPr>
          <a:lstStyle/>
          <a:p>
            <a:r>
              <a:rPr lang="en-US" dirty="0" smtClean="0"/>
              <a:t>a</a:t>
            </a:r>
            <a:endParaRPr lang="en-US" dirty="0"/>
          </a:p>
        </p:txBody>
      </p:sp>
    </p:spTree>
    <p:extLst>
      <p:ext uri="{BB962C8B-B14F-4D97-AF65-F5344CB8AC3E}">
        <p14:creationId xmlns:p14="http://schemas.microsoft.com/office/powerpoint/2010/main" val="4236401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1012373"/>
            <a:ext cx="5562600" cy="511175"/>
          </a:xfrm>
        </p:spPr>
        <p:txBody>
          <a:bodyPr/>
          <a:lstStyle/>
          <a:p>
            <a:pPr eaLnBrk="1" hangingPunct="1"/>
            <a:r>
              <a:rPr lang="en-US" dirty="0" smtClean="0"/>
              <a:t>SARSA Pseudo-Code</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a:t>
            </a:r>
            <a:r>
              <a:rPr kumimoji="0" lang="en-US" b="0" i="0" u="none" strike="noStrike" cap="none" normalizeH="0" baseline="0" dirty="0" smtClean="0">
                <a:ln>
                  <a:noFill/>
                </a:ln>
                <a:solidFill>
                  <a:schemeClr val="tx1"/>
                </a:solidFill>
                <a:effectLst/>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407484" cy="461665"/>
          </a:xfrm>
          <a:prstGeom prst="rect">
            <a:avLst/>
          </a:prstGeom>
          <a:noFill/>
        </p:spPr>
        <p:txBody>
          <a:bodyPr wrap="none" rtlCol="0">
            <a:spAutoFit/>
          </a:bodyPr>
          <a:lstStyle/>
          <a:p>
            <a:r>
              <a:rPr lang="en-US" dirty="0" smtClean="0"/>
              <a:t>A</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7" y="3117646"/>
            <a:ext cx="9144000" cy="3729468"/>
          </a:xfrm>
          <a:prstGeom prst="rect">
            <a:avLst/>
          </a:prstGeom>
        </p:spPr>
      </p:pic>
    </p:spTree>
    <p:extLst>
      <p:ext uri="{BB962C8B-B14F-4D97-AF65-F5344CB8AC3E}">
        <p14:creationId xmlns:p14="http://schemas.microsoft.com/office/powerpoint/2010/main" val="1844244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z="4800" dirty="0" smtClean="0"/>
              <a:t>Project2 in a Nutshell</a:t>
            </a:r>
            <a:endParaRPr lang="en-US" sz="4800" dirty="0"/>
          </a:p>
        </p:txBody>
      </p:sp>
      <p:sp>
        <p:nvSpPr>
          <p:cNvPr id="6" name="Regular Pentagon 5"/>
          <p:cNvSpPr/>
          <p:nvPr/>
        </p:nvSpPr>
        <p:spPr bwMode="auto">
          <a:xfrm>
            <a:off x="3352800" y="2209800"/>
            <a:ext cx="2971800" cy="2286000"/>
          </a:xfrm>
          <a:prstGeom prst="pentagon">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b="1" dirty="0" smtClean="0">
                <a:solidFill>
                  <a:srgbClr val="FF0000"/>
                </a:solidFill>
              </a:rPr>
              <a:t>RL-System</a:t>
            </a:r>
            <a:endParaRPr kumimoji="0" lang="en-US" sz="4000" b="1" i="0" u="none" strike="noStrike" cap="none" normalizeH="0" dirty="0" smtClean="0">
              <a:ln>
                <a:noFill/>
              </a:ln>
              <a:solidFill>
                <a:srgbClr val="FF0000"/>
              </a:solidFill>
              <a:effectLst/>
            </a:endParaRPr>
          </a:p>
        </p:txBody>
      </p:sp>
      <p:sp>
        <p:nvSpPr>
          <p:cNvPr id="8" name="Rectangle 7"/>
          <p:cNvSpPr/>
          <p:nvPr/>
        </p:nvSpPr>
        <p:spPr bwMode="auto">
          <a:xfrm>
            <a:off x="2743200" y="5403779"/>
            <a:ext cx="4178259" cy="920821"/>
          </a:xfrm>
          <a:prstGeom prst="rect">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rPr>
              <a:t>RL-System</a:t>
            </a:r>
            <a:r>
              <a:rPr kumimoji="0" lang="en-US" sz="3200" b="0" i="0" u="none" strike="noStrike" cap="none" normalizeH="0" dirty="0" smtClean="0">
                <a:ln>
                  <a:noFill/>
                </a:ln>
                <a:solidFill>
                  <a:schemeClr val="tx1"/>
                </a:solidFill>
                <a:effectLst/>
                <a:latin typeface="Times New Roman" pitchFamily="18"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rPr>
              <a:t>Performance</a:t>
            </a:r>
          </a:p>
        </p:txBody>
      </p:sp>
      <p:sp>
        <p:nvSpPr>
          <p:cNvPr id="10" name="TextBox 9"/>
          <p:cNvSpPr txBox="1"/>
          <p:nvPr/>
        </p:nvSpPr>
        <p:spPr>
          <a:xfrm>
            <a:off x="4343400" y="1905000"/>
            <a:ext cx="1120820" cy="523220"/>
          </a:xfrm>
          <a:prstGeom prst="rect">
            <a:avLst/>
          </a:prstGeom>
          <a:noFill/>
        </p:spPr>
        <p:txBody>
          <a:bodyPr wrap="none" rtlCol="0">
            <a:spAutoFit/>
          </a:bodyPr>
          <a:lstStyle/>
          <a:p>
            <a:r>
              <a:rPr lang="en-US" sz="2800" b="1" dirty="0" smtClean="0">
                <a:solidFill>
                  <a:srgbClr val="0000FF"/>
                </a:solidFill>
              </a:rPr>
              <a:t>Policy</a:t>
            </a:r>
            <a:endParaRPr lang="en-US" sz="2800" b="1" dirty="0">
              <a:solidFill>
                <a:srgbClr val="0000FF"/>
              </a:solidFill>
            </a:endParaRPr>
          </a:p>
        </p:txBody>
      </p:sp>
      <p:sp>
        <p:nvSpPr>
          <p:cNvPr id="12" name="TextBox 11"/>
          <p:cNvSpPr txBox="1"/>
          <p:nvPr/>
        </p:nvSpPr>
        <p:spPr>
          <a:xfrm>
            <a:off x="6121400" y="2590800"/>
            <a:ext cx="1600118" cy="954107"/>
          </a:xfrm>
          <a:prstGeom prst="rect">
            <a:avLst/>
          </a:prstGeom>
          <a:noFill/>
        </p:spPr>
        <p:txBody>
          <a:bodyPr wrap="none" rtlCol="0">
            <a:spAutoFit/>
          </a:bodyPr>
          <a:lstStyle/>
          <a:p>
            <a:pPr algn="ctr"/>
            <a:r>
              <a:rPr lang="en-US" sz="2800" b="1" dirty="0" smtClean="0"/>
              <a:t>Learning</a:t>
            </a:r>
          </a:p>
          <a:p>
            <a:pPr algn="ctr"/>
            <a:r>
              <a:rPr lang="en-US" sz="2800" b="1" dirty="0" smtClean="0"/>
              <a:t>Rate </a:t>
            </a:r>
            <a:r>
              <a:rPr lang="en-US" sz="2800" b="1" dirty="0" smtClean="0">
                <a:sym typeface="Symbol"/>
              </a:rPr>
              <a:t></a:t>
            </a:r>
            <a:r>
              <a:rPr lang="en-US" sz="2800" b="1" dirty="0" smtClean="0"/>
              <a:t> </a:t>
            </a:r>
            <a:endParaRPr lang="en-US" sz="2800" b="1" dirty="0"/>
          </a:p>
        </p:txBody>
      </p:sp>
      <p:sp>
        <p:nvSpPr>
          <p:cNvPr id="14" name="TextBox 13"/>
          <p:cNvSpPr txBox="1"/>
          <p:nvPr/>
        </p:nvSpPr>
        <p:spPr>
          <a:xfrm>
            <a:off x="2590800" y="2598057"/>
            <a:ext cx="1082349" cy="954107"/>
          </a:xfrm>
          <a:prstGeom prst="rect">
            <a:avLst/>
          </a:prstGeom>
          <a:noFill/>
        </p:spPr>
        <p:txBody>
          <a:bodyPr wrap="none" rtlCol="0">
            <a:spAutoFit/>
          </a:bodyPr>
          <a:lstStyle/>
          <a:p>
            <a:pPr algn="ctr"/>
            <a:r>
              <a:rPr lang="en-US" sz="2800" b="1" dirty="0" smtClean="0"/>
              <a:t>RL-</a:t>
            </a:r>
          </a:p>
          <a:p>
            <a:pPr algn="ctr"/>
            <a:r>
              <a:rPr lang="en-US" sz="2800" b="1" dirty="0" smtClean="0"/>
              <a:t>Space</a:t>
            </a:r>
            <a:endParaRPr lang="en-US" sz="2800" b="1" dirty="0"/>
          </a:p>
        </p:txBody>
      </p:sp>
      <p:sp>
        <p:nvSpPr>
          <p:cNvPr id="15" name="Rectangle 14"/>
          <p:cNvSpPr/>
          <p:nvPr/>
        </p:nvSpPr>
        <p:spPr>
          <a:xfrm>
            <a:off x="1066800" y="4238171"/>
            <a:ext cx="4572000" cy="954107"/>
          </a:xfrm>
          <a:prstGeom prst="rect">
            <a:avLst/>
          </a:prstGeom>
        </p:spPr>
        <p:txBody>
          <a:bodyPr>
            <a:spAutoFit/>
          </a:bodyPr>
          <a:lstStyle/>
          <a:p>
            <a:pPr algn="ctr"/>
            <a:r>
              <a:rPr lang="en-US" sz="2800" b="1" dirty="0" smtClean="0"/>
              <a:t>Discount</a:t>
            </a:r>
            <a:endParaRPr lang="en-US" sz="2800" b="1" dirty="0"/>
          </a:p>
          <a:p>
            <a:pPr algn="ctr"/>
            <a:r>
              <a:rPr lang="en-US" sz="2800" b="1" dirty="0"/>
              <a:t>Rate </a:t>
            </a:r>
            <a:r>
              <a:rPr lang="en-US" sz="2800" b="1" dirty="0" smtClean="0">
                <a:sym typeface="Symbol"/>
              </a:rPr>
              <a:t></a:t>
            </a:r>
            <a:endParaRPr lang="en-US" sz="2800" b="1" dirty="0"/>
          </a:p>
        </p:txBody>
      </p:sp>
      <p:sp>
        <p:nvSpPr>
          <p:cNvPr id="16" name="Rectangle 15"/>
          <p:cNvSpPr/>
          <p:nvPr/>
        </p:nvSpPr>
        <p:spPr>
          <a:xfrm>
            <a:off x="4725352" y="4238170"/>
            <a:ext cx="2996165" cy="954107"/>
          </a:xfrm>
          <a:prstGeom prst="rect">
            <a:avLst/>
          </a:prstGeom>
        </p:spPr>
        <p:txBody>
          <a:bodyPr wrap="square">
            <a:spAutoFit/>
          </a:bodyPr>
          <a:lstStyle/>
          <a:p>
            <a:pPr algn="ctr"/>
            <a:r>
              <a:rPr lang="en-US" sz="2800" b="1" dirty="0" smtClean="0">
                <a:solidFill>
                  <a:srgbClr val="0000FF"/>
                </a:solidFill>
              </a:rPr>
              <a:t>Utility</a:t>
            </a:r>
            <a:endParaRPr lang="en-US" sz="2800" b="1" dirty="0">
              <a:solidFill>
                <a:srgbClr val="0000FF"/>
              </a:solidFill>
            </a:endParaRPr>
          </a:p>
          <a:p>
            <a:pPr algn="ctr"/>
            <a:r>
              <a:rPr lang="en-US" sz="2800" b="1" dirty="0" smtClean="0">
                <a:solidFill>
                  <a:srgbClr val="0000FF"/>
                </a:solidFill>
              </a:rPr>
              <a:t>Update</a:t>
            </a:r>
            <a:endParaRPr lang="en-US" sz="2800" b="1" dirty="0">
              <a:solidFill>
                <a:srgbClr val="0000FF"/>
              </a:solidFill>
            </a:endParaRPr>
          </a:p>
        </p:txBody>
      </p:sp>
      <p:cxnSp>
        <p:nvCxnSpPr>
          <p:cNvPr id="18" name="Straight Arrow Connector 17"/>
          <p:cNvCxnSpPr>
            <a:stCxn id="6" idx="3"/>
          </p:cNvCxnSpPr>
          <p:nvPr/>
        </p:nvCxnSpPr>
        <p:spPr bwMode="auto">
          <a:xfrm flipH="1">
            <a:off x="4725352" y="4495800"/>
            <a:ext cx="113348" cy="907979"/>
          </a:xfrm>
          <a:prstGeom prst="straightConnector1">
            <a:avLst/>
          </a:prstGeom>
          <a:ln w="254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4167504" y="4715222"/>
            <a:ext cx="646331" cy="461665"/>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cxnSp>
        <p:nvCxnSpPr>
          <p:cNvPr id="24" name="Straight Connector 23"/>
          <p:cNvCxnSpPr/>
          <p:nvPr/>
        </p:nvCxnSpPr>
        <p:spPr bwMode="auto">
          <a:xfrm flipV="1">
            <a:off x="6600371" y="4383313"/>
            <a:ext cx="914400"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5" name="TextBox 24"/>
          <p:cNvSpPr txBox="1"/>
          <p:nvPr/>
        </p:nvSpPr>
        <p:spPr>
          <a:xfrm>
            <a:off x="7028542" y="4142731"/>
            <a:ext cx="1859805" cy="338554"/>
          </a:xfrm>
          <a:prstGeom prst="rect">
            <a:avLst/>
          </a:prstGeom>
          <a:noFill/>
        </p:spPr>
        <p:txBody>
          <a:bodyPr wrap="none" rtlCol="0">
            <a:spAutoFit/>
          </a:bodyPr>
          <a:lstStyle/>
          <a:p>
            <a:r>
              <a:rPr lang="en-US" sz="1600" dirty="0" smtClean="0"/>
              <a:t>Q-Learning/SARSA</a:t>
            </a:r>
            <a:endParaRPr lang="en-US" sz="1600" dirty="0"/>
          </a:p>
        </p:txBody>
      </p:sp>
      <p:cxnSp>
        <p:nvCxnSpPr>
          <p:cNvPr id="26" name="Straight Connector 25"/>
          <p:cNvCxnSpPr/>
          <p:nvPr/>
        </p:nvCxnSpPr>
        <p:spPr bwMode="auto">
          <a:xfrm flipV="1">
            <a:off x="1600200" y="4990975"/>
            <a:ext cx="2843297"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998812" y="5196743"/>
            <a:ext cx="1744388" cy="830997"/>
          </a:xfrm>
          <a:prstGeom prst="rect">
            <a:avLst/>
          </a:prstGeom>
          <a:noFill/>
        </p:spPr>
        <p:txBody>
          <a:bodyPr wrap="none" rtlCol="0">
            <a:spAutoFit/>
          </a:bodyPr>
          <a:lstStyle/>
          <a:p>
            <a:r>
              <a:rPr lang="en-US" sz="1600" dirty="0" smtClean="0"/>
              <a:t>What design </a:t>
            </a:r>
          </a:p>
          <a:p>
            <a:r>
              <a:rPr lang="en-US" sz="1600" dirty="0" smtClean="0"/>
              <a:t>leads to the</a:t>
            </a:r>
          </a:p>
          <a:p>
            <a:r>
              <a:rPr lang="en-US" sz="1600" dirty="0" smtClean="0"/>
              <a:t>best performance?</a:t>
            </a:r>
          </a:p>
        </p:txBody>
      </p:sp>
    </p:spTree>
    <p:extLst>
      <p:ext uri="{BB962C8B-B14F-4D97-AF65-F5344CB8AC3E}">
        <p14:creationId xmlns:p14="http://schemas.microsoft.com/office/powerpoint/2010/main" val="167904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PD-World</a:t>
            </a:r>
          </a:p>
        </p:txBody>
      </p:sp>
      <p:sp>
        <p:nvSpPr>
          <p:cNvPr id="3116" name="Text Box 55"/>
          <p:cNvSpPr txBox="1">
            <a:spLocks noChangeArrowheads="1"/>
          </p:cNvSpPr>
          <p:nvPr/>
        </p:nvSpPr>
        <p:spPr bwMode="auto">
          <a:xfrm>
            <a:off x="907496" y="152400"/>
            <a:ext cx="800790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100" dirty="0" smtClean="0"/>
              <a:t>Terminal State: Drop off cells can store up to 8 blocks each</a:t>
            </a:r>
          </a:p>
          <a:p>
            <a:pPr eaLnBrk="1" hangingPunct="1"/>
            <a:r>
              <a:rPr lang="en-US" sz="2100" dirty="0" smtClean="0"/>
              <a:t>Initial State: Agent is in cell (1,5) and pickup cells contain 4 blocks each</a:t>
            </a:r>
            <a:endParaRPr lang="en-US" sz="21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705" y="1680025"/>
            <a:ext cx="4114800" cy="4114800"/>
          </a:xfrm>
          <a:prstGeom prst="rect">
            <a:avLst/>
          </a:prstGeom>
        </p:spPr>
      </p:pic>
      <p:sp>
        <p:nvSpPr>
          <p:cNvPr id="3" name="TextBox 2"/>
          <p:cNvSpPr txBox="1"/>
          <p:nvPr/>
        </p:nvSpPr>
        <p:spPr>
          <a:xfrm>
            <a:off x="2971800" y="1981200"/>
            <a:ext cx="579005" cy="338554"/>
          </a:xfrm>
          <a:prstGeom prst="rect">
            <a:avLst/>
          </a:prstGeom>
          <a:noFill/>
        </p:spPr>
        <p:txBody>
          <a:bodyPr wrap="none" rtlCol="0">
            <a:spAutoFit/>
          </a:bodyPr>
          <a:lstStyle/>
          <a:p>
            <a:r>
              <a:rPr lang="en-US" sz="1600" b="1" dirty="0" smtClean="0">
                <a:solidFill>
                  <a:srgbClr val="0000FF"/>
                </a:solidFill>
              </a:rPr>
              <a:t>(1,1)</a:t>
            </a:r>
            <a:endParaRPr lang="en-US" sz="1600" b="1" dirty="0">
              <a:solidFill>
                <a:srgbClr val="0000FF"/>
              </a:solidFill>
            </a:endParaRPr>
          </a:p>
        </p:txBody>
      </p:sp>
      <p:sp>
        <p:nvSpPr>
          <p:cNvPr id="56" name="TextBox 55"/>
          <p:cNvSpPr txBox="1"/>
          <p:nvPr/>
        </p:nvSpPr>
        <p:spPr>
          <a:xfrm>
            <a:off x="5379605" y="5185225"/>
            <a:ext cx="579005" cy="338554"/>
          </a:xfrm>
          <a:prstGeom prst="rect">
            <a:avLst/>
          </a:prstGeom>
          <a:noFill/>
        </p:spPr>
        <p:txBody>
          <a:bodyPr wrap="none" rtlCol="0">
            <a:spAutoFit/>
          </a:bodyPr>
          <a:lstStyle/>
          <a:p>
            <a:r>
              <a:rPr lang="en-US" sz="1600" dirty="0" smtClean="0"/>
              <a:t>(5,4)</a:t>
            </a:r>
            <a:endParaRPr lang="en-US" sz="1600" dirty="0"/>
          </a:p>
        </p:txBody>
      </p:sp>
      <p:sp>
        <p:nvSpPr>
          <p:cNvPr id="57" name="TextBox 56"/>
          <p:cNvSpPr txBox="1"/>
          <p:nvPr/>
        </p:nvSpPr>
        <p:spPr>
          <a:xfrm>
            <a:off x="4617605" y="1991763"/>
            <a:ext cx="579005" cy="338554"/>
          </a:xfrm>
          <a:prstGeom prst="rect">
            <a:avLst/>
          </a:prstGeom>
          <a:noFill/>
        </p:spPr>
        <p:txBody>
          <a:bodyPr wrap="none" rtlCol="0">
            <a:spAutoFit/>
          </a:bodyPr>
          <a:lstStyle/>
          <a:p>
            <a:r>
              <a:rPr lang="en-US" sz="1600" dirty="0" smtClean="0"/>
              <a:t>(1,3)</a:t>
            </a:r>
            <a:endParaRPr lang="en-US" sz="1600" dirty="0"/>
          </a:p>
        </p:txBody>
      </p:sp>
      <p:sp>
        <p:nvSpPr>
          <p:cNvPr id="58" name="TextBox 57"/>
          <p:cNvSpPr txBox="1"/>
          <p:nvPr/>
        </p:nvSpPr>
        <p:spPr>
          <a:xfrm>
            <a:off x="3764395" y="1988138"/>
            <a:ext cx="579005" cy="338554"/>
          </a:xfrm>
          <a:prstGeom prst="rect">
            <a:avLst/>
          </a:prstGeom>
          <a:noFill/>
        </p:spPr>
        <p:txBody>
          <a:bodyPr wrap="none" rtlCol="0">
            <a:spAutoFit/>
          </a:bodyPr>
          <a:lstStyle/>
          <a:p>
            <a:r>
              <a:rPr lang="en-US" sz="1600" dirty="0" smtClean="0"/>
              <a:t>(1,2)</a:t>
            </a:r>
            <a:endParaRPr lang="en-US" sz="1600" dirty="0"/>
          </a:p>
        </p:txBody>
      </p:sp>
      <p:sp>
        <p:nvSpPr>
          <p:cNvPr id="59" name="TextBox 58"/>
          <p:cNvSpPr txBox="1"/>
          <p:nvPr/>
        </p:nvSpPr>
        <p:spPr>
          <a:xfrm>
            <a:off x="6182139" y="1995388"/>
            <a:ext cx="579005" cy="338554"/>
          </a:xfrm>
          <a:prstGeom prst="rect">
            <a:avLst/>
          </a:prstGeom>
          <a:noFill/>
        </p:spPr>
        <p:txBody>
          <a:bodyPr wrap="none" rtlCol="0">
            <a:spAutoFit/>
          </a:bodyPr>
          <a:lstStyle/>
          <a:p>
            <a:r>
              <a:rPr lang="en-US" sz="1600" dirty="0" smtClean="0"/>
              <a:t>(1,5)</a:t>
            </a:r>
            <a:endParaRPr lang="en-US" sz="1600" dirty="0"/>
          </a:p>
        </p:txBody>
      </p:sp>
      <p:sp>
        <p:nvSpPr>
          <p:cNvPr id="60" name="TextBox 59"/>
          <p:cNvSpPr txBox="1"/>
          <p:nvPr/>
        </p:nvSpPr>
        <p:spPr>
          <a:xfrm>
            <a:off x="5379605" y="1995388"/>
            <a:ext cx="579005" cy="338554"/>
          </a:xfrm>
          <a:prstGeom prst="rect">
            <a:avLst/>
          </a:prstGeom>
          <a:noFill/>
        </p:spPr>
        <p:txBody>
          <a:bodyPr wrap="none" rtlCol="0">
            <a:spAutoFit/>
          </a:bodyPr>
          <a:lstStyle/>
          <a:p>
            <a:r>
              <a:rPr lang="en-US" sz="1600" dirty="0" smtClean="0"/>
              <a:t>(1,4)</a:t>
            </a:r>
            <a:endParaRPr lang="en-US" sz="1600" dirty="0"/>
          </a:p>
        </p:txBody>
      </p:sp>
      <p:sp>
        <p:nvSpPr>
          <p:cNvPr id="61" name="TextBox 60"/>
          <p:cNvSpPr txBox="1"/>
          <p:nvPr/>
        </p:nvSpPr>
        <p:spPr>
          <a:xfrm>
            <a:off x="3733800" y="2743200"/>
            <a:ext cx="579005" cy="338554"/>
          </a:xfrm>
          <a:prstGeom prst="rect">
            <a:avLst/>
          </a:prstGeom>
          <a:noFill/>
        </p:spPr>
        <p:txBody>
          <a:bodyPr wrap="none" rtlCol="0">
            <a:spAutoFit/>
          </a:bodyPr>
          <a:lstStyle/>
          <a:p>
            <a:r>
              <a:rPr lang="en-US" sz="1600" dirty="0" smtClean="0"/>
              <a:t>(2,2)</a:t>
            </a:r>
            <a:endParaRPr lang="en-US" sz="1600" dirty="0"/>
          </a:p>
        </p:txBody>
      </p:sp>
      <p:sp>
        <p:nvSpPr>
          <p:cNvPr id="62" name="TextBox 61"/>
          <p:cNvSpPr txBox="1"/>
          <p:nvPr/>
        </p:nvSpPr>
        <p:spPr>
          <a:xfrm>
            <a:off x="2971800" y="2743512"/>
            <a:ext cx="579005" cy="338554"/>
          </a:xfrm>
          <a:prstGeom prst="rect">
            <a:avLst/>
          </a:prstGeom>
          <a:noFill/>
        </p:spPr>
        <p:txBody>
          <a:bodyPr wrap="none" rtlCol="0">
            <a:spAutoFit/>
          </a:bodyPr>
          <a:lstStyle/>
          <a:p>
            <a:r>
              <a:rPr lang="en-US" sz="1600" dirty="0" smtClean="0"/>
              <a:t>(2,1)</a:t>
            </a:r>
            <a:endParaRPr lang="en-US" sz="1600" dirty="0"/>
          </a:p>
        </p:txBody>
      </p:sp>
      <p:sp>
        <p:nvSpPr>
          <p:cNvPr id="63" name="TextBox 62"/>
          <p:cNvSpPr txBox="1"/>
          <p:nvPr/>
        </p:nvSpPr>
        <p:spPr>
          <a:xfrm>
            <a:off x="5394902" y="2773953"/>
            <a:ext cx="579005" cy="338554"/>
          </a:xfrm>
          <a:prstGeom prst="rect">
            <a:avLst/>
          </a:prstGeom>
          <a:noFill/>
        </p:spPr>
        <p:txBody>
          <a:bodyPr wrap="none" rtlCol="0">
            <a:spAutoFit/>
          </a:bodyPr>
          <a:lstStyle/>
          <a:p>
            <a:r>
              <a:rPr lang="en-US" sz="1600" dirty="0" smtClean="0"/>
              <a:t>(2,4)</a:t>
            </a:r>
            <a:endParaRPr lang="en-US" sz="1600" dirty="0"/>
          </a:p>
        </p:txBody>
      </p:sp>
      <p:sp>
        <p:nvSpPr>
          <p:cNvPr id="64" name="TextBox 63"/>
          <p:cNvSpPr txBox="1"/>
          <p:nvPr/>
        </p:nvSpPr>
        <p:spPr>
          <a:xfrm>
            <a:off x="4617604" y="2763390"/>
            <a:ext cx="579005" cy="338554"/>
          </a:xfrm>
          <a:prstGeom prst="rect">
            <a:avLst/>
          </a:prstGeom>
          <a:noFill/>
        </p:spPr>
        <p:txBody>
          <a:bodyPr wrap="none" rtlCol="0">
            <a:spAutoFit/>
          </a:bodyPr>
          <a:lstStyle/>
          <a:p>
            <a:r>
              <a:rPr lang="en-US" sz="1600" dirty="0" smtClean="0"/>
              <a:t>(2,3)</a:t>
            </a:r>
            <a:endParaRPr lang="en-US" sz="1600" dirty="0"/>
          </a:p>
        </p:txBody>
      </p:sp>
      <p:sp>
        <p:nvSpPr>
          <p:cNvPr id="65" name="TextBox 64"/>
          <p:cNvSpPr txBox="1"/>
          <p:nvPr/>
        </p:nvSpPr>
        <p:spPr>
          <a:xfrm>
            <a:off x="3733800" y="3525702"/>
            <a:ext cx="579005" cy="338554"/>
          </a:xfrm>
          <a:prstGeom prst="rect">
            <a:avLst/>
          </a:prstGeom>
          <a:noFill/>
        </p:spPr>
        <p:txBody>
          <a:bodyPr wrap="none" rtlCol="0">
            <a:spAutoFit/>
          </a:bodyPr>
          <a:lstStyle/>
          <a:p>
            <a:r>
              <a:rPr lang="en-US" sz="1600" dirty="0" smtClean="0"/>
              <a:t>(3,2)</a:t>
            </a:r>
            <a:endParaRPr lang="en-US" sz="1600" dirty="0"/>
          </a:p>
        </p:txBody>
      </p:sp>
      <p:sp>
        <p:nvSpPr>
          <p:cNvPr id="66" name="TextBox 65"/>
          <p:cNvSpPr txBox="1"/>
          <p:nvPr/>
        </p:nvSpPr>
        <p:spPr>
          <a:xfrm>
            <a:off x="2971800" y="3525702"/>
            <a:ext cx="579005" cy="338554"/>
          </a:xfrm>
          <a:prstGeom prst="rect">
            <a:avLst/>
          </a:prstGeom>
          <a:noFill/>
        </p:spPr>
        <p:txBody>
          <a:bodyPr wrap="none" rtlCol="0">
            <a:spAutoFit/>
          </a:bodyPr>
          <a:lstStyle/>
          <a:p>
            <a:r>
              <a:rPr lang="en-US" sz="1600" dirty="0" smtClean="0"/>
              <a:t>(3,1)</a:t>
            </a:r>
            <a:endParaRPr lang="en-US" sz="1600" dirty="0"/>
          </a:p>
        </p:txBody>
      </p:sp>
      <p:sp>
        <p:nvSpPr>
          <p:cNvPr id="67" name="TextBox 66"/>
          <p:cNvSpPr txBox="1"/>
          <p:nvPr/>
        </p:nvSpPr>
        <p:spPr>
          <a:xfrm>
            <a:off x="6296050" y="2780891"/>
            <a:ext cx="579005" cy="338554"/>
          </a:xfrm>
          <a:prstGeom prst="rect">
            <a:avLst/>
          </a:prstGeom>
          <a:noFill/>
        </p:spPr>
        <p:txBody>
          <a:bodyPr wrap="none" rtlCol="0">
            <a:spAutoFit/>
          </a:bodyPr>
          <a:lstStyle/>
          <a:p>
            <a:r>
              <a:rPr lang="en-US" sz="1600" dirty="0" smtClean="0"/>
              <a:t>(2,5)</a:t>
            </a:r>
            <a:endParaRPr lang="en-US" sz="1600" dirty="0"/>
          </a:p>
        </p:txBody>
      </p:sp>
      <p:sp>
        <p:nvSpPr>
          <p:cNvPr id="68" name="TextBox 67"/>
          <p:cNvSpPr txBox="1"/>
          <p:nvPr/>
        </p:nvSpPr>
        <p:spPr>
          <a:xfrm>
            <a:off x="5440795" y="3564523"/>
            <a:ext cx="579005" cy="338554"/>
          </a:xfrm>
          <a:prstGeom prst="rect">
            <a:avLst/>
          </a:prstGeom>
          <a:noFill/>
        </p:spPr>
        <p:txBody>
          <a:bodyPr wrap="none" rtlCol="0">
            <a:spAutoFit/>
          </a:bodyPr>
          <a:lstStyle/>
          <a:p>
            <a:r>
              <a:rPr lang="en-US" sz="1600" dirty="0" smtClean="0"/>
              <a:t>(3,4)</a:t>
            </a:r>
            <a:endParaRPr lang="en-US" sz="1600" dirty="0"/>
          </a:p>
        </p:txBody>
      </p:sp>
      <p:sp>
        <p:nvSpPr>
          <p:cNvPr id="69" name="TextBox 68"/>
          <p:cNvSpPr txBox="1"/>
          <p:nvPr/>
        </p:nvSpPr>
        <p:spPr>
          <a:xfrm>
            <a:off x="4617603" y="3525702"/>
            <a:ext cx="579005" cy="338554"/>
          </a:xfrm>
          <a:prstGeom prst="rect">
            <a:avLst/>
          </a:prstGeom>
          <a:noFill/>
        </p:spPr>
        <p:txBody>
          <a:bodyPr wrap="none" rtlCol="0">
            <a:spAutoFit/>
          </a:bodyPr>
          <a:lstStyle/>
          <a:p>
            <a:r>
              <a:rPr lang="en-US" sz="1600" b="1" dirty="0" smtClean="0">
                <a:solidFill>
                  <a:srgbClr val="0000FF"/>
                </a:solidFill>
              </a:rPr>
              <a:t>(3,3)</a:t>
            </a:r>
            <a:endParaRPr lang="en-US" sz="1600" b="1" dirty="0">
              <a:solidFill>
                <a:srgbClr val="0000FF"/>
              </a:solidFill>
            </a:endParaRPr>
          </a:p>
        </p:txBody>
      </p:sp>
      <p:sp>
        <p:nvSpPr>
          <p:cNvPr id="70" name="TextBox 69"/>
          <p:cNvSpPr txBox="1"/>
          <p:nvPr/>
        </p:nvSpPr>
        <p:spPr>
          <a:xfrm>
            <a:off x="2971800" y="4284077"/>
            <a:ext cx="579005" cy="338554"/>
          </a:xfrm>
          <a:prstGeom prst="rect">
            <a:avLst/>
          </a:prstGeom>
          <a:noFill/>
        </p:spPr>
        <p:txBody>
          <a:bodyPr wrap="none" rtlCol="0">
            <a:spAutoFit/>
          </a:bodyPr>
          <a:lstStyle/>
          <a:p>
            <a:r>
              <a:rPr lang="en-US" sz="1600" b="1" dirty="0" smtClean="0">
                <a:solidFill>
                  <a:srgbClr val="0000FF"/>
                </a:solidFill>
              </a:rPr>
              <a:t>(4,1)</a:t>
            </a:r>
            <a:endParaRPr lang="en-US" sz="1600" b="1" dirty="0">
              <a:solidFill>
                <a:srgbClr val="0000FF"/>
              </a:solidFill>
            </a:endParaRPr>
          </a:p>
        </p:txBody>
      </p:sp>
      <p:sp>
        <p:nvSpPr>
          <p:cNvPr id="71" name="TextBox 70"/>
          <p:cNvSpPr txBox="1"/>
          <p:nvPr/>
        </p:nvSpPr>
        <p:spPr>
          <a:xfrm>
            <a:off x="6268768" y="3544333"/>
            <a:ext cx="579005" cy="338554"/>
          </a:xfrm>
          <a:prstGeom prst="rect">
            <a:avLst/>
          </a:prstGeom>
          <a:noFill/>
        </p:spPr>
        <p:txBody>
          <a:bodyPr wrap="none" rtlCol="0">
            <a:spAutoFit/>
          </a:bodyPr>
          <a:lstStyle/>
          <a:p>
            <a:r>
              <a:rPr lang="en-US" sz="1600" dirty="0" smtClean="0"/>
              <a:t>(3,5)</a:t>
            </a:r>
            <a:endParaRPr lang="en-US" sz="1600" dirty="0"/>
          </a:p>
        </p:txBody>
      </p:sp>
      <p:sp>
        <p:nvSpPr>
          <p:cNvPr id="72" name="TextBox 71"/>
          <p:cNvSpPr txBox="1"/>
          <p:nvPr/>
        </p:nvSpPr>
        <p:spPr>
          <a:xfrm>
            <a:off x="4587297" y="4284077"/>
            <a:ext cx="579005" cy="338554"/>
          </a:xfrm>
          <a:prstGeom prst="rect">
            <a:avLst/>
          </a:prstGeom>
          <a:noFill/>
        </p:spPr>
        <p:txBody>
          <a:bodyPr wrap="none" rtlCol="0">
            <a:spAutoFit/>
          </a:bodyPr>
          <a:lstStyle/>
          <a:p>
            <a:r>
              <a:rPr lang="en-US" sz="1600" dirty="0" smtClean="0"/>
              <a:t>(4,3)</a:t>
            </a:r>
            <a:endParaRPr lang="en-US" sz="1600" dirty="0"/>
          </a:p>
        </p:txBody>
      </p:sp>
      <p:sp>
        <p:nvSpPr>
          <p:cNvPr id="73" name="TextBox 72"/>
          <p:cNvSpPr txBox="1"/>
          <p:nvPr/>
        </p:nvSpPr>
        <p:spPr>
          <a:xfrm>
            <a:off x="3771021" y="4284077"/>
            <a:ext cx="579005" cy="338554"/>
          </a:xfrm>
          <a:prstGeom prst="rect">
            <a:avLst/>
          </a:prstGeom>
          <a:noFill/>
        </p:spPr>
        <p:txBody>
          <a:bodyPr wrap="none" rtlCol="0">
            <a:spAutoFit/>
          </a:bodyPr>
          <a:lstStyle/>
          <a:p>
            <a:r>
              <a:rPr lang="en-US" sz="1600" dirty="0" smtClean="0"/>
              <a:t>(4,2)</a:t>
            </a:r>
            <a:endParaRPr lang="en-US" sz="1600" dirty="0"/>
          </a:p>
        </p:txBody>
      </p:sp>
      <p:sp>
        <p:nvSpPr>
          <p:cNvPr id="74" name="TextBox 73"/>
          <p:cNvSpPr txBox="1"/>
          <p:nvPr/>
        </p:nvSpPr>
        <p:spPr>
          <a:xfrm>
            <a:off x="3774334" y="5181600"/>
            <a:ext cx="579005" cy="338554"/>
          </a:xfrm>
          <a:prstGeom prst="rect">
            <a:avLst/>
          </a:prstGeom>
          <a:noFill/>
        </p:spPr>
        <p:txBody>
          <a:bodyPr wrap="none" rtlCol="0">
            <a:spAutoFit/>
          </a:bodyPr>
          <a:lstStyle/>
          <a:p>
            <a:r>
              <a:rPr lang="en-US" sz="1600" dirty="0" smtClean="0"/>
              <a:t>(5,2)</a:t>
            </a:r>
            <a:endParaRPr lang="en-US" sz="1600" dirty="0"/>
          </a:p>
        </p:txBody>
      </p:sp>
      <p:sp>
        <p:nvSpPr>
          <p:cNvPr id="75" name="TextBox 74"/>
          <p:cNvSpPr txBox="1"/>
          <p:nvPr/>
        </p:nvSpPr>
        <p:spPr>
          <a:xfrm>
            <a:off x="5440795" y="4284077"/>
            <a:ext cx="579005" cy="338554"/>
          </a:xfrm>
          <a:prstGeom prst="rect">
            <a:avLst/>
          </a:prstGeom>
          <a:noFill/>
        </p:spPr>
        <p:txBody>
          <a:bodyPr wrap="none" rtlCol="0">
            <a:spAutoFit/>
          </a:bodyPr>
          <a:lstStyle/>
          <a:p>
            <a:r>
              <a:rPr lang="en-US" sz="1600" b="1" dirty="0" smtClean="0">
                <a:solidFill>
                  <a:srgbClr val="009900"/>
                </a:solidFill>
              </a:rPr>
              <a:t>(4,4)</a:t>
            </a:r>
            <a:endParaRPr lang="en-US" sz="1600" b="1" dirty="0">
              <a:solidFill>
                <a:srgbClr val="009900"/>
              </a:solidFill>
            </a:endParaRPr>
          </a:p>
        </p:txBody>
      </p:sp>
      <p:sp>
        <p:nvSpPr>
          <p:cNvPr id="76" name="TextBox 75"/>
          <p:cNvSpPr txBox="1"/>
          <p:nvPr/>
        </p:nvSpPr>
        <p:spPr>
          <a:xfrm>
            <a:off x="6268767" y="4296706"/>
            <a:ext cx="579005" cy="338554"/>
          </a:xfrm>
          <a:prstGeom prst="rect">
            <a:avLst/>
          </a:prstGeom>
          <a:noFill/>
        </p:spPr>
        <p:txBody>
          <a:bodyPr wrap="none" rtlCol="0">
            <a:spAutoFit/>
          </a:bodyPr>
          <a:lstStyle/>
          <a:p>
            <a:r>
              <a:rPr lang="en-US" sz="1600" dirty="0" smtClean="0"/>
              <a:t>(4,5)</a:t>
            </a:r>
            <a:endParaRPr lang="en-US" sz="1600" dirty="0"/>
          </a:p>
        </p:txBody>
      </p:sp>
      <p:sp>
        <p:nvSpPr>
          <p:cNvPr id="77" name="TextBox 76"/>
          <p:cNvSpPr txBox="1"/>
          <p:nvPr/>
        </p:nvSpPr>
        <p:spPr>
          <a:xfrm>
            <a:off x="2956502" y="5181600"/>
            <a:ext cx="579005" cy="338554"/>
          </a:xfrm>
          <a:prstGeom prst="rect">
            <a:avLst/>
          </a:prstGeom>
          <a:noFill/>
        </p:spPr>
        <p:txBody>
          <a:bodyPr wrap="none" rtlCol="0">
            <a:spAutoFit/>
          </a:bodyPr>
          <a:lstStyle/>
          <a:p>
            <a:r>
              <a:rPr lang="en-US" sz="1600" b="1" dirty="0" smtClean="0">
                <a:solidFill>
                  <a:srgbClr val="00B050"/>
                </a:solidFill>
              </a:rPr>
              <a:t>(5,1)</a:t>
            </a:r>
            <a:endParaRPr lang="en-US" sz="1600" b="1" dirty="0">
              <a:solidFill>
                <a:srgbClr val="00B050"/>
              </a:solidFill>
            </a:endParaRPr>
          </a:p>
        </p:txBody>
      </p:sp>
      <p:sp>
        <p:nvSpPr>
          <p:cNvPr id="78" name="TextBox 77"/>
          <p:cNvSpPr txBox="1"/>
          <p:nvPr/>
        </p:nvSpPr>
        <p:spPr>
          <a:xfrm>
            <a:off x="6296050" y="5185225"/>
            <a:ext cx="579005" cy="338554"/>
          </a:xfrm>
          <a:prstGeom prst="rect">
            <a:avLst/>
          </a:prstGeom>
          <a:noFill/>
        </p:spPr>
        <p:txBody>
          <a:bodyPr wrap="none" rtlCol="0">
            <a:spAutoFit/>
          </a:bodyPr>
          <a:lstStyle/>
          <a:p>
            <a:r>
              <a:rPr lang="en-US" sz="1600" b="1" dirty="0" smtClean="0">
                <a:solidFill>
                  <a:srgbClr val="0000FF"/>
                </a:solidFill>
              </a:rPr>
              <a:t>(5,5)</a:t>
            </a:r>
            <a:endParaRPr lang="en-US" sz="1600" b="1" dirty="0">
              <a:solidFill>
                <a:srgbClr val="0000FF"/>
              </a:solidFill>
            </a:endParaRPr>
          </a:p>
        </p:txBody>
      </p:sp>
      <p:sp>
        <p:nvSpPr>
          <p:cNvPr id="79" name="TextBox 78"/>
          <p:cNvSpPr txBox="1"/>
          <p:nvPr/>
        </p:nvSpPr>
        <p:spPr>
          <a:xfrm>
            <a:off x="4617605" y="5211729"/>
            <a:ext cx="579005" cy="338554"/>
          </a:xfrm>
          <a:prstGeom prst="rect">
            <a:avLst/>
          </a:prstGeom>
          <a:noFill/>
        </p:spPr>
        <p:txBody>
          <a:bodyPr wrap="none" rtlCol="0">
            <a:spAutoFit/>
          </a:bodyPr>
          <a:lstStyle/>
          <a:p>
            <a:r>
              <a:rPr lang="en-US" sz="1600" b="1" dirty="0" smtClean="0"/>
              <a:t>(5,3)</a:t>
            </a:r>
            <a:endParaRPr lang="en-US" sz="1600" b="1" dirty="0"/>
          </a:p>
        </p:txBody>
      </p:sp>
      <p:sp>
        <p:nvSpPr>
          <p:cNvPr id="6" name="TextBox 5"/>
          <p:cNvSpPr txBox="1"/>
          <p:nvPr/>
        </p:nvSpPr>
        <p:spPr>
          <a:xfrm>
            <a:off x="1354334" y="5794825"/>
            <a:ext cx="4783682" cy="830997"/>
          </a:xfrm>
          <a:prstGeom prst="rect">
            <a:avLst/>
          </a:prstGeom>
          <a:noFill/>
        </p:spPr>
        <p:txBody>
          <a:bodyPr wrap="none" rtlCol="0">
            <a:spAutoFit/>
          </a:bodyPr>
          <a:lstStyle/>
          <a:p>
            <a:r>
              <a:rPr lang="en-US" b="1" dirty="0" smtClean="0">
                <a:solidFill>
                  <a:srgbClr val="0000FF"/>
                </a:solidFill>
              </a:rPr>
              <a:t>Pickup: Cells: (1,1), (4,1),(3,3),(5,5)</a:t>
            </a:r>
          </a:p>
          <a:p>
            <a:r>
              <a:rPr lang="en-US" b="1" dirty="0" err="1" smtClean="0">
                <a:solidFill>
                  <a:srgbClr val="00B050"/>
                </a:solidFill>
              </a:rPr>
              <a:t>Dropoff</a:t>
            </a:r>
            <a:r>
              <a:rPr lang="en-US" b="1" dirty="0" smtClean="0">
                <a:solidFill>
                  <a:srgbClr val="00B050"/>
                </a:solidFill>
              </a:rPr>
              <a:t> Cells: (5,1), (4,4)</a:t>
            </a:r>
            <a:endParaRPr lang="en-US" b="1"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8130" y="2254026"/>
            <a:ext cx="243235" cy="161508"/>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8300" y="1814314"/>
            <a:ext cx="243235" cy="161508"/>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1535" y="1893003"/>
            <a:ext cx="243235" cy="161508"/>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9066" y="4618688"/>
            <a:ext cx="243235" cy="161508"/>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386" y="2253188"/>
            <a:ext cx="243235" cy="161508"/>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3070" y="3920181"/>
            <a:ext cx="243235" cy="161508"/>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18" y="3403015"/>
            <a:ext cx="243235" cy="161508"/>
          </a:xfrm>
          <a:prstGeom prst="rect">
            <a:avLst/>
          </a:prstGeom>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5487" y="3380240"/>
            <a:ext cx="243235" cy="161508"/>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2769" y="4260411"/>
            <a:ext cx="243235" cy="161508"/>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4538" y="5500276"/>
            <a:ext cx="243235" cy="161508"/>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6652" y="5020092"/>
            <a:ext cx="243235" cy="161508"/>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19" y="3882887"/>
            <a:ext cx="243235" cy="161508"/>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957" y="4636568"/>
            <a:ext cx="243235" cy="161508"/>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2383" y="5513216"/>
            <a:ext cx="243235" cy="161508"/>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4432" y="5028382"/>
            <a:ext cx="243235" cy="161508"/>
          </a:xfrm>
          <a:prstGeom prst="rect">
            <a:avLst/>
          </a:prstGeom>
        </p:spPr>
      </p:pic>
      <p:sp>
        <p:nvSpPr>
          <p:cNvPr id="5" name="TextBox 4"/>
          <p:cNvSpPr txBox="1"/>
          <p:nvPr/>
        </p:nvSpPr>
        <p:spPr>
          <a:xfrm>
            <a:off x="1066800" y="2296987"/>
            <a:ext cx="1622752" cy="1631216"/>
          </a:xfrm>
          <a:prstGeom prst="rect">
            <a:avLst/>
          </a:prstGeom>
          <a:noFill/>
        </p:spPr>
        <p:txBody>
          <a:bodyPr wrap="none" rtlCol="0">
            <a:spAutoFit/>
          </a:bodyPr>
          <a:lstStyle/>
          <a:p>
            <a:r>
              <a:rPr lang="en-US" sz="2000" b="1" dirty="0" smtClean="0"/>
              <a:t>Goal:</a:t>
            </a:r>
          </a:p>
          <a:p>
            <a:r>
              <a:rPr lang="en-US" sz="2000" dirty="0" smtClean="0"/>
              <a:t>Transport </a:t>
            </a:r>
          </a:p>
          <a:p>
            <a:r>
              <a:rPr lang="en-US" sz="2000" dirty="0" smtClean="0"/>
              <a:t>from pickup</a:t>
            </a:r>
          </a:p>
          <a:p>
            <a:r>
              <a:rPr lang="en-US" sz="2000" dirty="0" smtClean="0"/>
              <a:t>cells to </a:t>
            </a:r>
          </a:p>
          <a:p>
            <a:r>
              <a:rPr lang="en-US" sz="2000" dirty="0" err="1" smtClean="0"/>
              <a:t>dropoff</a:t>
            </a:r>
            <a:r>
              <a:rPr lang="en-US" sz="2000" dirty="0" smtClean="0"/>
              <a:t> cells!</a:t>
            </a:r>
            <a:endParaRPr lang="en-US" sz="2000" dirty="0"/>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741135"/>
            <a:ext cx="243235" cy="16150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1469" y="1784707"/>
            <a:ext cx="240772" cy="372708"/>
          </a:xfrm>
          <a:prstGeom prst="rect">
            <a:avLst/>
          </a:prstGeom>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7620" y="4463955"/>
            <a:ext cx="243235" cy="1615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PD-World</a:t>
            </a:r>
          </a:p>
        </p:txBody>
      </p:sp>
      <p:sp>
        <p:nvSpPr>
          <p:cNvPr id="3124" name="TextBox 51"/>
          <p:cNvSpPr txBox="1">
            <a:spLocks noChangeArrowheads="1"/>
          </p:cNvSpPr>
          <p:nvPr/>
        </p:nvSpPr>
        <p:spPr bwMode="auto">
          <a:xfrm>
            <a:off x="1066800" y="304800"/>
            <a:ext cx="8675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smtClean="0"/>
              <a:t>Fall 2017</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678" y="1676400"/>
            <a:ext cx="1600200" cy="1600200"/>
          </a:xfrm>
          <a:prstGeom prst="rect">
            <a:avLst/>
          </a:prstGeom>
        </p:spPr>
      </p:pic>
      <p:sp>
        <p:nvSpPr>
          <p:cNvPr id="5" name="TextBox 4"/>
          <p:cNvSpPr txBox="1"/>
          <p:nvPr/>
        </p:nvSpPr>
        <p:spPr>
          <a:xfrm>
            <a:off x="3809344" y="16764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4" name="TextBox 33"/>
          <p:cNvSpPr txBox="1"/>
          <p:nvPr/>
        </p:nvSpPr>
        <p:spPr>
          <a:xfrm>
            <a:off x="4456518" y="22918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5" name="TextBox 34"/>
          <p:cNvSpPr txBox="1"/>
          <p:nvPr/>
        </p:nvSpPr>
        <p:spPr>
          <a:xfrm>
            <a:off x="5093753" y="2907268"/>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6" name="TextBox 35"/>
          <p:cNvSpPr txBox="1"/>
          <p:nvPr/>
        </p:nvSpPr>
        <p:spPr>
          <a:xfrm>
            <a:off x="3839139" y="2915027"/>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40" name="TextBox 39"/>
          <p:cNvSpPr txBox="1"/>
          <p:nvPr/>
        </p:nvSpPr>
        <p:spPr>
          <a:xfrm>
            <a:off x="4782248" y="2561382"/>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7" name="TextBox 6"/>
          <p:cNvSpPr txBox="1"/>
          <p:nvPr/>
        </p:nvSpPr>
        <p:spPr>
          <a:xfrm>
            <a:off x="1121045" y="3284359"/>
            <a:ext cx="8022955" cy="3908762"/>
          </a:xfrm>
          <a:prstGeom prst="rect">
            <a:avLst/>
          </a:prstGeom>
          <a:noFill/>
        </p:spPr>
        <p:txBody>
          <a:bodyPr wrap="square" rtlCol="0">
            <a:spAutoFit/>
          </a:bodyPr>
          <a:lstStyle/>
          <a:p>
            <a:r>
              <a:rPr lang="en-US" sz="2000" b="1" u="sng" dirty="0" smtClean="0">
                <a:solidFill>
                  <a:srgbClr val="C2540A"/>
                </a:solidFill>
              </a:rPr>
              <a:t>Operators‒there are six of them</a:t>
            </a:r>
            <a:r>
              <a:rPr lang="en-US" sz="2000" dirty="0" smtClean="0"/>
              <a:t>:</a:t>
            </a:r>
          </a:p>
          <a:p>
            <a:r>
              <a:rPr lang="en-US" sz="2000" dirty="0" smtClean="0">
                <a:solidFill>
                  <a:srgbClr val="FF0000"/>
                </a:solidFill>
              </a:rPr>
              <a:t>North, South, East, West </a:t>
            </a:r>
            <a:r>
              <a:rPr lang="en-US" sz="2000" dirty="0" smtClean="0"/>
              <a:t>are applicable in each state, and move </a:t>
            </a:r>
          </a:p>
          <a:p>
            <a:r>
              <a:rPr lang="en-US" sz="2000" dirty="0" smtClean="0"/>
              <a:t>the agent to the cell in that direction except leaving the grid is not allowed.</a:t>
            </a:r>
          </a:p>
          <a:p>
            <a:r>
              <a:rPr lang="en-US" sz="2000" dirty="0" smtClean="0">
                <a:solidFill>
                  <a:srgbClr val="FF0000"/>
                </a:solidFill>
              </a:rPr>
              <a:t>Pickup</a:t>
            </a:r>
            <a:r>
              <a:rPr lang="en-US" sz="2000" dirty="0" smtClean="0"/>
              <a:t> is only applicable if the agent is in an pickup cell that </a:t>
            </a:r>
          </a:p>
          <a:p>
            <a:r>
              <a:rPr lang="en-US" sz="2000" dirty="0" smtClean="0"/>
              <a:t>contain at least one block and if the agent does not already carry a block.</a:t>
            </a:r>
          </a:p>
          <a:p>
            <a:r>
              <a:rPr lang="en-US" sz="2000" dirty="0" err="1" smtClean="0">
                <a:solidFill>
                  <a:srgbClr val="FF0000"/>
                </a:solidFill>
              </a:rPr>
              <a:t>Dropoff</a:t>
            </a:r>
            <a:r>
              <a:rPr lang="en-US" sz="2000" dirty="0" smtClean="0">
                <a:solidFill>
                  <a:srgbClr val="FF0066"/>
                </a:solidFill>
              </a:rPr>
              <a:t> </a:t>
            </a:r>
            <a:r>
              <a:rPr lang="en-US" sz="2000" dirty="0" smtClean="0"/>
              <a:t>is only applicable if the agent is in a </a:t>
            </a:r>
            <a:r>
              <a:rPr lang="en-US" sz="2000" dirty="0" err="1" smtClean="0"/>
              <a:t>dropoff</a:t>
            </a:r>
            <a:r>
              <a:rPr lang="en-US" sz="2000" dirty="0" smtClean="0"/>
              <a:t> cell that contains </a:t>
            </a:r>
          </a:p>
          <a:p>
            <a:r>
              <a:rPr lang="en-US" sz="2000" dirty="0" smtClean="0"/>
              <a:t>less that 5 blocks and if the agent carries a block.</a:t>
            </a:r>
          </a:p>
          <a:p>
            <a:endParaRPr lang="en-US" sz="2000" dirty="0" smtClean="0"/>
          </a:p>
          <a:p>
            <a:r>
              <a:rPr lang="en-US" sz="2000" b="1" u="sng" dirty="0" smtClean="0">
                <a:solidFill>
                  <a:srgbClr val="C00000"/>
                </a:solidFill>
              </a:rPr>
              <a:t>Initial state of the PD-World</a:t>
            </a:r>
            <a:r>
              <a:rPr lang="en-US" sz="2000" dirty="0" smtClean="0"/>
              <a:t>: Each pickup cell contains 4 blocks and </a:t>
            </a:r>
          </a:p>
          <a:p>
            <a:r>
              <a:rPr lang="en-US" sz="2000" dirty="0" err="1" smtClean="0"/>
              <a:t>dropoff</a:t>
            </a:r>
            <a:r>
              <a:rPr lang="en-US" sz="2000" dirty="0" smtClean="0"/>
              <a:t> cells can store 8 blocks; the agent always starts in position (1,5)</a:t>
            </a:r>
          </a:p>
          <a:p>
            <a:endParaRPr lang="en-US" dirty="0"/>
          </a:p>
          <a:p>
            <a:endParaRPr lang="en-US" dirty="0"/>
          </a:p>
        </p:txBody>
      </p:sp>
      <p:sp>
        <p:nvSpPr>
          <p:cNvPr id="12" name="TextBox 11"/>
          <p:cNvSpPr txBox="1"/>
          <p:nvPr/>
        </p:nvSpPr>
        <p:spPr>
          <a:xfrm flipH="1">
            <a:off x="3895193" y="2561382"/>
            <a:ext cx="252705" cy="369332"/>
          </a:xfrm>
          <a:prstGeom prst="rect">
            <a:avLst/>
          </a:prstGeom>
          <a:noFill/>
        </p:spPr>
        <p:txBody>
          <a:bodyPr wrap="square" rtlCol="0">
            <a:spAutoFit/>
          </a:bodyPr>
          <a:lstStyle/>
          <a:p>
            <a:r>
              <a:rPr lang="en-US" sz="1800" b="1" dirty="0" smtClean="0">
                <a:solidFill>
                  <a:srgbClr val="0000FF"/>
                </a:solidFill>
              </a:rPr>
              <a:t>P</a:t>
            </a:r>
            <a:endParaRPr lang="en-US" sz="1800" b="1" dirty="0">
              <a:solidFill>
                <a:srgbClr val="0000FF"/>
              </a:solidFill>
            </a:endParaRPr>
          </a:p>
        </p:txBody>
      </p:sp>
    </p:spTree>
    <p:extLst>
      <p:ext uri="{BB962C8B-B14F-4D97-AF65-F5344CB8AC3E}">
        <p14:creationId xmlns:p14="http://schemas.microsoft.com/office/powerpoint/2010/main" val="26838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Rewards in the PD-World</a:t>
            </a:r>
          </a:p>
        </p:txBody>
      </p:sp>
      <p:sp>
        <p:nvSpPr>
          <p:cNvPr id="7" name="TextBox 6"/>
          <p:cNvSpPr txBox="1"/>
          <p:nvPr/>
        </p:nvSpPr>
        <p:spPr>
          <a:xfrm>
            <a:off x="1066800" y="3514633"/>
            <a:ext cx="5920275" cy="1938992"/>
          </a:xfrm>
          <a:prstGeom prst="rect">
            <a:avLst/>
          </a:prstGeom>
          <a:noFill/>
        </p:spPr>
        <p:txBody>
          <a:bodyPr wrap="none" rtlCol="0">
            <a:spAutoFit/>
          </a:bodyPr>
          <a:lstStyle/>
          <a:p>
            <a:r>
              <a:rPr lang="en-US" dirty="0" smtClean="0"/>
              <a:t>Rewards:</a:t>
            </a:r>
          </a:p>
          <a:p>
            <a:pPr marL="342900" indent="-342900">
              <a:buFont typeface="Arial" panose="020B0604020202020204" pitchFamily="34" charset="0"/>
              <a:buChar char="•"/>
            </a:pPr>
            <a:r>
              <a:rPr lang="en-US" dirty="0" smtClean="0"/>
              <a:t>Picking up a block from a pickup state: +12</a:t>
            </a:r>
          </a:p>
          <a:p>
            <a:pPr marL="342900" indent="-342900">
              <a:buFont typeface="Arial" panose="020B0604020202020204" pitchFamily="34" charset="0"/>
              <a:buChar char="•"/>
            </a:pPr>
            <a:r>
              <a:rPr lang="en-US" dirty="0" smtClean="0"/>
              <a:t>Dropping off a block in a </a:t>
            </a:r>
            <a:r>
              <a:rPr lang="en-US" dirty="0" err="1" smtClean="0"/>
              <a:t>dropoff</a:t>
            </a:r>
            <a:r>
              <a:rPr lang="en-US" dirty="0" smtClean="0"/>
              <a:t> state: +12</a:t>
            </a:r>
          </a:p>
          <a:p>
            <a:pPr marL="342900" indent="-342900">
              <a:buFont typeface="Arial" panose="020B0604020202020204" pitchFamily="34" charset="0"/>
              <a:buChar char="•"/>
            </a:pPr>
            <a:r>
              <a:rPr lang="en-US" dirty="0" smtClean="0"/>
              <a:t>Applying north, south, east, west: -1. </a:t>
            </a:r>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678" y="1676400"/>
            <a:ext cx="1600200" cy="1600200"/>
          </a:xfrm>
          <a:prstGeom prst="rect">
            <a:avLst/>
          </a:prstGeom>
        </p:spPr>
      </p:pic>
      <p:sp>
        <p:nvSpPr>
          <p:cNvPr id="12" name="TextBox 11"/>
          <p:cNvSpPr txBox="1"/>
          <p:nvPr/>
        </p:nvSpPr>
        <p:spPr>
          <a:xfrm>
            <a:off x="3809344" y="16764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3" name="TextBox 12"/>
          <p:cNvSpPr txBox="1"/>
          <p:nvPr/>
        </p:nvSpPr>
        <p:spPr>
          <a:xfrm>
            <a:off x="4456518" y="22918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4" name="TextBox 13"/>
          <p:cNvSpPr txBox="1"/>
          <p:nvPr/>
        </p:nvSpPr>
        <p:spPr>
          <a:xfrm>
            <a:off x="5093753" y="2907268"/>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5" name="TextBox 14"/>
          <p:cNvSpPr txBox="1"/>
          <p:nvPr/>
        </p:nvSpPr>
        <p:spPr>
          <a:xfrm>
            <a:off x="3839139" y="2915027"/>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6" name="TextBox 15"/>
          <p:cNvSpPr txBox="1"/>
          <p:nvPr/>
        </p:nvSpPr>
        <p:spPr>
          <a:xfrm>
            <a:off x="4782248" y="2561382"/>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7" name="TextBox 16"/>
          <p:cNvSpPr txBox="1"/>
          <p:nvPr/>
        </p:nvSpPr>
        <p:spPr>
          <a:xfrm flipH="1">
            <a:off x="3895193" y="2561382"/>
            <a:ext cx="252705" cy="369332"/>
          </a:xfrm>
          <a:prstGeom prst="rect">
            <a:avLst/>
          </a:prstGeom>
          <a:noFill/>
        </p:spPr>
        <p:txBody>
          <a:bodyPr wrap="square" rtlCol="0">
            <a:spAutoFit/>
          </a:bodyPr>
          <a:lstStyle/>
          <a:p>
            <a:r>
              <a:rPr lang="en-US" sz="1800" b="1" dirty="0" smtClean="0">
                <a:solidFill>
                  <a:srgbClr val="0000FF"/>
                </a:solidFill>
              </a:rPr>
              <a:t>P</a:t>
            </a:r>
            <a:endParaRPr lang="en-US" sz="1800" b="1" dirty="0">
              <a:solidFill>
                <a:srgbClr val="0000FF"/>
              </a:solidFill>
            </a:endParaRPr>
          </a:p>
        </p:txBody>
      </p:sp>
    </p:spTree>
    <p:extLst>
      <p:ext uri="{BB962C8B-B14F-4D97-AF65-F5344CB8AC3E}">
        <p14:creationId xmlns:p14="http://schemas.microsoft.com/office/powerpoint/2010/main" val="3960711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Project2 Policies</a:t>
            </a:r>
          </a:p>
        </p:txBody>
      </p:sp>
      <p:sp>
        <p:nvSpPr>
          <p:cNvPr id="7" name="TextBox 6"/>
          <p:cNvSpPr txBox="1"/>
          <p:nvPr/>
        </p:nvSpPr>
        <p:spPr>
          <a:xfrm>
            <a:off x="914400" y="1600200"/>
            <a:ext cx="8229600" cy="6001643"/>
          </a:xfrm>
          <a:prstGeom prst="rect">
            <a:avLst/>
          </a:prstGeom>
          <a:noFill/>
        </p:spPr>
        <p:txBody>
          <a:bodyPr wrap="square" rtlCol="0">
            <a:spAutoFit/>
          </a:bodyPr>
          <a:lstStyle/>
          <a:p>
            <a:pPr marL="342900" indent="-342900">
              <a:buFont typeface="Arial" panose="020B0604020202020204" pitchFamily="34" charset="0"/>
              <a:buChar char="•"/>
            </a:pPr>
            <a:r>
              <a:rPr lang="en-US" b="1" dirty="0" err="1" smtClean="0">
                <a:solidFill>
                  <a:srgbClr val="C2540A"/>
                </a:solidFill>
              </a:rPr>
              <a:t>PRandom</a:t>
            </a:r>
            <a:r>
              <a:rPr lang="en-US" dirty="0" smtClean="0"/>
              <a:t>: </a:t>
            </a:r>
            <a:r>
              <a:rPr lang="en-US" dirty="0"/>
              <a:t>If pickup and </a:t>
            </a:r>
            <a:r>
              <a:rPr lang="en-US" dirty="0" err="1"/>
              <a:t>dropoff</a:t>
            </a:r>
            <a:r>
              <a:rPr lang="en-US" dirty="0"/>
              <a:t> is applicable, </a:t>
            </a:r>
            <a:endParaRPr lang="en-US" dirty="0" smtClean="0"/>
          </a:p>
          <a:p>
            <a:r>
              <a:rPr lang="en-US" dirty="0"/>
              <a:t> </a:t>
            </a:r>
            <a:r>
              <a:rPr lang="en-US" dirty="0" smtClean="0"/>
              <a:t>    choose </a:t>
            </a:r>
            <a:r>
              <a:rPr lang="en-US" dirty="0"/>
              <a:t>this </a:t>
            </a:r>
            <a:r>
              <a:rPr lang="en-US" dirty="0" smtClean="0"/>
              <a:t>operator</a:t>
            </a:r>
            <a:r>
              <a:rPr lang="en-US" dirty="0"/>
              <a:t>; </a:t>
            </a:r>
            <a:r>
              <a:rPr lang="en-US" dirty="0" smtClean="0"/>
              <a:t>otherwise, choose an operator randomly.</a:t>
            </a:r>
          </a:p>
          <a:p>
            <a:pPr marL="342900" indent="-342900">
              <a:buFont typeface="Arial" panose="020B0604020202020204" pitchFamily="34" charset="0"/>
              <a:buChar char="•"/>
            </a:pPr>
            <a:r>
              <a:rPr lang="en-US" b="1" dirty="0" err="1" smtClean="0">
                <a:solidFill>
                  <a:srgbClr val="C2540A"/>
                </a:solidFill>
              </a:rPr>
              <a:t>PExploit</a:t>
            </a:r>
            <a:r>
              <a:rPr lang="en-US" dirty="0" smtClean="0"/>
              <a:t>: If pickup and </a:t>
            </a:r>
            <a:r>
              <a:rPr lang="en-US" dirty="0" err="1" smtClean="0"/>
              <a:t>dropoff</a:t>
            </a:r>
            <a:r>
              <a:rPr lang="en-US" dirty="0" smtClean="0"/>
              <a:t> is applicable, choose this </a:t>
            </a:r>
          </a:p>
          <a:p>
            <a:r>
              <a:rPr lang="en-US" dirty="0"/>
              <a:t> </a:t>
            </a:r>
            <a:r>
              <a:rPr lang="en-US" dirty="0" smtClean="0"/>
              <a:t>   operator; otherwise, apply the applicable operator with the</a:t>
            </a:r>
          </a:p>
          <a:p>
            <a:r>
              <a:rPr lang="en-US" dirty="0"/>
              <a:t> </a:t>
            </a:r>
            <a:r>
              <a:rPr lang="en-US" dirty="0" smtClean="0"/>
              <a:t>   highest q-value (break ties by rolling a dice for operators with</a:t>
            </a:r>
          </a:p>
          <a:p>
            <a:r>
              <a:rPr lang="en-US" dirty="0"/>
              <a:t> </a:t>
            </a:r>
            <a:r>
              <a:rPr lang="en-US" dirty="0" smtClean="0"/>
              <a:t>   the same utility) with probability 0.85 and choose a </a:t>
            </a:r>
            <a:r>
              <a:rPr lang="en-US" b="1" dirty="0" smtClean="0"/>
              <a:t>different</a:t>
            </a:r>
            <a:r>
              <a:rPr lang="en-US" dirty="0" smtClean="0"/>
              <a:t>  </a:t>
            </a:r>
          </a:p>
          <a:p>
            <a:r>
              <a:rPr lang="en-US" dirty="0"/>
              <a:t> </a:t>
            </a:r>
            <a:r>
              <a:rPr lang="en-US" dirty="0" smtClean="0"/>
              <a:t>   applicable operator randomly with probability 0.15. </a:t>
            </a:r>
          </a:p>
          <a:p>
            <a:pPr marL="342900" indent="-342900">
              <a:buFont typeface="Arial" panose="020B0604020202020204" pitchFamily="34" charset="0"/>
              <a:buChar char="•"/>
            </a:pPr>
            <a:r>
              <a:rPr lang="en-US" b="1" dirty="0" err="1" smtClean="0">
                <a:solidFill>
                  <a:srgbClr val="C2540A"/>
                </a:solidFill>
              </a:rPr>
              <a:t>PGreedy</a:t>
            </a:r>
            <a:r>
              <a:rPr lang="en-US" dirty="0" smtClean="0"/>
              <a:t>: </a:t>
            </a:r>
            <a:r>
              <a:rPr lang="en-US" dirty="0"/>
              <a:t>If pickup and </a:t>
            </a:r>
            <a:r>
              <a:rPr lang="en-US" dirty="0" err="1"/>
              <a:t>dropoff</a:t>
            </a:r>
            <a:r>
              <a:rPr lang="en-US" dirty="0"/>
              <a:t> is applicable, choose this </a:t>
            </a:r>
          </a:p>
          <a:p>
            <a:r>
              <a:rPr lang="en-US" dirty="0"/>
              <a:t>    operator; otherwise, apply the applicable operator with the</a:t>
            </a:r>
          </a:p>
          <a:p>
            <a:r>
              <a:rPr lang="en-US" dirty="0"/>
              <a:t>    highest q-value (break ties by rolling a dice for operators with</a:t>
            </a:r>
          </a:p>
          <a:p>
            <a:r>
              <a:rPr lang="en-US" dirty="0"/>
              <a:t>    the same utility</a:t>
            </a:r>
            <a:r>
              <a:rPr lang="en-US" dirty="0" smtClean="0"/>
              <a:t>). </a:t>
            </a:r>
            <a:endParaRPr lang="en-US" dirty="0"/>
          </a:p>
          <a:p>
            <a:endParaRPr lang="en-US" dirty="0" smtClean="0"/>
          </a:p>
          <a:p>
            <a:endParaRPr lang="en-US" dirty="0" smtClean="0"/>
          </a:p>
          <a:p>
            <a:endParaRPr lang="en-US" dirty="0" smtClean="0"/>
          </a:p>
          <a:p>
            <a:pPr marL="342900" indent="-3429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228291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Measures</a:t>
            </a:r>
            <a:endParaRPr lang="en-US" dirty="0"/>
          </a:p>
        </p:txBody>
      </p:sp>
      <p:sp>
        <p:nvSpPr>
          <p:cNvPr id="3" name="Content Placeholder 2"/>
          <p:cNvSpPr>
            <a:spLocks noGrp="1"/>
          </p:cNvSpPr>
          <p:nvPr>
            <p:ph idx="1"/>
          </p:nvPr>
        </p:nvSpPr>
        <p:spPr>
          <a:xfrm>
            <a:off x="1066800" y="1752600"/>
            <a:ext cx="7772400" cy="4114800"/>
          </a:xfrm>
        </p:spPr>
        <p:txBody>
          <a:bodyPr/>
          <a:lstStyle/>
          <a:p>
            <a:pPr marL="514350" indent="-514350">
              <a:buFont typeface="+mj-lt"/>
              <a:buAutoNum type="alphaLcPeriod"/>
            </a:pPr>
            <a:r>
              <a:rPr lang="en-US" dirty="0" smtClean="0"/>
              <a:t>Bank account of the agent</a:t>
            </a:r>
          </a:p>
          <a:p>
            <a:pPr marL="514350" indent="-514350">
              <a:buFont typeface="+mj-lt"/>
              <a:buAutoNum type="alphaLcPeriod"/>
            </a:pPr>
            <a:r>
              <a:rPr lang="en-US" dirty="0" smtClean="0"/>
              <a:t>Number of operators applied to reach a terminal state from the initial </a:t>
            </a:r>
            <a:r>
              <a:rPr lang="en-US" i="1" dirty="0" smtClean="0">
                <a:latin typeface="+mj-lt"/>
              </a:rPr>
              <a:t>state—this can happen multiple times in a single experiment!</a:t>
            </a:r>
            <a:endParaRPr lang="en-US" i="1" dirty="0">
              <a:latin typeface="+mj-lt"/>
            </a:endParaRPr>
          </a:p>
        </p:txBody>
      </p:sp>
    </p:spTree>
    <p:extLst>
      <p:ext uri="{BB962C8B-B14F-4D97-AF65-F5344CB8AC3E}">
        <p14:creationId xmlns:p14="http://schemas.microsoft.com/office/powerpoint/2010/main" val="2497822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dirty="0" smtClean="0"/>
              <a:t>State Space PD-World</a:t>
            </a:r>
          </a:p>
        </p:txBody>
      </p:sp>
      <p:sp>
        <p:nvSpPr>
          <p:cNvPr id="7" name="TextBox 6"/>
          <p:cNvSpPr txBox="1"/>
          <p:nvPr/>
        </p:nvSpPr>
        <p:spPr>
          <a:xfrm>
            <a:off x="953433" y="1718131"/>
            <a:ext cx="7888698" cy="5139869"/>
          </a:xfrm>
          <a:prstGeom prst="rect">
            <a:avLst/>
          </a:prstGeom>
          <a:noFill/>
        </p:spPr>
        <p:txBody>
          <a:bodyPr wrap="none" rtlCol="0">
            <a:spAutoFit/>
          </a:bodyPr>
          <a:lstStyle/>
          <a:p>
            <a:r>
              <a:rPr lang="en-US" sz="2300" dirty="0" smtClean="0"/>
              <a:t>The actual state space of the PD World is as follows:</a:t>
            </a:r>
          </a:p>
          <a:p>
            <a:r>
              <a:rPr lang="en-US" sz="2300" b="1" dirty="0" smtClean="0"/>
              <a:t>(</a:t>
            </a:r>
            <a:r>
              <a:rPr lang="en-US" sz="2300" b="1" dirty="0" err="1" smtClean="0"/>
              <a:t>i</a:t>
            </a:r>
            <a:r>
              <a:rPr lang="en-US" sz="2300" b="1" dirty="0" smtClean="0"/>
              <a:t>, j, x, a, b, c, d, e, f) </a:t>
            </a:r>
            <a:r>
              <a:rPr lang="en-US" sz="2300" dirty="0" smtClean="0"/>
              <a:t>with</a:t>
            </a:r>
          </a:p>
          <a:p>
            <a:pPr marL="342900" indent="-342900">
              <a:buFont typeface="Arial" panose="020B0604020202020204" pitchFamily="34" charset="0"/>
              <a:buChar char="•"/>
            </a:pPr>
            <a:r>
              <a:rPr lang="en-US" sz="2300" dirty="0" smtClean="0"/>
              <a:t>(</a:t>
            </a:r>
            <a:r>
              <a:rPr lang="en-US" sz="2300" dirty="0" err="1" smtClean="0"/>
              <a:t>i,j</a:t>
            </a:r>
            <a:r>
              <a:rPr lang="en-US" sz="2300" dirty="0" smtClean="0"/>
              <a:t>) is the position of the agent</a:t>
            </a:r>
          </a:p>
          <a:p>
            <a:pPr marL="342900" indent="-342900">
              <a:buFont typeface="Arial" panose="020B0604020202020204" pitchFamily="34" charset="0"/>
              <a:buChar char="•"/>
            </a:pPr>
            <a:r>
              <a:rPr lang="en-US" sz="2300" dirty="0" smtClean="0"/>
              <a:t>x is 1 if the agent carries a block and 0 if not </a:t>
            </a:r>
          </a:p>
          <a:p>
            <a:pPr marL="342900" indent="-342900">
              <a:buFont typeface="Arial" panose="020B0604020202020204" pitchFamily="34" charset="0"/>
              <a:buChar char="•"/>
            </a:pPr>
            <a:r>
              <a:rPr lang="en-US" sz="2300" dirty="0" smtClean="0"/>
              <a:t>(</a:t>
            </a:r>
            <a:r>
              <a:rPr lang="en-US" sz="2300" dirty="0" err="1" smtClean="0"/>
              <a:t>a,b,c,d,e,f</a:t>
            </a:r>
            <a:r>
              <a:rPr lang="en-US" sz="2300" dirty="0" smtClean="0"/>
              <a:t>) are the number of blocks in cells</a:t>
            </a:r>
          </a:p>
          <a:p>
            <a:r>
              <a:rPr lang="en-US" sz="2300" dirty="0" smtClean="0"/>
              <a:t>     (</a:t>
            </a:r>
            <a:r>
              <a:rPr lang="en-US" sz="2300" dirty="0"/>
              <a:t>1,1), </a:t>
            </a:r>
            <a:r>
              <a:rPr lang="en-US" sz="2300" dirty="0" smtClean="0"/>
              <a:t>(4,1), (3,3), (</a:t>
            </a:r>
            <a:r>
              <a:rPr lang="en-US" sz="2300" dirty="0"/>
              <a:t>5,5</a:t>
            </a:r>
            <a:r>
              <a:rPr lang="en-US" sz="2300" dirty="0" smtClean="0"/>
              <a:t>), </a:t>
            </a:r>
            <a:r>
              <a:rPr lang="en-US" sz="2300" dirty="0"/>
              <a:t>(5,1</a:t>
            </a:r>
            <a:r>
              <a:rPr lang="en-US" sz="2300" dirty="0" smtClean="0"/>
              <a:t>) and (4,4), respectively</a:t>
            </a:r>
          </a:p>
          <a:p>
            <a:r>
              <a:rPr lang="en-US" sz="2300" dirty="0" smtClean="0"/>
              <a:t>Initial State: (1,5,0,4,4,4,4,0,0)</a:t>
            </a:r>
          </a:p>
          <a:p>
            <a:r>
              <a:rPr lang="en-US" sz="2300" dirty="0" smtClean="0"/>
              <a:t>Terminal State: (*,*,0,0,0,0,0,8,8)</a:t>
            </a:r>
            <a:endParaRPr lang="en-US" sz="2300" dirty="0"/>
          </a:p>
          <a:p>
            <a:r>
              <a:rPr lang="en-US" dirty="0" smtClean="0"/>
              <a:t>The state-space has</a:t>
            </a:r>
            <a:r>
              <a:rPr lang="en-US" dirty="0"/>
              <a:t>: 5x5x2x5x5x5x5x9x9= </a:t>
            </a:r>
            <a:r>
              <a:rPr lang="en-US" dirty="0" smtClean="0"/>
              <a:t>2,531,250 </a:t>
            </a:r>
            <a:r>
              <a:rPr lang="en-US" dirty="0" smtClean="0"/>
              <a:t>states!</a:t>
            </a:r>
            <a:endParaRPr lang="en-US" dirty="0" smtClean="0"/>
          </a:p>
          <a:p>
            <a:r>
              <a:rPr lang="en-US" sz="2300" dirty="0" smtClean="0"/>
              <a:t>Remark: The actual reinforcement learning approach likely</a:t>
            </a:r>
          </a:p>
          <a:p>
            <a:r>
              <a:rPr lang="en-US" sz="2300" dirty="0"/>
              <a:t>w</a:t>
            </a:r>
            <a:r>
              <a:rPr lang="en-US" sz="2300" dirty="0" smtClean="0"/>
              <a:t>ill use a simplified state space that aggregates multiple states</a:t>
            </a:r>
          </a:p>
          <a:p>
            <a:r>
              <a:rPr lang="en-US" sz="2300" dirty="0" smtClean="0"/>
              <a:t>of the actual state space into a single state in the reinforcement</a:t>
            </a:r>
          </a:p>
          <a:p>
            <a:r>
              <a:rPr lang="en-US" sz="2300" dirty="0"/>
              <a:t>l</a:t>
            </a:r>
            <a:r>
              <a:rPr lang="en-US" sz="2300" dirty="0" smtClean="0"/>
              <a:t>earning state space. </a:t>
            </a:r>
            <a:endParaRPr lang="en-US" sz="2300" dirty="0"/>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60866"/>
            <a:ext cx="1600200" cy="1600200"/>
          </a:xfrm>
          <a:prstGeom prst="rect">
            <a:avLst/>
          </a:prstGeom>
        </p:spPr>
      </p:pic>
      <p:sp>
        <p:nvSpPr>
          <p:cNvPr id="12" name="TextBox 11"/>
          <p:cNvSpPr txBox="1"/>
          <p:nvPr/>
        </p:nvSpPr>
        <p:spPr>
          <a:xfrm>
            <a:off x="7173666" y="260866"/>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3" name="TextBox 12"/>
          <p:cNvSpPr txBox="1"/>
          <p:nvPr/>
        </p:nvSpPr>
        <p:spPr>
          <a:xfrm>
            <a:off x="7820840" y="8763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4" name="TextBox 13"/>
          <p:cNvSpPr txBox="1"/>
          <p:nvPr/>
        </p:nvSpPr>
        <p:spPr>
          <a:xfrm>
            <a:off x="8458075" y="14917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5" name="TextBox 14"/>
          <p:cNvSpPr txBox="1"/>
          <p:nvPr/>
        </p:nvSpPr>
        <p:spPr>
          <a:xfrm>
            <a:off x="7203461" y="1499493"/>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6" name="TextBox 15"/>
          <p:cNvSpPr txBox="1"/>
          <p:nvPr/>
        </p:nvSpPr>
        <p:spPr>
          <a:xfrm>
            <a:off x="8146570" y="1145848"/>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7" name="TextBox 16"/>
          <p:cNvSpPr txBox="1"/>
          <p:nvPr/>
        </p:nvSpPr>
        <p:spPr>
          <a:xfrm flipH="1">
            <a:off x="7259515" y="1145848"/>
            <a:ext cx="252705" cy="369332"/>
          </a:xfrm>
          <a:prstGeom prst="rect">
            <a:avLst/>
          </a:prstGeom>
          <a:noFill/>
        </p:spPr>
        <p:txBody>
          <a:bodyPr wrap="square" rtlCol="0">
            <a:spAutoFit/>
          </a:bodyPr>
          <a:lstStyle/>
          <a:p>
            <a:r>
              <a:rPr lang="en-US" sz="1800" b="1" dirty="0" smtClean="0">
                <a:solidFill>
                  <a:srgbClr val="0000FF"/>
                </a:solidFill>
              </a:rPr>
              <a:t>P</a:t>
            </a:r>
            <a:endParaRPr lang="en-US" sz="1800" b="1" dirty="0">
              <a:solidFill>
                <a:srgbClr val="0000FF"/>
              </a:solidFill>
            </a:endParaRPr>
          </a:p>
        </p:txBody>
      </p:sp>
    </p:spTree>
    <p:extLst>
      <p:ext uri="{BB962C8B-B14F-4D97-AF65-F5344CB8AC3E}">
        <p14:creationId xmlns:p14="http://schemas.microsoft.com/office/powerpoint/2010/main" val="3960711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sz="3200" dirty="0" smtClean="0"/>
              <a:t>Implementation Steps Project2</a:t>
            </a:r>
          </a:p>
        </p:txBody>
      </p:sp>
      <p:sp>
        <p:nvSpPr>
          <p:cNvPr id="7" name="TextBox 6"/>
          <p:cNvSpPr txBox="1"/>
          <p:nvPr/>
        </p:nvSpPr>
        <p:spPr>
          <a:xfrm>
            <a:off x="950502" y="1868825"/>
            <a:ext cx="8141396" cy="4339650"/>
          </a:xfrm>
          <a:prstGeom prst="rect">
            <a:avLst/>
          </a:prstGeom>
          <a:noFill/>
        </p:spPr>
        <p:txBody>
          <a:bodyPr wrap="none" rtlCol="0">
            <a:spAutoFit/>
          </a:bodyPr>
          <a:lstStyle/>
          <a:p>
            <a:pPr marL="342900" indent="-342900">
              <a:buFont typeface="Arial" panose="020B0604020202020204" pitchFamily="34" charset="0"/>
              <a:buChar char="•"/>
            </a:pPr>
            <a:r>
              <a:rPr lang="en-US" sz="2300" dirty="0" smtClean="0"/>
              <a:t>Write a function </a:t>
            </a:r>
            <a:r>
              <a:rPr lang="en-US" sz="2300" b="1" dirty="0" err="1" smtClean="0"/>
              <a:t>aplop</a:t>
            </a:r>
            <a:r>
              <a:rPr lang="en-US" sz="2300" b="1" dirty="0" smtClean="0"/>
              <a:t>:</a:t>
            </a:r>
            <a:r>
              <a:rPr lang="en-US" sz="2300" dirty="0" smtClean="0"/>
              <a:t> (</a:t>
            </a:r>
            <a:r>
              <a:rPr lang="en-US" sz="2300" dirty="0" err="1" smtClean="0"/>
              <a:t>i,j,x,a,b,c,d,e,f</a:t>
            </a:r>
            <a:r>
              <a:rPr lang="en-US" sz="2300" dirty="0" smtClean="0"/>
              <a:t>)</a:t>
            </a:r>
            <a:r>
              <a:rPr lang="en-US" sz="2300" dirty="0" smtClean="0">
                <a:sym typeface="Wingdings" panose="05000000000000000000" pitchFamily="2" charset="2"/>
              </a:rPr>
              <a:t>2</a:t>
            </a:r>
            <a:r>
              <a:rPr lang="en-US" sz="2300" baseline="30000" dirty="0" smtClean="0">
                <a:sym typeface="Wingdings" panose="05000000000000000000" pitchFamily="2" charset="2"/>
              </a:rPr>
              <a:t>{</a:t>
            </a:r>
            <a:r>
              <a:rPr lang="en-US" sz="2300" baseline="30000" dirty="0" err="1" smtClean="0">
                <a:sym typeface="Wingdings" panose="05000000000000000000" pitchFamily="2" charset="2"/>
              </a:rPr>
              <a:t>n,s,e,w,p,d</a:t>
            </a:r>
            <a:r>
              <a:rPr lang="en-US" sz="2300" baseline="30000" dirty="0" smtClean="0">
                <a:sym typeface="Wingdings" panose="05000000000000000000" pitchFamily="2" charset="2"/>
              </a:rPr>
              <a:t>}</a:t>
            </a:r>
            <a:r>
              <a:rPr lang="en-US" sz="2300" dirty="0" smtClean="0">
                <a:sym typeface="Wingdings" panose="05000000000000000000" pitchFamily="2" charset="2"/>
              </a:rPr>
              <a:t>  that </a:t>
            </a:r>
          </a:p>
          <a:p>
            <a:r>
              <a:rPr lang="en-US" sz="2300" dirty="0" smtClean="0">
                <a:sym typeface="Wingdings" panose="05000000000000000000" pitchFamily="2" charset="2"/>
              </a:rPr>
              <a:t>     returns the set of applicable operators </a:t>
            </a:r>
            <a:r>
              <a:rPr lang="en-US" sz="2300" dirty="0">
                <a:sym typeface="Wingdings" panose="05000000000000000000" pitchFamily="2" charset="2"/>
              </a:rPr>
              <a:t>in (</a:t>
            </a:r>
            <a:r>
              <a:rPr lang="en-US" sz="2300" dirty="0" err="1">
                <a:sym typeface="Wingdings" panose="05000000000000000000" pitchFamily="2" charset="2"/>
              </a:rPr>
              <a:t>i,j,x,a,b,c,d,e,f</a:t>
            </a:r>
            <a:r>
              <a:rPr lang="en-US" sz="2300" dirty="0">
                <a:sym typeface="Wingdings" panose="05000000000000000000" pitchFamily="2" charset="2"/>
              </a:rPr>
              <a:t>)</a:t>
            </a:r>
            <a:endParaRPr lang="en-US" sz="2300" dirty="0" smtClean="0"/>
          </a:p>
          <a:p>
            <a:pPr marL="342900" indent="-342900">
              <a:buFont typeface="Arial" panose="020B0604020202020204" pitchFamily="34" charset="0"/>
              <a:buChar char="•"/>
            </a:pPr>
            <a:r>
              <a:rPr lang="en-US" sz="2300" dirty="0" smtClean="0"/>
              <a:t>Write a function </a:t>
            </a:r>
            <a:r>
              <a:rPr lang="en-US" sz="2300" b="1" dirty="0" smtClean="0"/>
              <a:t>apply</a:t>
            </a:r>
            <a:r>
              <a:rPr lang="en-US" sz="2300" dirty="0" smtClean="0"/>
              <a:t>: (</a:t>
            </a:r>
            <a:r>
              <a:rPr lang="en-US" sz="2300" dirty="0" err="1" smtClean="0"/>
              <a:t>i,j,x,a,b,c,d,e,f</a:t>
            </a:r>
            <a:r>
              <a:rPr lang="en-US" sz="2300" dirty="0" smtClean="0"/>
              <a:t>)</a:t>
            </a:r>
            <a:r>
              <a:rPr lang="en-US" sz="2300" dirty="0" smtClean="0">
                <a:sym typeface="Symbol"/>
              </a:rPr>
              <a:t>{</a:t>
            </a:r>
            <a:r>
              <a:rPr lang="en-US" sz="2300" dirty="0" err="1" smtClean="0">
                <a:sym typeface="Symbol"/>
              </a:rPr>
              <a:t>n,s,e,w,p,d</a:t>
            </a:r>
            <a:r>
              <a:rPr lang="en-US" sz="2300" dirty="0" smtClean="0">
                <a:sym typeface="Symbol"/>
              </a:rPr>
              <a:t>}</a:t>
            </a:r>
            <a:r>
              <a:rPr lang="en-US" sz="2300" dirty="0" smtClean="0">
                <a:sym typeface="Wingdings" panose="05000000000000000000" pitchFamily="2" charset="2"/>
              </a:rPr>
              <a:t></a:t>
            </a:r>
            <a:r>
              <a:rPr lang="en-US" sz="2300" dirty="0"/>
              <a:t> </a:t>
            </a:r>
            <a:endParaRPr lang="en-US" sz="2300" dirty="0" smtClean="0"/>
          </a:p>
          <a:p>
            <a:r>
              <a:rPr lang="en-US" sz="2300" dirty="0"/>
              <a:t> </a:t>
            </a:r>
            <a:r>
              <a:rPr lang="en-US" sz="2300" dirty="0" smtClean="0"/>
              <a:t>    (</a:t>
            </a:r>
            <a:r>
              <a:rPr lang="en-US" sz="2300" dirty="0" err="1"/>
              <a:t>i,j,x,a,b,c,d,e,f</a:t>
            </a:r>
            <a:r>
              <a:rPr lang="en-US" sz="2300" dirty="0" smtClean="0"/>
              <a:t>)</a:t>
            </a:r>
          </a:p>
          <a:p>
            <a:pPr marL="342900" indent="-342900">
              <a:buFont typeface="Arial" panose="020B0604020202020204" pitchFamily="34" charset="0"/>
              <a:buChar char="•"/>
            </a:pPr>
            <a:r>
              <a:rPr lang="en-US" sz="2300" dirty="0" smtClean="0"/>
              <a:t>Implement the q-table data structure  </a:t>
            </a:r>
          </a:p>
          <a:p>
            <a:pPr marL="342900" indent="-342900">
              <a:buFont typeface="Arial" panose="020B0604020202020204" pitchFamily="34" charset="0"/>
              <a:buChar char="•"/>
            </a:pPr>
            <a:r>
              <a:rPr lang="en-US" sz="2300" dirty="0" smtClean="0"/>
              <a:t>Implement the SARSA/Q-Learning q-table update </a:t>
            </a:r>
          </a:p>
          <a:p>
            <a:pPr marL="342900" indent="-342900">
              <a:buFont typeface="Arial" panose="020B0604020202020204" pitchFamily="34" charset="0"/>
              <a:buChar char="•"/>
            </a:pPr>
            <a:r>
              <a:rPr lang="en-US" sz="2300" dirty="0"/>
              <a:t>Implement the 3 </a:t>
            </a:r>
            <a:r>
              <a:rPr lang="en-US" sz="2300" dirty="0" smtClean="0"/>
              <a:t>policies</a:t>
            </a:r>
          </a:p>
          <a:p>
            <a:pPr marL="342900" indent="-342900">
              <a:buFont typeface="Arial" panose="020B0604020202020204" pitchFamily="34" charset="0"/>
              <a:buChar char="•"/>
            </a:pPr>
            <a:r>
              <a:rPr lang="en-US" sz="2300" dirty="0" smtClean="0"/>
              <a:t>Write functions that enable an agent to act according to a policy </a:t>
            </a:r>
          </a:p>
          <a:p>
            <a:r>
              <a:rPr lang="en-US" sz="2300" dirty="0" smtClean="0"/>
              <a:t>    for n steps which also compute the performance variables</a:t>
            </a:r>
          </a:p>
          <a:p>
            <a:pPr marL="342900" indent="-342900">
              <a:buFont typeface="Arial" panose="020B0604020202020204" pitchFamily="34" charset="0"/>
              <a:buChar char="•"/>
            </a:pPr>
            <a:r>
              <a:rPr lang="en-US" sz="2300" dirty="0" smtClean="0"/>
              <a:t>Develop Visualization Functions for Q-Tables and maybe </a:t>
            </a:r>
          </a:p>
          <a:p>
            <a:r>
              <a:rPr lang="en-US" sz="2300" dirty="0"/>
              <a:t> </a:t>
            </a:r>
            <a:r>
              <a:rPr lang="en-US" sz="2300" dirty="0" smtClean="0"/>
              <a:t>   how the agent moves</a:t>
            </a:r>
          </a:p>
          <a:p>
            <a:pPr marL="342900" indent="-342900">
              <a:buFont typeface="Arial" panose="020B0604020202020204" pitchFamily="34" charset="0"/>
              <a:buChar char="•"/>
            </a:pPr>
            <a:r>
              <a:rPr lang="en-US" sz="2300" dirty="0" smtClean="0"/>
              <a:t>Develop functions to run experiments 1, 2, and 3.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60866"/>
            <a:ext cx="1600200" cy="1600200"/>
          </a:xfrm>
          <a:prstGeom prst="rect">
            <a:avLst/>
          </a:prstGeom>
        </p:spPr>
      </p:pic>
      <p:sp>
        <p:nvSpPr>
          <p:cNvPr id="12" name="TextBox 11"/>
          <p:cNvSpPr txBox="1"/>
          <p:nvPr/>
        </p:nvSpPr>
        <p:spPr>
          <a:xfrm>
            <a:off x="7173666" y="260866"/>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3" name="TextBox 12"/>
          <p:cNvSpPr txBox="1"/>
          <p:nvPr/>
        </p:nvSpPr>
        <p:spPr>
          <a:xfrm>
            <a:off x="7820840" y="8763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4" name="TextBox 13"/>
          <p:cNvSpPr txBox="1"/>
          <p:nvPr/>
        </p:nvSpPr>
        <p:spPr>
          <a:xfrm>
            <a:off x="8458075" y="14917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5" name="TextBox 14"/>
          <p:cNvSpPr txBox="1"/>
          <p:nvPr/>
        </p:nvSpPr>
        <p:spPr>
          <a:xfrm>
            <a:off x="7203461" y="1499493"/>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6" name="TextBox 15"/>
          <p:cNvSpPr txBox="1"/>
          <p:nvPr/>
        </p:nvSpPr>
        <p:spPr>
          <a:xfrm>
            <a:off x="8146570" y="1145848"/>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7" name="TextBox 16"/>
          <p:cNvSpPr txBox="1"/>
          <p:nvPr/>
        </p:nvSpPr>
        <p:spPr>
          <a:xfrm flipH="1">
            <a:off x="7259515" y="1145848"/>
            <a:ext cx="252705" cy="369332"/>
          </a:xfrm>
          <a:prstGeom prst="rect">
            <a:avLst/>
          </a:prstGeom>
          <a:noFill/>
        </p:spPr>
        <p:txBody>
          <a:bodyPr wrap="square" rtlCol="0">
            <a:spAutoFit/>
          </a:bodyPr>
          <a:lstStyle/>
          <a:p>
            <a:r>
              <a:rPr lang="en-US" sz="1800" b="1" dirty="0" smtClean="0">
                <a:solidFill>
                  <a:srgbClr val="0000FF"/>
                </a:solidFill>
              </a:rPr>
              <a:t>P</a:t>
            </a:r>
            <a:endParaRPr lang="en-US" sz="1800" b="1" dirty="0">
              <a:solidFill>
                <a:srgbClr val="0000FF"/>
              </a:solidFill>
            </a:endParaRPr>
          </a:p>
        </p:txBody>
      </p:sp>
    </p:spTree>
    <p:extLst>
      <p:ext uri="{BB962C8B-B14F-4D97-AF65-F5344CB8AC3E}">
        <p14:creationId xmlns:p14="http://schemas.microsoft.com/office/powerpoint/2010/main" val="365932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367553"/>
            <a:ext cx="7620000" cy="1143000"/>
          </a:xfrm>
        </p:spPr>
        <p:txBody>
          <a:bodyPr/>
          <a:lstStyle/>
          <a:p>
            <a:r>
              <a:rPr lang="en-US" dirty="0" smtClean="0"/>
              <a:t>Mapping State Spaces to RL State Space</a:t>
            </a:r>
            <a:endParaRPr lang="en-US" dirty="0"/>
          </a:p>
        </p:txBody>
      </p:sp>
      <p:sp>
        <p:nvSpPr>
          <p:cNvPr id="3" name="Content Placeholder 2"/>
          <p:cNvSpPr>
            <a:spLocks noGrp="1"/>
          </p:cNvSpPr>
          <p:nvPr>
            <p:ph idx="1"/>
          </p:nvPr>
        </p:nvSpPr>
        <p:spPr>
          <a:xfrm>
            <a:off x="1093694" y="1510553"/>
            <a:ext cx="7620000" cy="4114800"/>
          </a:xfrm>
        </p:spPr>
        <p:txBody>
          <a:bodyPr/>
          <a:lstStyle/>
          <a:p>
            <a:r>
              <a:rPr lang="en-US" sz="2200" dirty="0" smtClean="0"/>
              <a:t>Most worlds have enormously large state spaces or even non-finite state spaces.</a:t>
            </a:r>
          </a:p>
          <a:p>
            <a:r>
              <a:rPr lang="en-US" sz="2200" dirty="0" smtClean="0"/>
              <a:t>Moreover, how quickly Q/TD learning learns is inversely proportional to the size of the state space. </a:t>
            </a:r>
          </a:p>
          <a:p>
            <a:r>
              <a:rPr lang="en-US" sz="2200" dirty="0" smtClean="0"/>
              <a:t>Consequently, smaller state spaces are used as RL-state spaces, and the original state space are rarely used as RL-state space.</a:t>
            </a:r>
            <a:endParaRPr lang="en-US" sz="2200" dirty="0"/>
          </a:p>
        </p:txBody>
      </p:sp>
      <p:sp>
        <p:nvSpPr>
          <p:cNvPr id="4" name="Rectangle 3"/>
          <p:cNvSpPr/>
          <p:nvPr/>
        </p:nvSpPr>
        <p:spPr bwMode="auto">
          <a:xfrm>
            <a:off x="3200400" y="4267200"/>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FF0000"/>
                </a:solidFill>
              </a:rPr>
              <a:t>World State Space</a:t>
            </a:r>
            <a:endParaRPr kumimoji="0" lang="en-US" sz="3200" b="0" i="0" u="none" strike="noStrike" cap="none" normalizeH="0" dirty="0" smtClean="0">
              <a:ln>
                <a:noFill/>
              </a:ln>
              <a:solidFill>
                <a:srgbClr val="FF0000"/>
              </a:solidFill>
              <a:effectLst/>
            </a:endParaRPr>
          </a:p>
        </p:txBody>
      </p:sp>
      <p:sp>
        <p:nvSpPr>
          <p:cNvPr id="5" name="Rectangle 4"/>
          <p:cNvSpPr/>
          <p:nvPr/>
        </p:nvSpPr>
        <p:spPr bwMode="auto">
          <a:xfrm>
            <a:off x="3200400" y="5625353"/>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dirty="0" smtClean="0">
                <a:ln>
                  <a:noFill/>
                </a:ln>
                <a:solidFill>
                  <a:srgbClr val="FF0000"/>
                </a:solidFill>
                <a:effectLst/>
                <a:latin typeface="Times New Roman" pitchFamily="18" charset="0"/>
              </a:rPr>
              <a:t>RL-State Space</a:t>
            </a:r>
          </a:p>
        </p:txBody>
      </p:sp>
      <p:cxnSp>
        <p:nvCxnSpPr>
          <p:cNvPr id="7" name="Straight Arrow Connector 6"/>
          <p:cNvCxnSpPr>
            <a:endCxn id="3" idx="2"/>
          </p:cNvCxnSpPr>
          <p:nvPr/>
        </p:nvCxnSpPr>
        <p:spPr bwMode="auto">
          <a:xfrm>
            <a:off x="4903694" y="5105400"/>
            <a:ext cx="0" cy="51995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903694" y="5105400"/>
            <a:ext cx="1851789" cy="523220"/>
          </a:xfrm>
          <a:prstGeom prst="rect">
            <a:avLst/>
          </a:prstGeom>
          <a:noFill/>
        </p:spPr>
        <p:txBody>
          <a:bodyPr wrap="none" rtlCol="0">
            <a:spAutoFit/>
          </a:bodyPr>
          <a:lstStyle/>
          <a:p>
            <a:r>
              <a:rPr lang="en-US" sz="2800" b="1" dirty="0" smtClean="0"/>
              <a:t>Reduction </a:t>
            </a:r>
            <a:endParaRPr lang="en-US" sz="2800" b="1" dirty="0"/>
          </a:p>
        </p:txBody>
      </p:sp>
    </p:spTree>
    <p:extLst>
      <p:ext uri="{BB962C8B-B14F-4D97-AF65-F5344CB8AC3E}">
        <p14:creationId xmlns:p14="http://schemas.microsoft.com/office/powerpoint/2010/main" val="1398655324"/>
      </p:ext>
    </p:extLst>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6080</TotalTime>
  <Words>1239</Words>
  <Application>Microsoft Office PowerPoint</Application>
  <PresentationFormat>On-screen Show (4:3)</PresentationFormat>
  <Paragraphs>192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Notebook</vt:lpstr>
      <vt:lpstr>COSC 6368 Project 2 Fall 2017 Individual Project  Learning Paths from Feedback Using Q-Learning</vt:lpstr>
      <vt:lpstr>PD-World</vt:lpstr>
      <vt:lpstr>PD-World</vt:lpstr>
      <vt:lpstr>Rewards in the PD-World</vt:lpstr>
      <vt:lpstr>Project2 Policies</vt:lpstr>
      <vt:lpstr>Performance Measures</vt:lpstr>
      <vt:lpstr>State Space PD-World</vt:lpstr>
      <vt:lpstr>Implementation Steps Project2</vt:lpstr>
      <vt:lpstr>Mapping State Spaces to RL State Space</vt:lpstr>
      <vt:lpstr>Recommended Reinforcement Learning State Space</vt:lpstr>
      <vt:lpstr>Analysis of Attractive Paths</vt:lpstr>
      <vt:lpstr>TD-Q-Learning for the PD-World</vt:lpstr>
      <vt:lpstr>SARSA</vt:lpstr>
      <vt:lpstr>SARSA Pseudo-Code</vt:lpstr>
      <vt:lpstr>Project2 in a Nutshell</vt:lpstr>
    </vt:vector>
  </TitlesOfParts>
  <Company>University of Houston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Vilalta</dc:creator>
  <cp:lastModifiedBy>Christoph Eick</cp:lastModifiedBy>
  <cp:revision>769</cp:revision>
  <cp:lastPrinted>2017-10-24T15:33:19Z</cp:lastPrinted>
  <dcterms:created xsi:type="dcterms:W3CDTF">2003-08-27T16:21:00Z</dcterms:created>
  <dcterms:modified xsi:type="dcterms:W3CDTF">2017-10-31T18:20:50Z</dcterms:modified>
</cp:coreProperties>
</file>