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66" r:id="rId3"/>
    <p:sldId id="259" r:id="rId4"/>
    <p:sldId id="263" r:id="rId5"/>
    <p:sldId id="305" r:id="rId6"/>
    <p:sldId id="302" r:id="rId7"/>
    <p:sldId id="303" r:id="rId8"/>
    <p:sldId id="288" r:id="rId9"/>
    <p:sldId id="292" r:id="rId10"/>
    <p:sldId id="297" r:id="rId11"/>
    <p:sldId id="298" r:id="rId12"/>
    <p:sldId id="299" r:id="rId13"/>
    <p:sldId id="300" r:id="rId14"/>
    <p:sldId id="286" r:id="rId15"/>
    <p:sldId id="265" r:id="rId16"/>
    <p:sldId id="264" r:id="rId17"/>
    <p:sldId id="306" r:id="rId18"/>
    <p:sldId id="290" r:id="rId19"/>
    <p:sldId id="274" r:id="rId20"/>
    <p:sldId id="308" r:id="rId21"/>
    <p:sldId id="320" r:id="rId22"/>
    <p:sldId id="321" r:id="rId23"/>
    <p:sldId id="262" r:id="rId24"/>
  </p:sldIdLst>
  <p:sldSz cx="9144000" cy="5143500" type="screen16x9"/>
  <p:notesSz cx="6858000" cy="9144000"/>
  <p:embeddedFontLst>
    <p:embeddedFont>
      <p:font typeface="Barlow" panose="00000500000000000000" pitchFamily="50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5CD8A9-AE8C-4EE4-9A58-D370DF06A41E}">
  <a:tblStyle styleId="{645CD8A9-AE8C-4EE4-9A58-D370DF06A4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02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433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041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03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080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43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663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328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99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708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74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77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26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393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32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32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1"/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9" r:id="rId9"/>
    <p:sldLayoutId id="2147483661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roselinapriscilla.widjaja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Term Deposit Subscription</a:t>
            </a:r>
            <a:br>
              <a:rPr lang="en-US" sz="3600" dirty="0"/>
            </a:br>
            <a:r>
              <a:rPr lang="en-US" sz="3600" dirty="0"/>
              <a:t>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RELATED WITH THE LAST CONTACT OF THE CURRENT CAMPAIGN</a:t>
            </a:r>
          </a:p>
        </p:txBody>
      </p:sp>
      <p:graphicFrame>
        <p:nvGraphicFramePr>
          <p:cNvPr id="233" name="Google Shape;233;p26"/>
          <p:cNvGraphicFramePr/>
          <p:nvPr>
            <p:extLst>
              <p:ext uri="{D42A27DB-BD31-4B8C-83A1-F6EECF244321}">
                <p14:modId xmlns:p14="http://schemas.microsoft.com/office/powerpoint/2010/main" val="103479529"/>
              </p:ext>
            </p:extLst>
          </p:nvPr>
        </p:nvGraphicFramePr>
        <p:xfrm>
          <a:off x="1637513" y="2172131"/>
          <a:ext cx="7083800" cy="1172850"/>
        </p:xfrm>
        <a:graphic>
          <a:graphicData uri="http://schemas.openxmlformats.org/drawingml/2006/table">
            <a:tbl>
              <a:tblPr>
                <a:noFill/>
                <a:tableStyleId>{645CD8A9-AE8C-4EE4-9A58-D370DF06A41E}</a:tableStyleId>
              </a:tblPr>
              <a:tblGrid>
                <a:gridCol w="177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321237435"/>
                    </a:ext>
                  </a:extLst>
                </a:gridCol>
              </a:tblGrid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Columns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Descriptions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Type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Values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Day of Week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Last Contact Day of The Week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'mon','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tue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','wed','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thu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','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fri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</a:t>
                      </a: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844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ATTRIBUTES</a:t>
            </a:r>
          </a:p>
        </p:txBody>
      </p:sp>
      <p:graphicFrame>
        <p:nvGraphicFramePr>
          <p:cNvPr id="233" name="Google Shape;233;p26"/>
          <p:cNvGraphicFramePr/>
          <p:nvPr>
            <p:extLst>
              <p:ext uri="{D42A27DB-BD31-4B8C-83A1-F6EECF244321}">
                <p14:modId xmlns:p14="http://schemas.microsoft.com/office/powerpoint/2010/main" val="3919620148"/>
              </p:ext>
            </p:extLst>
          </p:nvPr>
        </p:nvGraphicFramePr>
        <p:xfrm>
          <a:off x="1637513" y="1550339"/>
          <a:ext cx="7083800" cy="2955910"/>
        </p:xfrm>
        <a:graphic>
          <a:graphicData uri="http://schemas.openxmlformats.org/drawingml/2006/table">
            <a:tbl>
              <a:tblPr>
                <a:noFill/>
                <a:tableStyleId>{645CD8A9-AE8C-4EE4-9A58-D370DF06A41E}</a:tableStyleId>
              </a:tblPr>
              <a:tblGrid>
                <a:gridCol w="177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321237435"/>
                    </a:ext>
                  </a:extLst>
                </a:gridCol>
              </a:tblGrid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Columns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Descriptions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Type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Values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Campaign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Number of contacts performed during this campaign and for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this client</a:t>
                      </a:r>
                      <a:endParaRPr lang="en" sz="11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Numeric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Includes last contact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Pdays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Number of days that passed by after the client was last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contacted from a previous campaign</a:t>
                      </a:r>
                      <a:endParaRPr sz="11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Numeric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999 means client was not previously contacted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Poutcome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Outcome of the previous marketing campaign</a:t>
                      </a:r>
                      <a:endParaRPr sz="11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failure','nonexistent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’,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'success'</a:t>
                      </a: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63375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873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AND ECONOMIC CONTEXT ATTRIBUTES</a:t>
            </a:r>
          </a:p>
        </p:txBody>
      </p:sp>
      <p:graphicFrame>
        <p:nvGraphicFramePr>
          <p:cNvPr id="233" name="Google Shape;233;p26"/>
          <p:cNvGraphicFramePr/>
          <p:nvPr>
            <p:extLst>
              <p:ext uri="{D42A27DB-BD31-4B8C-83A1-F6EECF244321}">
                <p14:modId xmlns:p14="http://schemas.microsoft.com/office/powerpoint/2010/main" val="3542614515"/>
              </p:ext>
            </p:extLst>
          </p:nvPr>
        </p:nvGraphicFramePr>
        <p:xfrm>
          <a:off x="1637512" y="1916099"/>
          <a:ext cx="7112886" cy="1759275"/>
        </p:xfrm>
        <a:graphic>
          <a:graphicData uri="http://schemas.openxmlformats.org/drawingml/2006/table">
            <a:tbl>
              <a:tblPr>
                <a:noFill/>
                <a:tableStyleId>{645CD8A9-AE8C-4EE4-9A58-D370DF06A41E}</a:tableStyleId>
              </a:tblPr>
              <a:tblGrid>
                <a:gridCol w="180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Columns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Descriptions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Type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Cons.conf.idx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Consumer Confidence Index - Monthly Indicator</a:t>
                      </a:r>
                      <a:endParaRPr sz="11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Numeric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Nr.employed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Number of Employees - Quarterly Indicator</a:t>
                      </a:r>
                      <a:endParaRPr sz="11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Numeric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227580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608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VARIABLE (DESIRED TARGET)</a:t>
            </a:r>
          </a:p>
        </p:txBody>
      </p:sp>
      <p:graphicFrame>
        <p:nvGraphicFramePr>
          <p:cNvPr id="233" name="Google Shape;233;p26"/>
          <p:cNvGraphicFramePr/>
          <p:nvPr>
            <p:extLst>
              <p:ext uri="{D42A27DB-BD31-4B8C-83A1-F6EECF244321}">
                <p14:modId xmlns:p14="http://schemas.microsoft.com/office/powerpoint/2010/main" val="4058028815"/>
              </p:ext>
            </p:extLst>
          </p:nvPr>
        </p:nvGraphicFramePr>
        <p:xfrm>
          <a:off x="1637513" y="2110037"/>
          <a:ext cx="7083800" cy="1272215"/>
        </p:xfrm>
        <a:graphic>
          <a:graphicData uri="http://schemas.openxmlformats.org/drawingml/2006/table">
            <a:tbl>
              <a:tblPr>
                <a:noFill/>
                <a:tableStyleId>{645CD8A9-AE8C-4EE4-9A58-D370DF06A41E}</a:tableStyleId>
              </a:tblPr>
              <a:tblGrid>
                <a:gridCol w="177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321237435"/>
                    </a:ext>
                  </a:extLst>
                </a:gridCol>
              </a:tblGrid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Column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Descriptions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Type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Values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y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Has the client subscribed a term deposit? </a:t>
                      </a: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Binary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'yes', 'no'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359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3. MACHINE LEARNING</a:t>
            </a:r>
            <a:endParaRPr sz="32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Supervised : Classification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20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800" dirty="0"/>
              <a:t>The process of predicting class or category from observed values or given data points.</a:t>
            </a:r>
          </a:p>
          <a:p>
            <a:pPr marL="342900" indent="-342900"/>
            <a:r>
              <a:rPr lang="en-US" sz="1800" dirty="0"/>
              <a:t>Targets are also provided along with the input data set.</a:t>
            </a:r>
          </a:p>
          <a:p>
            <a:pPr marL="342900" indent="-342900"/>
            <a:r>
              <a:rPr lang="en-US" sz="1800" dirty="0"/>
              <a:t>Mathematically, it is the task of approximating a mapping function (f) from input variables (X) to output variables (Y).</a:t>
            </a:r>
          </a:p>
          <a:p>
            <a:pPr marL="342900" indent="-342900"/>
            <a:endParaRPr lang="en-US" sz="1800" b="1" dirty="0"/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8" name="Google Shape;281;p30">
            <a:extLst>
              <a:ext uri="{FF2B5EF4-FFF2-40B4-BE49-F238E27FC236}">
                <a16:creationId xmlns:a16="http://schemas.microsoft.com/office/drawing/2014/main" id="{860BA49B-9782-4D14-B1A9-8A1840197CC6}"/>
              </a:ext>
            </a:extLst>
          </p:cNvPr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9" name="Google Shape;282;p30">
              <a:extLst>
                <a:ext uri="{FF2B5EF4-FFF2-40B4-BE49-F238E27FC236}">
                  <a16:creationId xmlns:a16="http://schemas.microsoft.com/office/drawing/2014/main" id="{9EE84130-581D-46F4-9B31-AF9DB9901BA4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3;p30">
              <a:extLst>
                <a:ext uri="{FF2B5EF4-FFF2-40B4-BE49-F238E27FC236}">
                  <a16:creationId xmlns:a16="http://schemas.microsoft.com/office/drawing/2014/main" id="{473F8807-F2CE-4BFE-A2C0-09E4F1303FA1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4;p30">
              <a:extLst>
                <a:ext uri="{FF2B5EF4-FFF2-40B4-BE49-F238E27FC236}">
                  <a16:creationId xmlns:a16="http://schemas.microsoft.com/office/drawing/2014/main" id="{3806E8DE-B83F-45D0-A334-931FF27BEC06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5;p30">
              <a:extLst>
                <a:ext uri="{FF2B5EF4-FFF2-40B4-BE49-F238E27FC236}">
                  <a16:creationId xmlns:a16="http://schemas.microsoft.com/office/drawing/2014/main" id="{4313AC5B-709E-4BED-8B14-ED8805C21A23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480C5B5B-CF6C-4A48-B982-CD0E175A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8" y="1686340"/>
            <a:ext cx="4284152" cy="30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Used when the value of the target variable is categorical in nature. The data has binary output, so when it belongs to one class or another, or is either a 0 or 1.</a:t>
            </a:r>
            <a:endParaRPr lang="en-US" sz="1600" dirty="0"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Random Forest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Creates decision trees on data samples. Gets the prediction from each of them. Selects the best solution by means of voting.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K Nearest Neighbors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An algorithm that stores all available cases and classifies new cases based on a similarity measure (e.g., distance functions).</a:t>
            </a:r>
          </a:p>
        </p:txBody>
      </p:sp>
      <p:sp>
        <p:nvSpPr>
          <p:cNvPr id="179" name="Google Shape;179;p2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8191382" y="636358"/>
            <a:ext cx="320958" cy="320938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CLASSIFIER</a:t>
            </a:r>
            <a:endParaRPr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Builds models in the form of a tree structure. It breaks down a data set into smaller and smaller subsets. The final result is a tree with decision nodes and leaf nodes.</a:t>
            </a:r>
          </a:p>
          <a:p>
            <a:pPr marL="0" indent="0">
              <a:buNone/>
            </a:pPr>
            <a:r>
              <a:rPr lang="en-US" sz="1600" dirty="0"/>
              <a:t>A decision node has two or more branches. Leaf node represents a classification or decision.</a:t>
            </a:r>
          </a:p>
          <a:p>
            <a:pPr marL="0" indent="0">
              <a:buNone/>
            </a:pPr>
            <a:r>
              <a:rPr lang="en-US" sz="1600" dirty="0"/>
              <a:t>The topmost decision node in a tree which corresponds to the best predictor called root node. </a:t>
            </a:r>
            <a:endParaRPr sz="1600" dirty="0"/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8" name="Google Shape;281;p30">
            <a:extLst>
              <a:ext uri="{FF2B5EF4-FFF2-40B4-BE49-F238E27FC236}">
                <a16:creationId xmlns:a16="http://schemas.microsoft.com/office/drawing/2014/main" id="{A599F4FA-A2BA-4025-BFE4-0017D5ECE027}"/>
              </a:ext>
            </a:extLst>
          </p:cNvPr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9" name="Google Shape;282;p30">
              <a:extLst>
                <a:ext uri="{FF2B5EF4-FFF2-40B4-BE49-F238E27FC236}">
                  <a16:creationId xmlns:a16="http://schemas.microsoft.com/office/drawing/2014/main" id="{507B3FA4-6A52-4C6B-BB09-4D5BAD95150F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3;p30">
              <a:extLst>
                <a:ext uri="{FF2B5EF4-FFF2-40B4-BE49-F238E27FC236}">
                  <a16:creationId xmlns:a16="http://schemas.microsoft.com/office/drawing/2014/main" id="{12653255-5437-4356-84F1-A109699F72F4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4;p30">
              <a:extLst>
                <a:ext uri="{FF2B5EF4-FFF2-40B4-BE49-F238E27FC236}">
                  <a16:creationId xmlns:a16="http://schemas.microsoft.com/office/drawing/2014/main" id="{1BBEB0B0-87EE-4FDB-987C-1056E33E00E9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5;p30">
              <a:extLst>
                <a:ext uri="{FF2B5EF4-FFF2-40B4-BE49-F238E27FC236}">
                  <a16:creationId xmlns:a16="http://schemas.microsoft.com/office/drawing/2014/main" id="{433E0AE4-A257-4A7C-9998-5DFB7274C2EF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Decision Trees Explained Easily. Decision Trees (DTs) are a… | by Chirag  Sehra | Medium">
            <a:extLst>
              <a:ext uri="{FF2B5EF4-FFF2-40B4-BE49-F238E27FC236}">
                <a16:creationId xmlns:a16="http://schemas.microsoft.com/office/drawing/2014/main" id="{0A9A9B03-FC88-48FF-B2CB-9687540C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9" y="1898019"/>
            <a:ext cx="4252158" cy="26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5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</a:t>
            </a:r>
            <a:r>
              <a:rPr lang="en-US" dirty="0"/>
              <a:t>PROBLEM SOLVING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26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65A835-C1B8-47C5-A865-2F249D21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</a:t>
            </a:r>
          </a:p>
        </p:txBody>
      </p:sp>
      <p:sp>
        <p:nvSpPr>
          <p:cNvPr id="317" name="Google Shape;317;p32"/>
          <p:cNvSpPr txBox="1">
            <a:spLocks noGrp="1"/>
          </p:cNvSpPr>
          <p:nvPr>
            <p:ph type="body" idx="1"/>
          </p:nvPr>
        </p:nvSpPr>
        <p:spPr>
          <a:xfrm>
            <a:off x="4865550" y="146204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Load Dataset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Handling Missing Values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Handling Outliers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Encoding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Scaling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Features Selection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Splitting Dataset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Handling Imbalance Target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Building Machine Learning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Hyperparameter Tuning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Evaluating Model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Saving Model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Using Model</a:t>
            </a:r>
            <a:endParaRPr sz="1600" dirty="0">
              <a:solidFill>
                <a:srgbClr val="434343"/>
              </a:solidFill>
            </a:endParaRPr>
          </a:p>
        </p:txBody>
      </p:sp>
      <p:sp>
        <p:nvSpPr>
          <p:cNvPr id="318" name="Google Shape;318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393300" y="1393200"/>
            <a:ext cx="2357100" cy="2357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Hello!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I’m Priscilla Widjaja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(JCDS 09 - Jakarta)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</a:t>
            </a:r>
            <a:r>
              <a:rPr lang="en-US" dirty="0"/>
              <a:t>CONCLUSION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: Decision Tree Classifier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43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405A8-9F58-4461-8029-81E9E4A441B5}"/>
              </a:ext>
            </a:extLst>
          </p:cNvPr>
          <p:cNvSpPr/>
          <p:nvPr/>
        </p:nvSpPr>
        <p:spPr>
          <a:xfrm>
            <a:off x="241594" y="4236936"/>
            <a:ext cx="2546762" cy="63217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Barlow" panose="00000500000000000000" pitchFamily="50" charset="0"/>
              </a:rPr>
              <a:t>Before Hyperparameter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A8095-B460-4CAC-BF86-06D1725337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42" t="26545" r="77160" b="53473"/>
          <a:stretch/>
        </p:blipFill>
        <p:spPr>
          <a:xfrm>
            <a:off x="208851" y="2080683"/>
            <a:ext cx="2579505" cy="2041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ABFE-81E6-417A-B762-2D0091CB7F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89" t="27864" r="56049" b="9994"/>
          <a:stretch/>
        </p:blipFill>
        <p:spPr>
          <a:xfrm>
            <a:off x="3680179" y="180623"/>
            <a:ext cx="4842933" cy="48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3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405A8-9F58-4461-8029-81E9E4A441B5}"/>
              </a:ext>
            </a:extLst>
          </p:cNvPr>
          <p:cNvSpPr/>
          <p:nvPr/>
        </p:nvSpPr>
        <p:spPr>
          <a:xfrm>
            <a:off x="241594" y="4236936"/>
            <a:ext cx="2546762" cy="63217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rlow" panose="00000500000000000000" pitchFamily="50" charset="0"/>
              </a:rPr>
              <a:t>After Hyperparameter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A9581-3AF5-48D1-AF53-14038ED91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42" t="30279" r="78888" b="46665"/>
          <a:stretch/>
        </p:blipFill>
        <p:spPr>
          <a:xfrm>
            <a:off x="241593" y="1427667"/>
            <a:ext cx="2546761" cy="26476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037DD-1AFC-4C78-9486-3F33FDCD57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9" t="27746" r="55926" b="9995"/>
          <a:stretch/>
        </p:blipFill>
        <p:spPr>
          <a:xfrm>
            <a:off x="3635021" y="163311"/>
            <a:ext cx="4944535" cy="486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29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414766" y="1811950"/>
            <a:ext cx="5455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</a:rPr>
              <a:t>Thank You</a:t>
            </a:r>
            <a:endParaRPr sz="7200" dirty="0">
              <a:solidFill>
                <a:schemeClr val="accent1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542511" y="2876594"/>
            <a:ext cx="5455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You can find me at </a:t>
            </a:r>
            <a:r>
              <a:rPr lang="en-US" sz="1600" dirty="0">
                <a:hlinkClick r:id="rId4"/>
              </a:rPr>
              <a:t>roselinapriscilla.widjaja@gmail.com</a:t>
            </a:r>
            <a:r>
              <a:rPr lang="en-US" sz="1600" dirty="0"/>
              <a:t> .</a:t>
            </a:r>
          </a:p>
        </p:txBody>
      </p:sp>
      <p:sp>
        <p:nvSpPr>
          <p:cNvPr id="143" name="Google Shape;143;p20"/>
          <p:cNvSpPr/>
          <p:nvPr/>
        </p:nvSpPr>
        <p:spPr>
          <a:xfrm>
            <a:off x="7568290" y="2334064"/>
            <a:ext cx="261878" cy="2500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7243253" y="929993"/>
            <a:ext cx="1121957" cy="1122271"/>
            <a:chOff x="6654650" y="3665275"/>
            <a:chExt cx="409100" cy="409125"/>
          </a:xfrm>
        </p:grpSpPr>
        <p:sp>
          <p:nvSpPr>
            <p:cNvPr id="145" name="Google Shape;145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0"/>
          <p:cNvGrpSpPr/>
          <p:nvPr/>
        </p:nvGrpSpPr>
        <p:grpSpPr>
          <a:xfrm rot="1057075">
            <a:off x="6161947" y="1812386"/>
            <a:ext cx="741255" cy="741354"/>
            <a:chOff x="570875" y="4322250"/>
            <a:chExt cx="443300" cy="443325"/>
          </a:xfrm>
        </p:grpSpPr>
        <p:sp>
          <p:nvSpPr>
            <p:cNvPr id="148" name="Google Shape;148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2466613">
            <a:off x="6245163" y="1147346"/>
            <a:ext cx="363854" cy="3474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020">
            <a:off x="6777274" y="1365970"/>
            <a:ext cx="261831" cy="2500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 rot="2926409">
            <a:off x="8364950" y="1564011"/>
            <a:ext cx="196068" cy="1872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 rot="-1609718">
            <a:off x="7548927" y="309671"/>
            <a:ext cx="176665" cy="1686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BUSINESS PROBLEM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Abstract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Abstract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The data is related with direct marketing campaigns (phone calls) of a Portuguese banking institution. The classification goal is to predict if the client will subscribe a term deposit (variable y).</a:t>
            </a:r>
            <a:endParaRPr sz="2000"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BANK MARKETING</a:t>
            </a:r>
            <a:endParaRPr dirty="0"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Problem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Often, more than one contact to the same client was required, in order to access if the product (bank term deposit) would be ('yes') or not ('no') subscribed.</a:t>
            </a: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 DEPOSIT</a:t>
            </a:r>
            <a:endParaRPr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4689277" y="1194911"/>
            <a:ext cx="4100085" cy="340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Barlow" panose="00000500000000000000" pitchFamily="50" charset="0"/>
              </a:rPr>
              <a:t>Created by deposits a certain amount of money in the bank for a preliminary fixed period of time.</a:t>
            </a:r>
          </a:p>
          <a:p>
            <a:pPr algn="just"/>
            <a:r>
              <a:rPr lang="en-US" sz="1400" dirty="0">
                <a:solidFill>
                  <a:srgbClr val="222222"/>
                </a:solidFill>
                <a:latin typeface="Barlow" panose="00000500000000000000" pitchFamily="50" charset="0"/>
              </a:rPr>
              <a:t>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Barlow" panose="00000500000000000000" pitchFamily="50" charset="0"/>
              </a:rPr>
              <a:t>he bank is obliged to pay out certain interest at a definite time.</a:t>
            </a:r>
          </a:p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Barlow" panose="00000500000000000000" pitchFamily="50" charset="0"/>
              </a:rPr>
              <a:t>With a fixed period for which the interest rate agreed between the bank and the client is valid.</a:t>
            </a:r>
          </a:p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Barlow" panose="00000500000000000000" pitchFamily="50" charset="0"/>
              </a:rPr>
              <a:t>The interest rate is higher compared to that on a current account.</a:t>
            </a:r>
          </a:p>
          <a:p>
            <a:pPr algn="just"/>
            <a:r>
              <a:rPr lang="en-US" sz="1400" dirty="0">
                <a:solidFill>
                  <a:srgbClr val="222222"/>
                </a:solidFill>
                <a:latin typeface="Barlow" panose="00000500000000000000" pitchFamily="50" charset="0"/>
              </a:rPr>
              <a:t>The interest rate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Barlow" panose="00000500000000000000" pitchFamily="50" charset="0"/>
              </a:rPr>
              <a:t>usually increases when the term of the deposit is enlarged.</a:t>
            </a:r>
          </a:p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Barlow" panose="00000500000000000000" pitchFamily="50" charset="0"/>
              </a:rPr>
              <a:t>If the deposit is drawn earlier than the agreed period, the client usually loses the interest or a part of it.</a:t>
            </a:r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8" name="Google Shape;281;p30">
            <a:extLst>
              <a:ext uri="{FF2B5EF4-FFF2-40B4-BE49-F238E27FC236}">
                <a16:creationId xmlns:a16="http://schemas.microsoft.com/office/drawing/2014/main" id="{860BA49B-9782-4D14-B1A9-8A1840197CC6}"/>
              </a:ext>
            </a:extLst>
          </p:cNvPr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9" name="Google Shape;282;p30">
              <a:extLst>
                <a:ext uri="{FF2B5EF4-FFF2-40B4-BE49-F238E27FC236}">
                  <a16:creationId xmlns:a16="http://schemas.microsoft.com/office/drawing/2014/main" id="{9EE84130-581D-46F4-9B31-AF9DB9901BA4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3;p30">
              <a:extLst>
                <a:ext uri="{FF2B5EF4-FFF2-40B4-BE49-F238E27FC236}">
                  <a16:creationId xmlns:a16="http://schemas.microsoft.com/office/drawing/2014/main" id="{473F8807-F2CE-4BFE-A2C0-09E4F1303FA1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4;p30">
              <a:extLst>
                <a:ext uri="{FF2B5EF4-FFF2-40B4-BE49-F238E27FC236}">
                  <a16:creationId xmlns:a16="http://schemas.microsoft.com/office/drawing/2014/main" id="{3806E8DE-B83F-45D0-A334-931FF27BEC06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5;p30">
              <a:extLst>
                <a:ext uri="{FF2B5EF4-FFF2-40B4-BE49-F238E27FC236}">
                  <a16:creationId xmlns:a16="http://schemas.microsoft.com/office/drawing/2014/main" id="{4313AC5B-709E-4BED-8B14-ED8805C21A23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7B16C2A-F9B2-4CE5-A7C9-5B2722237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759"/>
          <a:stretch/>
        </p:blipFill>
        <p:spPr>
          <a:xfrm>
            <a:off x="77366" y="1794004"/>
            <a:ext cx="4428315" cy="26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9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TELEMARKETING</a:t>
            </a:r>
            <a:endParaRPr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4689277" y="1194911"/>
            <a:ext cx="4100085" cy="3400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Contacting, qualifying, and canvassing prospective customers using telecommunications devices such as telephone, fax, and internet. </a:t>
            </a:r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281;p30">
            <a:extLst>
              <a:ext uri="{FF2B5EF4-FFF2-40B4-BE49-F238E27FC236}">
                <a16:creationId xmlns:a16="http://schemas.microsoft.com/office/drawing/2014/main" id="{860BA49B-9782-4D14-B1A9-8A1840197CC6}"/>
              </a:ext>
            </a:extLst>
          </p:cNvPr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9" name="Google Shape;282;p30">
              <a:extLst>
                <a:ext uri="{FF2B5EF4-FFF2-40B4-BE49-F238E27FC236}">
                  <a16:creationId xmlns:a16="http://schemas.microsoft.com/office/drawing/2014/main" id="{9EE84130-581D-46F4-9B31-AF9DB9901BA4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3;p30">
              <a:extLst>
                <a:ext uri="{FF2B5EF4-FFF2-40B4-BE49-F238E27FC236}">
                  <a16:creationId xmlns:a16="http://schemas.microsoft.com/office/drawing/2014/main" id="{473F8807-F2CE-4BFE-A2C0-09E4F1303FA1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4;p30">
              <a:extLst>
                <a:ext uri="{FF2B5EF4-FFF2-40B4-BE49-F238E27FC236}">
                  <a16:creationId xmlns:a16="http://schemas.microsoft.com/office/drawing/2014/main" id="{3806E8DE-B83F-45D0-A334-931FF27BEC06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5;p30">
              <a:extLst>
                <a:ext uri="{FF2B5EF4-FFF2-40B4-BE49-F238E27FC236}">
                  <a16:creationId xmlns:a16="http://schemas.microsoft.com/office/drawing/2014/main" id="{4313AC5B-709E-4BED-8B14-ED8805C21A23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23E69D3-0EFF-4E6E-898B-80E42CECC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58" y="1628165"/>
            <a:ext cx="4100085" cy="29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8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1576275" y="1120124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Barlow" panose="00000500000000000000" pitchFamily="50" charset="0"/>
              </a:rPr>
              <a:t>Advantages</a:t>
            </a:r>
          </a:p>
          <a:p>
            <a:pPr marL="309563" indent="-192088" algn="l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rlow" panose="00000500000000000000" pitchFamily="50" charset="0"/>
              </a:rPr>
              <a:t>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llows to immediately gauge customer's level of interest.</a:t>
            </a:r>
          </a:p>
          <a:p>
            <a:pPr marL="309563" indent="-192088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Provide a more interactive and personal sale service.</a:t>
            </a:r>
          </a:p>
          <a:p>
            <a:pPr marL="309563" indent="-192088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Create an immediate rapport with your customers.</a:t>
            </a:r>
          </a:p>
          <a:p>
            <a:pPr marL="309563" indent="-192088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Explain technical issues more clearly.</a:t>
            </a:r>
          </a:p>
          <a:p>
            <a:pPr marL="309563" indent="-192088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Sell from a distance to increase your sales territory.</a:t>
            </a:r>
          </a:p>
          <a:p>
            <a:pPr marL="309563" indent="-192088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Achieve results that are measurable.</a:t>
            </a:r>
          </a:p>
        </p:txBody>
      </p: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ADVANTAGES AND DISADVANTAGES OF TELEMARKETING</a:t>
            </a: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61;p21">
            <a:extLst>
              <a:ext uri="{FF2B5EF4-FFF2-40B4-BE49-F238E27FC236}">
                <a16:creationId xmlns:a16="http://schemas.microsoft.com/office/drawing/2014/main" id="{706CB5F5-347C-452A-AD42-78B533A96250}"/>
              </a:ext>
            </a:extLst>
          </p:cNvPr>
          <p:cNvSpPr txBox="1">
            <a:spLocks/>
          </p:cNvSpPr>
          <p:nvPr/>
        </p:nvSpPr>
        <p:spPr>
          <a:xfrm>
            <a:off x="5058675" y="1150417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>
              <a:buFont typeface="Barlow"/>
              <a:buNone/>
            </a:pPr>
            <a:r>
              <a:rPr lang="en-US" sz="1800" b="1" dirty="0">
                <a:solidFill>
                  <a:schemeClr val="tx1"/>
                </a:solidFill>
                <a:latin typeface="Barlow" panose="00000500000000000000" pitchFamily="50" charset="0"/>
              </a:rPr>
              <a:t>Disadvantages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Customer lists can be very costly.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Telemarketing has a negative image that could damage your business' reputation - if carried out poorly.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Training staff can be time-consuming and costly.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rlow" panose="00000500000000000000" pitchFamily="50" charset="0"/>
              </a:rPr>
              <a:t>Often, more than one contact to the same client was required.</a:t>
            </a:r>
            <a:endParaRPr lang="en-US" sz="1600" b="1" i="0" dirty="0">
              <a:solidFill>
                <a:schemeClr val="tx1"/>
              </a:solidFill>
              <a:latin typeface="Barlow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2. </a:t>
            </a:r>
            <a:r>
              <a:rPr lang="en-US" sz="3200" dirty="0"/>
              <a:t>ATTRIBUTE INFORMATION</a:t>
            </a:r>
            <a:endParaRPr sz="32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Dataset : http://archive.ics.uci.edu/ml/datasets/Bank+Marketing#</a:t>
            </a:r>
          </a:p>
        </p:txBody>
      </p:sp>
    </p:spTree>
    <p:extLst>
      <p:ext uri="{BB962C8B-B14F-4D97-AF65-F5344CB8AC3E}">
        <p14:creationId xmlns:p14="http://schemas.microsoft.com/office/powerpoint/2010/main" val="166402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BANK CLIENT DATA</a:t>
            </a:r>
          </a:p>
        </p:txBody>
      </p:sp>
      <p:graphicFrame>
        <p:nvGraphicFramePr>
          <p:cNvPr id="233" name="Google Shape;233;p26"/>
          <p:cNvGraphicFramePr/>
          <p:nvPr>
            <p:extLst>
              <p:ext uri="{D42A27DB-BD31-4B8C-83A1-F6EECF244321}">
                <p14:modId xmlns:p14="http://schemas.microsoft.com/office/powerpoint/2010/main" val="2556121461"/>
              </p:ext>
            </p:extLst>
          </p:nvPr>
        </p:nvGraphicFramePr>
        <p:xfrm>
          <a:off x="1517905" y="1349171"/>
          <a:ext cx="7043281" cy="3303750"/>
        </p:xfrm>
        <a:graphic>
          <a:graphicData uri="http://schemas.openxmlformats.org/drawingml/2006/table">
            <a:tbl>
              <a:tblPr>
                <a:noFill/>
                <a:tableStyleId>{645CD8A9-AE8C-4EE4-9A58-D370DF06A41E}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0002">
                  <a:extLst>
                    <a:ext uri="{9D8B030D-6E8A-4147-A177-3AD203B41FA5}">
                      <a16:colId xmlns:a16="http://schemas.microsoft.com/office/drawing/2014/main" val="2321237435"/>
                    </a:ext>
                  </a:extLst>
                </a:gridCol>
              </a:tblGrid>
              <a:tr h="54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Category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Descriptions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Type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Values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Age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Numeric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3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Job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Type of Job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'admin.', 'blue-collar', 'entrepreneur', 'housemaid', 'management', 'retired', 'self-employed', 'services', 'student', 'technician', 'unemployed'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7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Marital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Marital Status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'divorced', 'married', 'single'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Note:  'divorced' means divorced or widowed</a:t>
                      </a: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7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Education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'basic.4y', 'basic.6y', 'basic.9y', 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high.school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', 'illiterate', 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professional.course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', 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university.degree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''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606638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3790871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897</Words>
  <Application>Microsoft Office PowerPoint</Application>
  <PresentationFormat>On-screen Show (16:9)</PresentationFormat>
  <Paragraphs>162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Barlow</vt:lpstr>
      <vt:lpstr>Basset template</vt:lpstr>
      <vt:lpstr>Term Deposit Subscription Prediction</vt:lpstr>
      <vt:lpstr>PowerPoint Presentation</vt:lpstr>
      <vt:lpstr>1. BUSINESS PROBLEM</vt:lpstr>
      <vt:lpstr>BANK MARKETING</vt:lpstr>
      <vt:lpstr>TERM DEPOSIT</vt:lpstr>
      <vt:lpstr>TELEMARKETING</vt:lpstr>
      <vt:lpstr>ADVANTAGES AND DISADVANTAGES OF TELEMARKETING</vt:lpstr>
      <vt:lpstr>2. ATTRIBUTE INFORMATION</vt:lpstr>
      <vt:lpstr>BANK CLIENT DATA</vt:lpstr>
      <vt:lpstr>RELATED WITH THE LAST CONTACT OF THE CURRENT CAMPAIGN</vt:lpstr>
      <vt:lpstr>OTHER ATTRIBUTES</vt:lpstr>
      <vt:lpstr>SOCIAL AND ECONOMIC CONTEXT ATTRIBUTES</vt:lpstr>
      <vt:lpstr>OUTPUT VARIABLE (DESIRED TARGET)</vt:lpstr>
      <vt:lpstr>3. MACHINE LEARNING</vt:lpstr>
      <vt:lpstr>CLASSIFICATION</vt:lpstr>
      <vt:lpstr>ALGORITHMS</vt:lpstr>
      <vt:lpstr>DECISION TREE CLASSIFIER</vt:lpstr>
      <vt:lpstr>4. PROBLEM SOLVING</vt:lpstr>
      <vt:lpstr>Step by Step</vt:lpstr>
      <vt:lpstr>5. CONCLUSION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Deposit Subscription Prediction</dc:title>
  <dc:creator>USER</dc:creator>
  <cp:lastModifiedBy>Priscilla Widjaja</cp:lastModifiedBy>
  <cp:revision>62</cp:revision>
  <dcterms:modified xsi:type="dcterms:W3CDTF">2020-08-29T10:13:19Z</dcterms:modified>
</cp:coreProperties>
</file>